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sldIdLst>
    <p:sldId id="260" r:id="rId2"/>
    <p:sldId id="328" r:id="rId3"/>
    <p:sldId id="332" r:id="rId4"/>
    <p:sldId id="333" r:id="rId5"/>
    <p:sldId id="334" r:id="rId6"/>
    <p:sldId id="384" r:id="rId7"/>
    <p:sldId id="385" r:id="rId8"/>
    <p:sldId id="386" r:id="rId9"/>
    <p:sldId id="387" r:id="rId10"/>
    <p:sldId id="388" r:id="rId11"/>
    <p:sldId id="389" r:id="rId12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65E"/>
    <a:srgbClr val="008A9B"/>
    <a:srgbClr val="009438"/>
    <a:srgbClr val="E31319"/>
    <a:srgbClr val="E41E1D"/>
    <a:srgbClr val="048A96"/>
    <a:srgbClr val="DA1D46"/>
    <a:srgbClr val="CC0033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 autoAdjust="0"/>
    <p:restoredTop sz="80552" autoAdjust="0"/>
  </p:normalViewPr>
  <p:slideViewPr>
    <p:cSldViewPr showGuides="1">
      <p:cViewPr>
        <p:scale>
          <a:sx n="32" d="100"/>
          <a:sy n="32" d="100"/>
        </p:scale>
        <p:origin x="2298" y="768"/>
      </p:cViewPr>
      <p:guideLst>
        <p:guide orient="horz" pos="2880"/>
        <p:guide pos="512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139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Bleu : 0 138 155</a:t>
            </a:r>
          </a:p>
          <a:p>
            <a:r>
              <a:rPr lang="en-GB" sz="2400" dirty="0" smtClean="0"/>
              <a:t>Rouge : 227 19 25</a:t>
            </a:r>
          </a:p>
          <a:p>
            <a:r>
              <a:rPr lang="en-GB" sz="2400" dirty="0" smtClean="0"/>
              <a:t>Vert</a:t>
            </a:r>
            <a:r>
              <a:rPr lang="en-GB" sz="2400" baseline="0" dirty="0" smtClean="0"/>
              <a:t> : 0 148 56</a:t>
            </a:r>
            <a:endParaRPr lang="fr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72713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339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211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Bleu : 0 138 155</a:t>
            </a:r>
          </a:p>
          <a:p>
            <a:r>
              <a:rPr lang="en-GB" sz="1200" dirty="0" smtClean="0"/>
              <a:t>Rouge : 227 19 25</a:t>
            </a:r>
          </a:p>
          <a:p>
            <a:r>
              <a:rPr lang="en-GB" sz="1200" dirty="0" smtClean="0"/>
              <a:t>Vert</a:t>
            </a:r>
            <a:r>
              <a:rPr lang="en-GB" sz="1200" baseline="0" dirty="0" smtClean="0"/>
              <a:t> : 0 148 56</a:t>
            </a:r>
            <a:endParaRPr lang="fr-BE" sz="1200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249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Bleu : 0 138 155</a:t>
            </a:r>
          </a:p>
          <a:p>
            <a:r>
              <a:rPr lang="en-GB" dirty="0" smtClean="0"/>
              <a:t>Rouge : 227 19 25</a:t>
            </a:r>
          </a:p>
          <a:p>
            <a:r>
              <a:rPr lang="en-GB" dirty="0" smtClean="0"/>
              <a:t>Vert</a:t>
            </a:r>
            <a:r>
              <a:rPr lang="en-GB" baseline="0" dirty="0" smtClean="0"/>
              <a:t> : 0 148 56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70778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99369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626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1 :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Gestion</a:t>
            </a:r>
            <a:r>
              <a:rPr lang="en-GB" sz="1200" kern="0" dirty="0" smtClean="0">
                <a:latin typeface="Audi Type Extended" panose="020B0505040200000003" pitchFamily="34" charset="0"/>
              </a:rPr>
              <a:t> du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colis</a:t>
            </a:r>
            <a:endParaRPr lang="en-GB" sz="12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2 : Trans</a:t>
            </a:r>
          </a:p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3 :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Traçabilité</a:t>
            </a:r>
            <a:endParaRPr lang="fr-BE" sz="1200" kern="0" dirty="0" smtClean="0">
              <a:latin typeface="Audi Type Extended" panose="020B0505040200000003" pitchFamily="34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1810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1 :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Gestion</a:t>
            </a:r>
            <a:r>
              <a:rPr lang="en-GB" sz="1200" kern="0" dirty="0" smtClean="0">
                <a:latin typeface="Audi Type Extended" panose="020B0505040200000003" pitchFamily="34" charset="0"/>
              </a:rPr>
              <a:t> du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colis</a:t>
            </a:r>
            <a:endParaRPr lang="en-GB" sz="12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2 : Trans</a:t>
            </a:r>
          </a:p>
          <a:p>
            <a:pPr marL="0" indent="0">
              <a:buNone/>
            </a:pPr>
            <a:r>
              <a:rPr lang="en-GB" sz="1200" kern="0" dirty="0" smtClean="0">
                <a:latin typeface="Audi Type Extended" panose="020B0505040200000003" pitchFamily="34" charset="0"/>
              </a:rPr>
              <a:t>Flux 3 : </a:t>
            </a:r>
            <a:r>
              <a:rPr lang="en-GB" sz="1200" kern="0" dirty="0" err="1" smtClean="0">
                <a:latin typeface="Audi Type Extended" panose="020B0505040200000003" pitchFamily="34" charset="0"/>
              </a:rPr>
              <a:t>Traçabilité</a:t>
            </a:r>
            <a:endParaRPr lang="fr-BE" sz="1200" kern="0" dirty="0" smtClean="0">
              <a:latin typeface="Audi Type Extended" panose="020B0505040200000003" pitchFamily="34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148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131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399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47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92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46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54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2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69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309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73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6284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1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3"/>
            <a:ext cx="16239847" cy="9132277"/>
          </a:xfrm>
          <a:prstGeom prst="rect">
            <a:avLst/>
          </a:prstGeom>
        </p:spPr>
      </p:pic>
      <p:sp>
        <p:nvSpPr>
          <p:cNvPr id="38914" name="Rectangle 2"/>
          <p:cNvSpPr>
            <a:spLocks/>
          </p:cNvSpPr>
          <p:nvPr/>
        </p:nvSpPr>
        <p:spPr bwMode="auto">
          <a:xfrm>
            <a:off x="2463800" y="4959350"/>
            <a:ext cx="11404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lnSpc>
                <a:spcPct val="125000"/>
              </a:lnSpc>
            </a:pPr>
            <a:endParaRPr lang="en-US" altLang="fr-FR" sz="2200" dirty="0">
              <a:solidFill>
                <a:schemeClr val="tx1"/>
              </a:solidFill>
              <a:latin typeface="Arial Italic" charset="0"/>
              <a:ea typeface="Arial Italic" charset="0"/>
              <a:cs typeface="Arial Italic" charset="0"/>
              <a:sym typeface="Arial Italic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1723"/>
            <a:ext cx="4648200" cy="1067593"/>
          </a:xfrm>
        </p:spPr>
        <p:txBody>
          <a:bodyPr/>
          <a:lstStyle/>
          <a:p>
            <a:r>
              <a:rPr lang="fr-BE" dirty="0" err="1">
                <a:solidFill>
                  <a:srgbClr val="008A9B"/>
                </a:solidFill>
                <a:latin typeface="Audi Type Extended" panose="020B0505040200000003" pitchFamily="34" charset="0"/>
              </a:rPr>
              <a:t>CHwapi</a:t>
            </a:r>
            <a:endParaRPr lang="fr-BE" dirty="0">
              <a:solidFill>
                <a:srgbClr val="008A9B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18201" y="8229600"/>
            <a:ext cx="10337800" cy="914400"/>
          </a:xfrm>
        </p:spPr>
        <p:txBody>
          <a:bodyPr/>
          <a:lstStyle/>
          <a:p>
            <a:pPr algn="l"/>
            <a:r>
              <a:rPr lang="en-GB" sz="3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udi Type Extended" panose="020B0505040200000003" pitchFamily="34" charset="0"/>
              </a:rPr>
              <a:t>TeamOne</a:t>
            </a:r>
            <a:r>
              <a:rPr lang="en-GB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udi Type Extended" panose="020B0505040200000003" pitchFamily="34" charset="0"/>
              </a:rPr>
              <a:t> : </a:t>
            </a:r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udi Type Extended" panose="020B0505040200000003" pitchFamily="34" charset="0"/>
              </a:rPr>
              <a:t>Yves, Emmanuel, Christophe²</a:t>
            </a:r>
            <a:endParaRPr lang="fr-BE" sz="3200" dirty="0" smtClean="0">
              <a:solidFill>
                <a:schemeClr val="accent1">
                  <a:lumMod val="40000"/>
                  <a:lumOff val="60000"/>
                </a:schemeClr>
              </a:solidFill>
              <a:latin typeface="Audi Type Extended" panose="020B0505040200000003" pitchFamily="34" charset="0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1257300" y="3959730"/>
            <a:ext cx="13817600" cy="9668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endParaRPr lang="fr-BE" kern="0" dirty="0">
              <a:solidFill>
                <a:srgbClr val="CC0033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794000" y="180485"/>
            <a:ext cx="13817600" cy="969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GB" sz="4800" kern="0" dirty="0" smtClean="0">
                <a:solidFill>
                  <a:srgbClr val="008A9B"/>
                </a:solidFill>
                <a:latin typeface="Audi Type Extended" panose="020B0505040200000003" pitchFamily="34" charset="0"/>
              </a:rPr>
              <a:t>Material Tracking - </a:t>
            </a:r>
            <a:r>
              <a:rPr lang="en-GB" sz="4800" kern="0" dirty="0" err="1" smtClean="0">
                <a:solidFill>
                  <a:srgbClr val="008A9B"/>
                </a:solidFill>
                <a:latin typeface="Audi Type Extended" panose="020B0505040200000003" pitchFamily="34" charset="0"/>
              </a:rPr>
              <a:t>TrackIT</a:t>
            </a:r>
            <a:endParaRPr lang="fr-BE" sz="4800" kern="0" dirty="0">
              <a:solidFill>
                <a:srgbClr val="008A9B"/>
              </a:solidFill>
              <a:latin typeface="Audi Type Extended" panose="020B050504020000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63" y="2895600"/>
            <a:ext cx="9752381" cy="487619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2391405" y="152400"/>
            <a:ext cx="3505200" cy="3505200"/>
            <a:chOff x="12725400" y="0"/>
            <a:chExt cx="3505200" cy="350520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824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1747012" y="27432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r>
              <a:rPr lang="en-GB" sz="2800" kern="0" dirty="0" err="1" smtClean="0">
                <a:latin typeface="Audi Type Extended" panose="020B0505040200000003" pitchFamily="34" charset="0"/>
              </a:rPr>
              <a:t>Vous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trouverez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tous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les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éléments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présentés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dans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</a:p>
          <a:p>
            <a:pPr marL="0" indent="0"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endParaRPr lang="en-GB" sz="2800" kern="0" dirty="0">
              <a:latin typeface="Audi Type Extended" panose="020B0505040200000003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2395200" y="0"/>
            <a:ext cx="3505200" cy="3505200"/>
            <a:chOff x="12725400" y="0"/>
            <a:chExt cx="3505200" cy="350520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754880"/>
            <a:ext cx="10058400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57113"/>
            <a:ext cx="14630400" cy="1524000"/>
          </a:xfrm>
        </p:spPr>
        <p:txBody>
          <a:bodyPr/>
          <a:lstStyle/>
          <a:p>
            <a:r>
              <a:rPr lang="fr-BE" b="1" dirty="0" smtClean="0">
                <a:solidFill>
                  <a:srgbClr val="008A9B"/>
                </a:solidFill>
                <a:latin typeface="Audi Type Extended" panose="020B0505040200000003" pitchFamily="34" charset="0"/>
              </a:rPr>
              <a:t>Agenda</a:t>
            </a:r>
            <a:endParaRPr lang="fr-BE" b="1" dirty="0">
              <a:solidFill>
                <a:srgbClr val="008A9B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2384595"/>
            <a:ext cx="8128000" cy="990600"/>
          </a:xfrm>
        </p:spPr>
        <p:txBody>
          <a:bodyPr anchor="t"/>
          <a:lstStyle/>
          <a:p>
            <a:pPr marL="0" indent="0" algn="ctr">
              <a:buNone/>
            </a:pPr>
            <a:r>
              <a:rPr lang="fr-BE" dirty="0" smtClean="0">
                <a:solidFill>
                  <a:srgbClr val="30A65E"/>
                </a:solidFill>
                <a:latin typeface="Audi Type Extended" panose="020B0505040200000003" pitchFamily="34" charset="0"/>
              </a:rPr>
              <a:t>Solution</a:t>
            </a:r>
            <a:endParaRPr lang="fr-BE" dirty="0" smtClean="0">
              <a:solidFill>
                <a:srgbClr val="30A6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89400" y="3375195"/>
            <a:ext cx="8128000" cy="8382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r>
              <a:rPr lang="en-GB" kern="0" dirty="0" err="1" smtClean="0">
                <a:solidFill>
                  <a:srgbClr val="30A65E"/>
                </a:solidFill>
                <a:latin typeface="Audi Type Extended" panose="020B0505040200000003" pitchFamily="34" charset="0"/>
              </a:rPr>
              <a:t>Demande</a:t>
            </a:r>
            <a:endParaRPr lang="fr-BE" kern="0" dirty="0" smtClean="0">
              <a:solidFill>
                <a:srgbClr val="30A6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13854"/>
            <a:ext cx="8128000" cy="8382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r>
              <a:rPr lang="fr-BE" kern="0" dirty="0" err="1" smtClean="0">
                <a:solidFill>
                  <a:srgbClr val="30A65E"/>
                </a:solidFill>
                <a:latin typeface="Audi Type Extended" panose="020B0505040200000003" pitchFamily="34" charset="0"/>
              </a:rPr>
              <a:t>CHwapi</a:t>
            </a:r>
            <a:endParaRPr lang="fr-BE" kern="0" dirty="0" smtClean="0">
              <a:solidFill>
                <a:srgbClr val="30A6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7" name="AutoShape 2" descr="https://ssl-ds.static.rtbf.be/article/image/770x433/1/0/3/6a63d65a6c1a3fc803c647b10b40076a-145347963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26" name="Picture 2" descr="http://lablouseblanche.be/image/infirmie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52" y="4494590"/>
            <a:ext cx="337185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injai.com/wp-content/uploads/2014/11/media_4be0a4c1-e1d5-4f04-af20-bd915f3b78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52" y="3397273"/>
            <a:ext cx="2639092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0731500" y="3052054"/>
            <a:ext cx="3505200" cy="3505200"/>
            <a:chOff x="12725400" y="0"/>
            <a:chExt cx="3505200" cy="3505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809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800" dirty="0">
                <a:solidFill>
                  <a:srgbClr val="009438"/>
                </a:solidFill>
                <a:latin typeface="Audi Type Extended" panose="020B0505040200000003" pitchFamily="34" charset="0"/>
              </a:rPr>
              <a:t>Centre Hospitalier de Wallonie picarde </a:t>
            </a:r>
            <a:r>
              <a:rPr lang="fr-BE" sz="4800" dirty="0" err="1" smtClean="0">
                <a:solidFill>
                  <a:srgbClr val="008A9B"/>
                </a:solidFill>
                <a:latin typeface="Audi Type Extended" panose="020B0505040200000003" pitchFamily="34" charset="0"/>
              </a:rPr>
              <a:t>CHwapi</a:t>
            </a:r>
            <a:endParaRPr lang="fr-BE" sz="4800" dirty="0">
              <a:solidFill>
                <a:srgbClr val="008A9B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24" y="2334189"/>
            <a:ext cx="8128000" cy="50292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r>
              <a:rPr lang="fr-BE" sz="2800" kern="0" dirty="0" smtClean="0">
                <a:latin typeface="Audi Type Extended" panose="020B0505040200000003" pitchFamily="34" charset="0"/>
              </a:rPr>
              <a:t>3 Centres hospitaliers :</a:t>
            </a:r>
          </a:p>
          <a:p>
            <a:pPr lvl="6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kern="0" dirty="0" smtClean="0">
                <a:latin typeface="Audi Type Extended" panose="020B0505040200000003" pitchFamily="34" charset="0"/>
              </a:rPr>
              <a:t>IMC</a:t>
            </a:r>
          </a:p>
          <a:p>
            <a:pPr lvl="6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6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kern="0" dirty="0" smtClean="0">
                <a:latin typeface="Audi Type Extended" panose="020B0505040200000003" pitchFamily="34" charset="0"/>
              </a:rPr>
              <a:t>Notre-Dame</a:t>
            </a:r>
          </a:p>
          <a:p>
            <a:pPr lvl="6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6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kern="0" dirty="0" smtClean="0">
                <a:latin typeface="Audi Type Extended" panose="020B0505040200000003" pitchFamily="34" charset="0"/>
              </a:rPr>
              <a:t>Union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0" y="2743200"/>
            <a:ext cx="6457950" cy="573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04600" y="5168720"/>
            <a:ext cx="169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Tournai</a:t>
            </a:r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9649" y="2800658"/>
            <a:ext cx="929901" cy="10532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008A9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18800" y="6076683"/>
            <a:ext cx="929901" cy="1053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0A65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98699" y="7328785"/>
            <a:ext cx="929901" cy="10532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801" y="5235607"/>
            <a:ext cx="625099" cy="7079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008A9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801" y="3864007"/>
            <a:ext cx="625099" cy="7079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30A65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800" y="6544232"/>
            <a:ext cx="625099" cy="7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2209801"/>
            <a:ext cx="8128000" cy="50292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47000" y="2231137"/>
            <a:ext cx="8128000" cy="50292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45272" y="2971659"/>
            <a:ext cx="8128000" cy="4267341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None/>
            </a:pPr>
            <a:r>
              <a:rPr lang="fr-BE" sz="2800" kern="0" dirty="0" smtClean="0">
                <a:latin typeface="Audi Type Extended" panose="020B0505040200000003" pitchFamily="34" charset="0"/>
              </a:rPr>
              <a:t> 2.500+ collaborateurs</a:t>
            </a:r>
          </a:p>
          <a:p>
            <a:pPr marL="0" indent="0" algn="ctr">
              <a:buNone/>
            </a:pPr>
            <a:r>
              <a:rPr lang="fr-BE" sz="2800" kern="0" dirty="0" smtClean="0">
                <a:latin typeface="Audi Type Extended" panose="020B0505040200000003" pitchFamily="34" charset="0"/>
              </a:rPr>
              <a:t>300+ médecins</a:t>
            </a:r>
          </a:p>
          <a:p>
            <a:pPr marL="0" indent="0" algn="ctr">
              <a:buNone/>
            </a:pPr>
            <a:r>
              <a:rPr lang="fr-BE" sz="2800" kern="0" dirty="0" smtClean="0">
                <a:latin typeface="Audi Type Extended" panose="020B0505040200000003" pitchFamily="34" charset="0"/>
              </a:rPr>
              <a:t>31.000 </a:t>
            </a:r>
            <a:r>
              <a:rPr lang="fr-BE" sz="2800" kern="0" dirty="0">
                <a:latin typeface="Audi Type Extended" panose="020B0505040200000003" pitchFamily="34" charset="0"/>
              </a:rPr>
              <a:t>admissions par an</a:t>
            </a:r>
            <a:endParaRPr lang="fr-BE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971800"/>
            <a:ext cx="8159262" cy="42883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65200" y="519113"/>
            <a:ext cx="14630400" cy="1524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fr-BE" sz="4800" kern="0" smtClean="0">
                <a:solidFill>
                  <a:srgbClr val="009438"/>
                </a:solidFill>
                <a:latin typeface="Audi Type Extended" panose="020B0505040200000003" pitchFamily="34" charset="0"/>
              </a:rPr>
              <a:t>Centre Hospitalier de Wallonie picarde </a:t>
            </a:r>
            <a:r>
              <a:rPr lang="fr-BE" sz="4800" kern="0" smtClean="0">
                <a:solidFill>
                  <a:srgbClr val="008A9B"/>
                </a:solidFill>
                <a:latin typeface="Audi Type Extended" panose="020B0505040200000003" pitchFamily="34" charset="0"/>
              </a:rPr>
              <a:t>CHwapi</a:t>
            </a:r>
            <a:endParaRPr lang="fr-BE" sz="4800" kern="0" dirty="0">
              <a:solidFill>
                <a:srgbClr val="008A9B"/>
              </a:solidFill>
              <a:latin typeface="Audi Type Extended" panose="020B0505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4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Demande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89462" y="2209800"/>
            <a:ext cx="7239000" cy="535305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endParaRPr lang="en-GB" sz="2800" kern="0" dirty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r>
              <a:rPr lang="fr-BE" sz="2800" kern="0" dirty="0" smtClean="0">
                <a:latin typeface="Audi Type Extended" panose="020B0505040200000003" pitchFamily="34" charset="0"/>
              </a:rPr>
              <a:t>Solution ergonomique et fiable pour tracer </a:t>
            </a:r>
            <a:r>
              <a:rPr lang="fr-BE" sz="2800" kern="0" dirty="0">
                <a:latin typeface="Audi Type Extended" panose="020B0505040200000003" pitchFamily="34" charset="0"/>
              </a:rPr>
              <a:t>le flux de certains matériels/objets au sein de </a:t>
            </a:r>
            <a:r>
              <a:rPr lang="fr-BE" sz="2800" kern="0" dirty="0" smtClean="0">
                <a:latin typeface="Audi Type Extended" panose="020B0505040200000003" pitchFamily="34" charset="0"/>
              </a:rPr>
              <a:t>l’institution.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kern="0" dirty="0" err="1" smtClean="0">
                <a:latin typeface="Audi Type Extended" panose="020B0505040200000003" pitchFamily="34" charset="0"/>
              </a:rPr>
              <a:t>Cette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solution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s’illustre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sur trois flux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fonctionnels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:</a:t>
            </a:r>
          </a:p>
          <a:p>
            <a:pPr lvl="3">
              <a:spcBef>
                <a:spcPts val="600"/>
              </a:spcBef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1 : Packaging -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3">
              <a:spcBef>
                <a:spcPts val="600"/>
              </a:spcBef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2 : Envoi –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3">
              <a:spcBef>
                <a:spcPts val="600"/>
              </a:spcBef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3 :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Traçabilité</a:t>
            </a:r>
            <a:r>
              <a:rPr lang="en-GB" sz="2800" kern="0" dirty="0">
                <a:latin typeface="Audi Type Extended" panose="020B0505040200000003" pitchFamily="34" charset="0"/>
              </a:rPr>
              <a:t> </a:t>
            </a:r>
            <a:r>
              <a:rPr lang="en-GB" sz="2800" kern="0" dirty="0" smtClean="0">
                <a:latin typeface="Audi Type Extended" panose="020B0505040200000003" pitchFamily="34" charset="0"/>
              </a:rPr>
              <a:t>-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endParaRPr lang="en-GB" sz="2800" kern="0" dirty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endParaRPr lang="en-GB" sz="2800" kern="0" dirty="0">
              <a:latin typeface="Audi Type Extended" panose="020B0505040200000003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95200" y="0"/>
            <a:ext cx="3505200" cy="3505200"/>
            <a:chOff x="12725400" y="0"/>
            <a:chExt cx="3505200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19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1 : Packaging :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Mise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en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“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kern="0" dirty="0" smtClean="0">
                <a:latin typeface="Audi Type Extended" panose="020B0505040200000003" pitchFamily="34" charset="0"/>
              </a:rPr>
              <a:t>Tubes de sang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kern="0" dirty="0" err="1" smtClean="0">
                <a:latin typeface="Audi Type Extended" panose="020B0505040200000003" pitchFamily="34" charset="0"/>
              </a:rPr>
              <a:t>Boîtes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opératoires</a:t>
            </a: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kern="0" dirty="0" smtClean="0">
                <a:latin typeface="Audi Type Extended" panose="020B0505040200000003" pitchFamily="34" charset="0"/>
              </a:rPr>
              <a:t>Courier</a:t>
            </a:r>
          </a:p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65768" y="2819400"/>
            <a:ext cx="1539032" cy="1752600"/>
            <a:chOff x="12725400" y="0"/>
            <a:chExt cx="3505200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97" y="3064598"/>
            <a:ext cx="1167202" cy="71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06" y="8082259"/>
            <a:ext cx="774185" cy="649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67" y="8073260"/>
            <a:ext cx="774185" cy="6494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68" y="7391400"/>
            <a:ext cx="774185" cy="649487"/>
          </a:xfrm>
          <a:prstGeom prst="rect">
            <a:avLst/>
          </a:prstGeom>
        </p:spPr>
      </p:pic>
      <p:sp>
        <p:nvSpPr>
          <p:cNvPr id="14" name="Curved Down Arrow 13"/>
          <p:cNvSpPr/>
          <p:nvPr/>
        </p:nvSpPr>
        <p:spPr bwMode="auto">
          <a:xfrm>
            <a:off x="9222153" y="2404992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598" y="3593123"/>
            <a:ext cx="1167202" cy="7119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859" y="3085866"/>
            <a:ext cx="1167202" cy="71199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237168" y="7391400"/>
            <a:ext cx="1539032" cy="1752600"/>
            <a:chOff x="12725400" y="0"/>
            <a:chExt cx="3505200" cy="3505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  <p:sp>
        <p:nvSpPr>
          <p:cNvPr id="21" name="Curved Down Arrow 20"/>
          <p:cNvSpPr/>
          <p:nvPr/>
        </p:nvSpPr>
        <p:spPr bwMode="auto">
          <a:xfrm>
            <a:off x="8993553" y="6976992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4231" r="29744" b="19489"/>
          <a:stretch/>
        </p:blipFill>
        <p:spPr>
          <a:xfrm>
            <a:off x="8066968" y="5257800"/>
            <a:ext cx="1127832" cy="957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4231" r="29744" b="19489"/>
          <a:stretch/>
        </p:blipFill>
        <p:spPr>
          <a:xfrm>
            <a:off x="9209968" y="5334000"/>
            <a:ext cx="1127832" cy="95759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459557" y="4914900"/>
            <a:ext cx="1539032" cy="1752600"/>
            <a:chOff x="12725400" y="0"/>
            <a:chExt cx="3505200" cy="35052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  <p:sp>
        <p:nvSpPr>
          <p:cNvPr id="28" name="Curved Down Arrow 27"/>
          <p:cNvSpPr/>
          <p:nvPr/>
        </p:nvSpPr>
        <p:spPr bwMode="auto">
          <a:xfrm>
            <a:off x="9215942" y="4500492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02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</a:t>
            </a:r>
            <a:r>
              <a:rPr lang="en-GB" sz="2800" kern="0" dirty="0" smtClean="0">
                <a:latin typeface="Audi Type Extended" panose="020B0505040200000003" pitchFamily="34" charset="0"/>
              </a:rPr>
              <a:t>2 </a:t>
            </a:r>
            <a:r>
              <a:rPr lang="en-GB" sz="2800" kern="0" dirty="0" smtClean="0">
                <a:latin typeface="Audi Type Extended" panose="020B0505040200000003" pitchFamily="34" charset="0"/>
              </a:rPr>
              <a:t>: </a:t>
            </a:r>
            <a:r>
              <a:rPr lang="en-GB" sz="2800" kern="0" dirty="0" smtClean="0">
                <a:latin typeface="Audi Type Extended" panose="020B0505040200000003" pitchFamily="34" charset="0"/>
              </a:rPr>
              <a:t>Envoi : “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”</a:t>
            </a:r>
          </a:p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>
            <a:off x="3888190" y="3493391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81425" y="2683118"/>
            <a:ext cx="2840802" cy="2929008"/>
            <a:chOff x="3125533" y="2565562"/>
            <a:chExt cx="2676677" cy="2768438"/>
          </a:xfrm>
        </p:grpSpPr>
        <p:grpSp>
          <p:nvGrpSpPr>
            <p:cNvPr id="8" name="Group 7"/>
            <p:cNvGrpSpPr/>
            <p:nvPr/>
          </p:nvGrpSpPr>
          <p:grpSpPr>
            <a:xfrm>
              <a:off x="3125533" y="2565562"/>
              <a:ext cx="2676677" cy="2768438"/>
              <a:chOff x="12725400" y="0"/>
              <a:chExt cx="3505200" cy="35052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400" y="0"/>
                <a:ext cx="3505200" cy="35052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851" y="2355056"/>
                <a:ext cx="618131" cy="60483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3938" y="2378985"/>
                <a:ext cx="1187450" cy="556980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19715" r="13096" b="24214"/>
            <a:stretch/>
          </p:blipFill>
          <p:spPr>
            <a:xfrm>
              <a:off x="3862250" y="3848216"/>
              <a:ext cx="1117008" cy="504455"/>
            </a:xfrm>
            <a:prstGeom prst="rect">
              <a:avLst/>
            </a:prstGeom>
          </p:spPr>
        </p:pic>
      </p:grpSp>
      <p:sp>
        <p:nvSpPr>
          <p:cNvPr id="28" name="Curved Down Arrow 27"/>
          <p:cNvSpPr/>
          <p:nvPr/>
        </p:nvSpPr>
        <p:spPr bwMode="auto">
          <a:xfrm>
            <a:off x="9956800" y="3557474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86380" y="4115186"/>
            <a:ext cx="325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1"/>
                </a:solidFill>
              </a:rPr>
              <a:t>Unité de soins </a:t>
            </a:r>
            <a:endParaRPr lang="fr-BE" dirty="0"/>
          </a:p>
        </p:txBody>
      </p:sp>
      <p:grpSp>
        <p:nvGrpSpPr>
          <p:cNvPr id="30" name="Group 29"/>
          <p:cNvGrpSpPr/>
          <p:nvPr/>
        </p:nvGrpSpPr>
        <p:grpSpPr>
          <a:xfrm>
            <a:off x="7366000" y="2438400"/>
            <a:ext cx="2840802" cy="2929008"/>
            <a:chOff x="3125533" y="2565562"/>
            <a:chExt cx="2676677" cy="2768438"/>
          </a:xfrm>
        </p:grpSpPr>
        <p:grpSp>
          <p:nvGrpSpPr>
            <p:cNvPr id="31" name="Group 30"/>
            <p:cNvGrpSpPr/>
            <p:nvPr/>
          </p:nvGrpSpPr>
          <p:grpSpPr>
            <a:xfrm>
              <a:off x="3125533" y="2565562"/>
              <a:ext cx="2676677" cy="2768438"/>
              <a:chOff x="12725400" y="0"/>
              <a:chExt cx="3505200" cy="35052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400" y="0"/>
                <a:ext cx="3505200" cy="35052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851" y="2355056"/>
                <a:ext cx="618131" cy="60483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3938" y="2378985"/>
                <a:ext cx="1187450" cy="556980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19715" r="13096" b="24214"/>
            <a:stretch/>
          </p:blipFill>
          <p:spPr>
            <a:xfrm>
              <a:off x="3862250" y="3848216"/>
              <a:ext cx="1117008" cy="504455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 rot="16200000">
            <a:off x="5627311" y="3870468"/>
            <a:ext cx="325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tx1"/>
                </a:solidFill>
              </a:rPr>
              <a:t>Dépôt</a:t>
            </a:r>
            <a:endParaRPr lang="fr-BE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528603" y="2438400"/>
            <a:ext cx="2840802" cy="2929008"/>
            <a:chOff x="3125533" y="2565562"/>
            <a:chExt cx="2676677" cy="2768438"/>
          </a:xfrm>
        </p:grpSpPr>
        <p:grpSp>
          <p:nvGrpSpPr>
            <p:cNvPr id="38" name="Group 37"/>
            <p:cNvGrpSpPr/>
            <p:nvPr/>
          </p:nvGrpSpPr>
          <p:grpSpPr>
            <a:xfrm>
              <a:off x="3125533" y="2565562"/>
              <a:ext cx="2676677" cy="2768438"/>
              <a:chOff x="12725400" y="0"/>
              <a:chExt cx="3505200" cy="35052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400" y="0"/>
                <a:ext cx="3505200" cy="350520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851" y="2355056"/>
                <a:ext cx="618131" cy="60483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3938" y="2378985"/>
                <a:ext cx="1187450" cy="55698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19715" r="13096" b="24214"/>
            <a:stretch/>
          </p:blipFill>
          <p:spPr>
            <a:xfrm>
              <a:off x="3862250" y="3848216"/>
              <a:ext cx="1117008" cy="504455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 rot="16200000">
            <a:off x="11850561" y="3870468"/>
            <a:ext cx="325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tx1"/>
                </a:solidFill>
              </a:rPr>
              <a:t>Laboratoire</a:t>
            </a:r>
            <a:endParaRPr lang="fr-BE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08372" y="5914951"/>
            <a:ext cx="2801287" cy="2969954"/>
            <a:chOff x="1236786" y="5647381"/>
            <a:chExt cx="2801287" cy="2969954"/>
          </a:xfrm>
        </p:grpSpPr>
        <p:grpSp>
          <p:nvGrpSpPr>
            <p:cNvPr id="24" name="Group 23"/>
            <p:cNvGrpSpPr/>
            <p:nvPr/>
          </p:nvGrpSpPr>
          <p:grpSpPr>
            <a:xfrm>
              <a:off x="1236786" y="5647381"/>
              <a:ext cx="2801287" cy="2969954"/>
              <a:chOff x="12725400" y="0"/>
              <a:chExt cx="3505200" cy="3505200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400" y="0"/>
                <a:ext cx="3505200" cy="35052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851" y="2355056"/>
                <a:ext cx="618131" cy="60483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3938" y="2378985"/>
                <a:ext cx="1187450" cy="556980"/>
              </a:xfrm>
              <a:prstGeom prst="rect">
                <a:avLst/>
              </a:prstGeom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8" t="4231" r="29744" b="19489"/>
            <a:stretch/>
          </p:blipFill>
          <p:spPr>
            <a:xfrm>
              <a:off x="2293512" y="6989461"/>
              <a:ext cx="652888" cy="554339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 rot="16200000">
            <a:off x="2438068" y="7200663"/>
            <a:ext cx="379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tx1"/>
                </a:solidFill>
              </a:rPr>
              <a:t>Bloc Opératoire</a:t>
            </a:r>
            <a:endParaRPr lang="fr-BE" dirty="0"/>
          </a:p>
        </p:txBody>
      </p:sp>
      <p:sp>
        <p:nvSpPr>
          <p:cNvPr id="46" name="Curved Down Arrow 45"/>
          <p:cNvSpPr/>
          <p:nvPr/>
        </p:nvSpPr>
        <p:spPr bwMode="auto">
          <a:xfrm>
            <a:off x="7131838" y="6445566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Curved Down Arrow 46"/>
          <p:cNvSpPr/>
          <p:nvPr/>
        </p:nvSpPr>
        <p:spPr bwMode="auto">
          <a:xfrm rot="10800000">
            <a:off x="7132994" y="7969266"/>
            <a:ext cx="3013131" cy="690859"/>
          </a:xfrm>
          <a:prstGeom prst="curvedDownArrow">
            <a:avLst/>
          </a:prstGeom>
          <a:solidFill>
            <a:srgbClr val="30A65E"/>
          </a:solidFill>
          <a:ln w="25400" cap="flat" cmpd="sng" algn="ctr">
            <a:solidFill>
              <a:srgbClr val="008A9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866793" y="5899341"/>
            <a:ext cx="2801287" cy="2969954"/>
            <a:chOff x="1236786" y="5647381"/>
            <a:chExt cx="2801287" cy="2969954"/>
          </a:xfrm>
        </p:grpSpPr>
        <p:grpSp>
          <p:nvGrpSpPr>
            <p:cNvPr id="49" name="Group 48"/>
            <p:cNvGrpSpPr/>
            <p:nvPr/>
          </p:nvGrpSpPr>
          <p:grpSpPr>
            <a:xfrm>
              <a:off x="1236786" y="5647381"/>
              <a:ext cx="2801287" cy="2969954"/>
              <a:chOff x="12725400" y="0"/>
              <a:chExt cx="3505200" cy="3505200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400" y="0"/>
                <a:ext cx="3505200" cy="350520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851" y="2355056"/>
                <a:ext cx="618131" cy="604838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3938" y="2378985"/>
                <a:ext cx="1187450" cy="556980"/>
              </a:xfrm>
              <a:prstGeom prst="rect">
                <a:avLst/>
              </a:prstGeom>
            </p:spPr>
          </p:pic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8" t="4231" r="29744" b="19489"/>
            <a:stretch/>
          </p:blipFill>
          <p:spPr>
            <a:xfrm>
              <a:off x="2293512" y="6989461"/>
              <a:ext cx="652888" cy="554339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 rot="16200000">
            <a:off x="8806660" y="6908054"/>
            <a:ext cx="379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1"/>
                </a:solidFill>
              </a:rPr>
              <a:t>Service de stérilisation</a:t>
            </a:r>
            <a:endParaRPr lang="fr-BE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3624585" y="2677254"/>
            <a:ext cx="839599" cy="7696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6924471" y="2677493"/>
            <a:ext cx="839599" cy="7696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9799253" y="2687491"/>
            <a:ext cx="839599" cy="7696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12393801" y="2812217"/>
            <a:ext cx="839599" cy="76963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6470355" y="5486400"/>
            <a:ext cx="839599" cy="7696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t="12757" r="21501" b="10050"/>
          <a:stretch/>
        </p:blipFill>
        <p:spPr>
          <a:xfrm>
            <a:off x="10264932" y="5530134"/>
            <a:ext cx="839599" cy="7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6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85800"/>
            <a:ext cx="15087600" cy="1524000"/>
          </a:xfrm>
        </p:spPr>
        <p:txBody>
          <a:bodyPr/>
          <a:lstStyle/>
          <a:p>
            <a:pPr algn="l"/>
            <a:r>
              <a:rPr lang="fr-BE" dirty="0" smtClean="0">
                <a:solidFill>
                  <a:srgbClr val="5E5E5E"/>
                </a:solidFill>
                <a:latin typeface="Audi Type Extended" panose="020B0505040200000003" pitchFamily="34" charset="0"/>
              </a:rPr>
              <a:t>Solution</a:t>
            </a:r>
            <a:endParaRPr lang="fr-BE" dirty="0">
              <a:solidFill>
                <a:srgbClr val="5E5E5E"/>
              </a:solidFill>
              <a:latin typeface="Audi Type Extended" panose="020B05050402000000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12" y="19050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r>
              <a:rPr lang="en-GB" sz="2800" kern="0" dirty="0" smtClean="0">
                <a:latin typeface="Audi Type Extended" panose="020B0505040200000003" pitchFamily="34" charset="0"/>
              </a:rPr>
              <a:t>Flux </a:t>
            </a:r>
            <a:r>
              <a:rPr lang="en-GB" sz="2800" kern="0" dirty="0">
                <a:latin typeface="Audi Type Extended" panose="020B0505040200000003" pitchFamily="34" charset="0"/>
              </a:rPr>
              <a:t>3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smtClean="0">
                <a:latin typeface="Audi Type Extended" panose="020B0505040200000003" pitchFamily="34" charset="0"/>
              </a:rPr>
              <a:t>: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Traçabilité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: “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”</a:t>
            </a:r>
          </a:p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1747012" y="2743200"/>
            <a:ext cx="13066776" cy="6019800"/>
          </a:xfrm>
          <a:prstGeom prst="rect">
            <a:avLst/>
          </a:prstGeom>
        </p:spPr>
        <p:txBody>
          <a:bodyPr anchor="t"/>
          <a:lstStyle>
            <a:lvl1pPr marL="304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eaLnBrk="0" fontAlgn="base" hangingPunct="0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-304800" algn="l" rtl="0" fontAlgn="base">
              <a:lnSpc>
                <a:spcPct val="120000"/>
              </a:lnSpc>
              <a:spcBef>
                <a:spcPts val="36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endParaRPr lang="en-GB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r>
              <a:rPr lang="en-GB" sz="2800" kern="0" dirty="0" smtClean="0">
                <a:latin typeface="Audi Type Extended" panose="020B0505040200000003" pitchFamily="34" charset="0"/>
              </a:rPr>
              <a:t>La solution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offre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une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traçabilité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des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colis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et par consequents des </a:t>
            </a:r>
            <a:r>
              <a:rPr lang="en-GB" sz="2800" kern="0" dirty="0" err="1" smtClean="0">
                <a:latin typeface="Audi Type Extended" panose="020B0505040200000003" pitchFamily="34" charset="0"/>
              </a:rPr>
              <a:t>éléments</a:t>
            </a:r>
            <a:r>
              <a:rPr lang="en-GB" sz="2800" kern="0" dirty="0" smtClean="0">
                <a:latin typeface="Audi Type Extended" panose="020B0505040200000003" pitchFamily="34" charset="0"/>
              </a:rPr>
              <a:t> qui le constituent.</a:t>
            </a:r>
          </a:p>
          <a:p>
            <a:pPr marL="0" indent="0">
              <a:buNone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>
              <a:buNone/>
            </a:pPr>
            <a:endParaRPr lang="en-GB" sz="2800" kern="0" dirty="0">
              <a:latin typeface="Audi Type Extended" panose="020B0505040200000003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BE" sz="2800" kern="0" dirty="0" smtClean="0">
              <a:latin typeface="Audi Type Extended" panose="020B0505040200000003" pitchFamily="34" charset="0"/>
            </a:endParaRPr>
          </a:p>
          <a:p>
            <a:pPr marL="0" indent="0" algn="ctr">
              <a:buFont typeface="Gill Sans Light" charset="0"/>
              <a:buNone/>
            </a:pPr>
            <a:endParaRPr lang="fr-BE" kern="0" dirty="0" smtClean="0">
              <a:latin typeface="Audi Type Extended" panose="020B0505040200000003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2395200" y="0"/>
            <a:ext cx="3505200" cy="3505200"/>
            <a:chOff x="12725400" y="0"/>
            <a:chExt cx="3505200" cy="350520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0"/>
              <a:ext cx="3505200" cy="35052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851" y="2355056"/>
              <a:ext cx="618131" cy="60483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3938" y="2378985"/>
              <a:ext cx="1187450" cy="556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490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Pages>0</Pages>
  <Words>234</Words>
  <Characters>0</Characters>
  <Application>Microsoft Office PowerPoint</Application>
  <PresentationFormat>Custom</PresentationFormat>
  <Lines>0</Lines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Italic</vt:lpstr>
      <vt:lpstr>Audi Type Extended</vt:lpstr>
      <vt:lpstr>Gill Sans</vt:lpstr>
      <vt:lpstr>Gill Sans Light</vt:lpstr>
      <vt:lpstr>ヒラギノ角ゴ ProN W3</vt:lpstr>
      <vt:lpstr>1_Blank</vt:lpstr>
      <vt:lpstr>CHwapi</vt:lpstr>
      <vt:lpstr>Agenda</vt:lpstr>
      <vt:lpstr>Centre Hospitalier de Wallonie picarde CHwapi</vt:lpstr>
      <vt:lpstr>PowerPoint Presentation</vt:lpstr>
      <vt:lpstr>Demande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Michelle</dc:creator>
  <cp:lastModifiedBy>Patris Christophe</cp:lastModifiedBy>
  <cp:revision>62</cp:revision>
  <dcterms:modified xsi:type="dcterms:W3CDTF">2016-08-06T23:40:40Z</dcterms:modified>
</cp:coreProperties>
</file>