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1" r:id="rId6"/>
    <p:sldId id="265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414"/>
    <a:srgbClr val="BF3870"/>
    <a:srgbClr val="F6C346"/>
    <a:srgbClr val="00A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0406" autoAdjust="0"/>
  </p:normalViewPr>
  <p:slideViewPr>
    <p:cSldViewPr snapToGrid="0">
      <p:cViewPr>
        <p:scale>
          <a:sx n="68" d="100"/>
          <a:sy n="68" d="100"/>
        </p:scale>
        <p:origin x="13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8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6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1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3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48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5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9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9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6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8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2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rdatality.herokuapp.com/simulation" TargetMode="External"/><Relationship Id="rId2" Type="http://schemas.openxmlformats.org/officeDocument/2006/relationships/hyperlink" Target="https://mordatality.heroku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7200" dirty="0" smtClean="0"/>
              <a:t>Open DATA</a:t>
            </a:r>
            <a:br>
              <a:rPr lang="fr-BE" sz="7200" dirty="0" smtClean="0"/>
            </a:br>
            <a:r>
              <a:rPr lang="fr-BE" sz="7200" dirty="0" smtClean="0"/>
              <a:t>en BELGIQUE</a:t>
            </a:r>
            <a:endParaRPr lang="fr-BE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82148" y="3869634"/>
            <a:ext cx="6575895" cy="2699977"/>
          </a:xfrm>
        </p:spPr>
        <p:txBody>
          <a:bodyPr>
            <a:normAutofit/>
          </a:bodyPr>
          <a:lstStyle/>
          <a:p>
            <a:r>
              <a:rPr lang="fr-BE" sz="3200" dirty="0" smtClean="0"/>
              <a:t>Quelques expérimentations…</a:t>
            </a:r>
          </a:p>
          <a:p>
            <a:endParaRPr lang="fr-BE" dirty="0"/>
          </a:p>
          <a:p>
            <a:r>
              <a:rPr lang="fr-BE" dirty="0" smtClean="0"/>
              <a:t>Michaël HOSTE</a:t>
            </a:r>
          </a:p>
          <a:p>
            <a:r>
              <a:rPr lang="fr-BE" dirty="0" smtClean="0"/>
              <a:t>Aurélien MALISART</a:t>
            </a:r>
          </a:p>
          <a:p>
            <a:r>
              <a:rPr lang="fr-BE" dirty="0" smtClean="0"/>
              <a:t>François STEPHANY</a:t>
            </a:r>
          </a:p>
          <a:p>
            <a:r>
              <a:rPr lang="fr-BE" dirty="0" smtClean="0"/>
              <a:t>Didier TOUSSAINT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016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smtClean="0">
                <a:solidFill>
                  <a:schemeClr val="accent2"/>
                </a:solidFill>
              </a:rPr>
              <a:t>S</a:t>
            </a:r>
            <a:r>
              <a:rPr lang="fr-BE" b="1" dirty="0" smtClean="0">
                <a:solidFill>
                  <a:schemeClr val="accent2"/>
                </a:solidFill>
              </a:rPr>
              <a:t>ITUATION ACTUELLE</a:t>
            </a:r>
            <a:endParaRPr lang="fr-BE" b="1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4301836"/>
          </a:xfrm>
        </p:spPr>
        <p:txBody>
          <a:bodyPr>
            <a:normAutofit/>
          </a:bodyPr>
          <a:lstStyle/>
          <a:p>
            <a:r>
              <a:rPr lang="fr-BE" sz="2800" dirty="0" smtClean="0"/>
              <a:t>La Belgique et ses régions mettent à disposition des données publiques (</a:t>
            </a:r>
            <a:r>
              <a:rPr lang="fr-BE" sz="2800" b="1" dirty="0" smtClean="0"/>
              <a:t>OPEN DATA</a:t>
            </a:r>
            <a:r>
              <a:rPr lang="fr-BE" sz="2800" dirty="0" smtClean="0"/>
              <a:t>)</a:t>
            </a:r>
          </a:p>
          <a:p>
            <a:r>
              <a:rPr lang="fr-BE" sz="2800" dirty="0" smtClean="0"/>
              <a:t>Il s’agit de </a:t>
            </a:r>
            <a:r>
              <a:rPr lang="fr-BE" sz="2800" b="1" dirty="0" smtClean="0"/>
              <a:t>chiffres, statistiques</a:t>
            </a:r>
            <a:r>
              <a:rPr lang="fr-BE" sz="2800" dirty="0" smtClean="0"/>
              <a:t> dans différents domaines (population, mobilité, etc.)</a:t>
            </a:r>
          </a:p>
          <a:p>
            <a:r>
              <a:rPr lang="fr-BE" sz="2800" dirty="0" smtClean="0"/>
              <a:t>Chiffres sont présentés dans </a:t>
            </a:r>
            <a:r>
              <a:rPr lang="fr-BE" sz="2800" b="1" dirty="0" smtClean="0"/>
              <a:t>différents formats </a:t>
            </a:r>
            <a:r>
              <a:rPr lang="fr-BE" sz="2800" dirty="0" smtClean="0"/>
              <a:t>(souvent en tableaux MS Excel)</a:t>
            </a:r>
          </a:p>
          <a:p>
            <a:endParaRPr lang="fr-BE" sz="2800" dirty="0" smtClean="0"/>
          </a:p>
          <a:p>
            <a:endParaRPr lang="fr-BE" sz="2800" dirty="0"/>
          </a:p>
          <a:p>
            <a:pPr marL="34290" indent="0" algn="ctr">
              <a:buNone/>
            </a:pPr>
            <a:r>
              <a:rPr lang="fr-BE" sz="2800" i="1" dirty="0" smtClean="0"/>
              <a:t>…en théorie…</a:t>
            </a:r>
            <a:endParaRPr lang="fr-BE" sz="2800" i="1" dirty="0"/>
          </a:p>
        </p:txBody>
      </p:sp>
      <p:pic>
        <p:nvPicPr>
          <p:cNvPr id="1028" name="Picture 4" descr="https://s-media-cache-ak0.pinimg.com/736x/32/95/5c/32955ccb4c509fe1dd7246b90debbfb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466" y="4963079"/>
            <a:ext cx="2109643" cy="169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1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smtClean="0">
                <a:solidFill>
                  <a:schemeClr val="accent2"/>
                </a:solidFill>
              </a:rPr>
              <a:t>PROBLÉMATIQUE</a:t>
            </a:r>
            <a:endParaRPr lang="fr-BE" b="1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fr-BE" sz="2800" i="1" dirty="0" smtClean="0"/>
              <a:t>… mais dans la pratique…</a:t>
            </a:r>
          </a:p>
          <a:p>
            <a:endParaRPr lang="fr-BE" sz="2800" dirty="0" smtClean="0"/>
          </a:p>
          <a:p>
            <a:r>
              <a:rPr lang="fr-BE" sz="2800" dirty="0" smtClean="0"/>
              <a:t>Manque d’uniformité entre les jeux</a:t>
            </a:r>
          </a:p>
          <a:p>
            <a:r>
              <a:rPr lang="fr-BE" sz="2800" dirty="0" smtClean="0"/>
              <a:t>Manque d’uniformité dans un même jeu</a:t>
            </a:r>
          </a:p>
          <a:p>
            <a:r>
              <a:rPr lang="fr-BE" sz="2800" dirty="0" smtClean="0"/>
              <a:t>Structure pas toujours claire ni pratique</a:t>
            </a:r>
          </a:p>
          <a:p>
            <a:r>
              <a:rPr lang="fr-BE" sz="2800" dirty="0" smtClean="0"/>
              <a:t>Manque d’explications sur le sens des données</a:t>
            </a:r>
          </a:p>
          <a:p>
            <a:r>
              <a:rPr lang="fr-BE" sz="2800" dirty="0" smtClean="0"/>
              <a:t>Sources référencées disparues (inaccessibles)</a:t>
            </a:r>
          </a:p>
          <a:p>
            <a:endParaRPr lang="fr-BE" sz="2800" dirty="0"/>
          </a:p>
        </p:txBody>
      </p:sp>
      <p:pic>
        <p:nvPicPr>
          <p:cNvPr id="2050" name="Picture 2" descr="http://theamericanreader.com/wp-content/uploads/2012/10/pic1.jpe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348" y="609600"/>
            <a:ext cx="2536165" cy="21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0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smtClean="0">
                <a:solidFill>
                  <a:schemeClr val="accent2"/>
                </a:solidFill>
              </a:rPr>
              <a:t>BON, ON FAIT QUOI?</a:t>
            </a:r>
            <a:endParaRPr lang="fr-BE" b="1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endParaRPr lang="fr-BE" sz="4400" dirty="0"/>
          </a:p>
        </p:txBody>
      </p:sp>
    </p:spTree>
    <p:extLst>
      <p:ext uri="{BB962C8B-B14F-4D97-AF65-F5344CB8AC3E}">
        <p14:creationId xmlns:p14="http://schemas.microsoft.com/office/powerpoint/2010/main" val="28352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A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6681355" y="4265204"/>
            <a:ext cx="3221502" cy="3221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-778266" y="4265204"/>
            <a:ext cx="3221502" cy="3221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Open DATA</a:t>
            </a:r>
            <a:br>
              <a:rPr lang="fr-BE" dirty="0" smtClean="0"/>
            </a:br>
            <a:r>
              <a:rPr lang="fr-BE" dirty="0" smtClean="0"/>
              <a:t>en BELGIQUE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2333738"/>
          </a:xfrm>
        </p:spPr>
        <p:txBody>
          <a:bodyPr>
            <a:normAutofit/>
          </a:bodyPr>
          <a:lstStyle/>
          <a:p>
            <a:r>
              <a:rPr lang="fr-BE" dirty="0" smtClean="0"/>
              <a:t>Quelques expérimentations…</a:t>
            </a:r>
          </a:p>
          <a:p>
            <a:endParaRPr lang="fr-BE" dirty="0"/>
          </a:p>
          <a:p>
            <a:r>
              <a:rPr lang="fr-BE" dirty="0" smtClean="0"/>
              <a:t>Michaël HOSTE</a:t>
            </a:r>
          </a:p>
          <a:p>
            <a:r>
              <a:rPr lang="fr-BE" dirty="0" smtClean="0"/>
              <a:t>Aurélien MALISART</a:t>
            </a:r>
          </a:p>
          <a:p>
            <a:r>
              <a:rPr lang="fr-BE" dirty="0" smtClean="0"/>
              <a:t>François STEPHANY</a:t>
            </a:r>
          </a:p>
          <a:p>
            <a:r>
              <a:rPr lang="fr-BE" dirty="0" smtClean="0"/>
              <a:t>Didier TOUSSAINT</a:t>
            </a:r>
            <a:endParaRPr lang="fr-BE" dirty="0"/>
          </a:p>
        </p:txBody>
      </p:sp>
      <p:sp>
        <p:nvSpPr>
          <p:cNvPr id="4" name="Multiplier 3"/>
          <p:cNvSpPr/>
          <p:nvPr/>
        </p:nvSpPr>
        <p:spPr>
          <a:xfrm>
            <a:off x="2296391" y="1843992"/>
            <a:ext cx="4384964" cy="1330036"/>
          </a:xfrm>
          <a:prstGeom prst="mathMultiply">
            <a:avLst>
              <a:gd name="adj1" fmla="val 8676"/>
            </a:avLst>
          </a:prstGeom>
          <a:ln w="28575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 rot="21169609">
            <a:off x="1397160" y="806026"/>
            <a:ext cx="618342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800" b="1" dirty="0" smtClean="0">
                <a:ln w="2857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+mj-lt"/>
              </a:rPr>
              <a:t>MORTALITÉ</a:t>
            </a:r>
            <a:endParaRPr lang="fr-FR" sz="8800" b="1" dirty="0">
              <a:ln w="2857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+mj-lt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547" y="4865940"/>
            <a:ext cx="1449098" cy="170715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3546" y="4865940"/>
            <a:ext cx="1449098" cy="17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3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A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0"/>
            <a:ext cx="6120000" cy="6120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739618" y="6432951"/>
            <a:ext cx="340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>
                <a:solidFill>
                  <a:schemeClr val="bg1"/>
                </a:solidFill>
              </a:rPr>
              <a:t>Logo réalisé </a:t>
            </a:r>
            <a:r>
              <a:rPr lang="fr-BE" dirty="0">
                <a:solidFill>
                  <a:schemeClr val="bg1"/>
                </a:solidFill>
              </a:rPr>
              <a:t>par </a:t>
            </a:r>
            <a:r>
              <a:rPr lang="fr-BE" dirty="0" smtClean="0">
                <a:solidFill>
                  <a:schemeClr val="bg1"/>
                </a:solidFill>
              </a:rPr>
              <a:t>Thibault Cyriaque</a:t>
            </a:r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0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A2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JEUX DE DONNÉES UTILISÉS</a:t>
            </a:r>
            <a:endParaRPr lang="fr-BE" sz="3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bg1"/>
              </a:buClr>
            </a:pPr>
            <a:r>
              <a:rPr lang="fr-BE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Statistiques de mortalité en Belgique en fonction de l’âge, du sexe et de la province</a:t>
            </a:r>
          </a:p>
          <a:p>
            <a:pPr>
              <a:spcAft>
                <a:spcPts val="1200"/>
              </a:spcAft>
              <a:buClr>
                <a:schemeClr val="bg1"/>
              </a:buClr>
            </a:pPr>
            <a:r>
              <a:rPr lang="fr-BE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Statistiques des naissances en Belgique selon l’âge de la mère</a:t>
            </a:r>
          </a:p>
          <a:p>
            <a:pPr>
              <a:spcAft>
                <a:spcPts val="1200"/>
              </a:spcAft>
              <a:buClr>
                <a:schemeClr val="bg1"/>
              </a:buClr>
            </a:pPr>
            <a:r>
              <a:rPr lang="fr-BE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Statistiques des migrations (in/out) en </a:t>
            </a:r>
            <a:r>
              <a:rPr lang="fr-BE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Belgique</a:t>
            </a:r>
          </a:p>
          <a:p>
            <a:pPr>
              <a:spcAft>
                <a:spcPts val="1200"/>
              </a:spcAft>
              <a:buClr>
                <a:schemeClr val="bg1"/>
              </a:buClr>
            </a:pPr>
            <a:r>
              <a:rPr lang="fr-BE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 géographiques des provinces, villes, communes et codes </a:t>
            </a:r>
            <a:r>
              <a:rPr lang="fr-BE" sz="28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postaux belges</a:t>
            </a:r>
            <a:endParaRPr lang="fr-BE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 rot="663669">
            <a:off x="7206435" y="154486"/>
            <a:ext cx="1783080" cy="1783080"/>
            <a:chOff x="7101840" y="182880"/>
            <a:chExt cx="1783080" cy="1783080"/>
          </a:xfrm>
        </p:grpSpPr>
        <p:sp>
          <p:nvSpPr>
            <p:cNvPr id="5" name="Ellipse 4"/>
            <p:cNvSpPr/>
            <p:nvPr/>
          </p:nvSpPr>
          <p:spPr>
            <a:xfrm>
              <a:off x="7101840" y="182880"/>
              <a:ext cx="1783080" cy="1783080"/>
            </a:xfrm>
            <a:prstGeom prst="ellipse">
              <a:avLst/>
            </a:prstGeom>
            <a:solidFill>
              <a:srgbClr val="1A141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340" y="472777"/>
              <a:ext cx="1197085" cy="11970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114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6C3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1A14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 RÉSULTATS</a:t>
            </a:r>
            <a:endParaRPr lang="fr-BE" sz="3600" dirty="0">
              <a:solidFill>
                <a:srgbClr val="1A141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4596618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Clr>
                <a:srgbClr val="1A1414"/>
              </a:buClr>
            </a:pPr>
            <a:r>
              <a:rPr lang="fr-BE" sz="2800" dirty="0" smtClean="0">
                <a:solidFill>
                  <a:srgbClr val="1A1414"/>
                </a:solidFill>
              </a:rPr>
              <a:t>Un </a:t>
            </a:r>
            <a:r>
              <a:rPr lang="fr-BE" sz="2800" b="1" dirty="0" smtClean="0">
                <a:solidFill>
                  <a:srgbClr val="1A1414"/>
                </a:solidFill>
              </a:rPr>
              <a:t>site</a:t>
            </a:r>
            <a:r>
              <a:rPr lang="fr-BE" sz="2800" dirty="0" smtClean="0">
                <a:solidFill>
                  <a:srgbClr val="1A1414"/>
                </a:solidFill>
              </a:rPr>
              <a:t> qui prédit la date de votre mort</a:t>
            </a:r>
          </a:p>
          <a:p>
            <a:pPr>
              <a:spcAft>
                <a:spcPts val="1200"/>
              </a:spcAft>
              <a:buClr>
                <a:srgbClr val="1A1414"/>
              </a:buClr>
            </a:pPr>
            <a:r>
              <a:rPr lang="fr-BE" sz="2800" dirty="0" smtClean="0">
                <a:solidFill>
                  <a:srgbClr val="1A1414"/>
                </a:solidFill>
              </a:rPr>
              <a:t>Une </a:t>
            </a:r>
            <a:r>
              <a:rPr lang="fr-BE" sz="2800" b="1" dirty="0" err="1" smtClean="0">
                <a:solidFill>
                  <a:srgbClr val="1A1414"/>
                </a:solidFill>
              </a:rPr>
              <a:t>app</a:t>
            </a:r>
            <a:r>
              <a:rPr lang="fr-BE" sz="2800" dirty="0" smtClean="0">
                <a:solidFill>
                  <a:srgbClr val="1A1414"/>
                </a:solidFill>
              </a:rPr>
              <a:t> (</a:t>
            </a:r>
            <a:r>
              <a:rPr lang="fr-BE" sz="2400" i="1" dirty="0" smtClean="0">
                <a:solidFill>
                  <a:srgbClr val="1A1414"/>
                </a:solidFill>
              </a:rPr>
              <a:t>compatible iOS, Android, Windows Phone, </a:t>
            </a:r>
            <a:r>
              <a:rPr lang="fr-BE" sz="2400" i="1" dirty="0" err="1" smtClean="0">
                <a:solidFill>
                  <a:srgbClr val="1A1414"/>
                </a:solidFill>
              </a:rPr>
              <a:t>Symbian</a:t>
            </a:r>
            <a:r>
              <a:rPr lang="fr-BE" sz="2400" i="1" dirty="0" smtClean="0">
                <a:solidFill>
                  <a:srgbClr val="1A1414"/>
                </a:solidFill>
              </a:rPr>
              <a:t>, BlackBerry, Nokia 3310, etc.</a:t>
            </a:r>
            <a:r>
              <a:rPr lang="fr-BE" sz="2800" dirty="0" smtClean="0">
                <a:solidFill>
                  <a:srgbClr val="1A1414"/>
                </a:solidFill>
              </a:rPr>
              <a:t>) pour connaître son espérance de vie</a:t>
            </a:r>
          </a:p>
          <a:p>
            <a:pPr>
              <a:buClr>
                <a:srgbClr val="1A1414"/>
              </a:buClr>
            </a:pPr>
            <a:r>
              <a:rPr lang="fr-BE" sz="2800" dirty="0" smtClean="0">
                <a:solidFill>
                  <a:srgbClr val="1A1414"/>
                </a:solidFill>
              </a:rPr>
              <a:t>Une </a:t>
            </a:r>
            <a:r>
              <a:rPr lang="fr-BE" sz="2800" b="1" dirty="0" smtClean="0">
                <a:solidFill>
                  <a:srgbClr val="1A1414"/>
                </a:solidFill>
              </a:rPr>
              <a:t>simulation visuelle </a:t>
            </a:r>
            <a:r>
              <a:rPr lang="fr-BE" sz="2800" dirty="0" smtClean="0">
                <a:solidFill>
                  <a:srgbClr val="1A1414"/>
                </a:solidFill>
              </a:rPr>
              <a:t>d’une population qui vieillit, se renouvelle (bébés) et meurt…</a:t>
            </a:r>
            <a:endParaRPr lang="fr-BE" sz="2800" dirty="0">
              <a:solidFill>
                <a:srgbClr val="1A1414"/>
              </a:solidFill>
            </a:endParaRPr>
          </a:p>
          <a:p>
            <a:pPr marL="34290" indent="0">
              <a:buClr>
                <a:schemeClr val="bg1"/>
              </a:buClr>
              <a:buNone/>
            </a:pPr>
            <a:endParaRPr lang="fr-BE" sz="2400" dirty="0" smtClean="0">
              <a:solidFill>
                <a:srgbClr val="1A1414"/>
              </a:solidFill>
            </a:endParaRPr>
          </a:p>
          <a:p>
            <a:pPr marL="34290" indent="0" algn="ctr">
              <a:buClr>
                <a:schemeClr val="bg1"/>
              </a:buClr>
              <a:buNone/>
            </a:pPr>
            <a:r>
              <a:rPr lang="fr-BE" sz="2800" dirty="0" smtClean="0">
                <a:solidFill>
                  <a:srgbClr val="1A1414"/>
                </a:solidFill>
              </a:rPr>
              <a:t>Tout ceci sur la base de </a:t>
            </a:r>
            <a:r>
              <a:rPr lang="fr-BE" sz="2800" b="1" dirty="0" smtClean="0">
                <a:solidFill>
                  <a:srgbClr val="1A1414"/>
                </a:solidFill>
              </a:rPr>
              <a:t>statistiques réelles</a:t>
            </a:r>
            <a:r>
              <a:rPr lang="fr-BE" sz="2800" dirty="0" smtClean="0">
                <a:solidFill>
                  <a:srgbClr val="1A1414"/>
                </a:solidFill>
              </a:rPr>
              <a:t/>
            </a:r>
            <a:br>
              <a:rPr lang="fr-BE" sz="2800" dirty="0" smtClean="0">
                <a:solidFill>
                  <a:srgbClr val="1A1414"/>
                </a:solidFill>
              </a:rPr>
            </a:br>
            <a:r>
              <a:rPr lang="fr-BE" sz="2800" dirty="0" smtClean="0">
                <a:solidFill>
                  <a:srgbClr val="1A1414"/>
                </a:solidFill>
              </a:rPr>
              <a:t>tirées de l’</a:t>
            </a:r>
            <a:r>
              <a:rPr lang="fr-BE" sz="2800" b="1" dirty="0" smtClean="0">
                <a:solidFill>
                  <a:srgbClr val="1A1414"/>
                </a:solidFill>
              </a:rPr>
              <a:t>OPEN DATA belge</a:t>
            </a:r>
          </a:p>
        </p:txBody>
      </p:sp>
      <p:grpSp>
        <p:nvGrpSpPr>
          <p:cNvPr id="5" name="Groupe 4"/>
          <p:cNvGrpSpPr/>
          <p:nvPr/>
        </p:nvGrpSpPr>
        <p:grpSpPr>
          <a:xfrm rot="663669">
            <a:off x="7206435" y="154486"/>
            <a:ext cx="1783080" cy="1783080"/>
            <a:chOff x="7101840" y="182880"/>
            <a:chExt cx="1783080" cy="1783080"/>
          </a:xfrm>
        </p:grpSpPr>
        <p:sp>
          <p:nvSpPr>
            <p:cNvPr id="6" name="Ellipse 5"/>
            <p:cNvSpPr/>
            <p:nvPr/>
          </p:nvSpPr>
          <p:spPr>
            <a:xfrm>
              <a:off x="7101840" y="182880"/>
              <a:ext cx="1783080" cy="1783080"/>
            </a:xfrm>
            <a:prstGeom prst="ellipse">
              <a:avLst/>
            </a:prstGeom>
            <a:solidFill>
              <a:srgbClr val="1A141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340" y="472777"/>
              <a:ext cx="1197085" cy="11970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008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3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DÉMONSTRATIONS</a:t>
            </a:r>
            <a:endParaRPr lang="fr-BE" sz="3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fr-BE" sz="2800" u="sng" dirty="0" smtClean="0">
                <a:solidFill>
                  <a:schemeClr val="bg1"/>
                </a:solidFill>
              </a:rPr>
              <a:t>Site web</a:t>
            </a:r>
            <a:endParaRPr lang="fr-BE" sz="2800" u="sng" dirty="0" smtClean="0">
              <a:solidFill>
                <a:schemeClr val="bg1"/>
              </a:solidFill>
              <a:hlinkClick r:id="rId2"/>
            </a:endParaRPr>
          </a:p>
          <a:p>
            <a:pPr marL="34290" indent="0" algn="ctr">
              <a:buNone/>
            </a:pPr>
            <a:r>
              <a:rPr lang="fr-BE" sz="2800" dirty="0" smtClean="0">
                <a:solidFill>
                  <a:schemeClr val="bg1"/>
                </a:solidFill>
                <a:hlinkClick r:id="rId2"/>
              </a:rPr>
              <a:t>https://mordatality.herokuapp.com</a:t>
            </a:r>
            <a:endParaRPr lang="fr-BE" sz="2800" dirty="0" smtClean="0">
              <a:solidFill>
                <a:schemeClr val="bg1"/>
              </a:solidFill>
            </a:endParaRPr>
          </a:p>
          <a:p>
            <a:endParaRPr lang="fr-BE" sz="2800" dirty="0" smtClean="0">
              <a:solidFill>
                <a:schemeClr val="bg1"/>
              </a:solidFill>
            </a:endParaRPr>
          </a:p>
          <a:p>
            <a:pPr marL="34290" indent="0">
              <a:buNone/>
            </a:pPr>
            <a:r>
              <a:rPr lang="fr-BE" sz="2800" u="sng" dirty="0" smtClean="0">
                <a:solidFill>
                  <a:schemeClr val="bg1"/>
                </a:solidFill>
              </a:rPr>
              <a:t>Numéro SMS</a:t>
            </a:r>
          </a:p>
          <a:p>
            <a:pPr marL="34290" indent="0" algn="ctr">
              <a:buNone/>
            </a:pPr>
            <a:r>
              <a:rPr lang="fr-BE" sz="2800" dirty="0" smtClean="0">
                <a:solidFill>
                  <a:schemeClr val="bg1"/>
                </a:solidFill>
              </a:rPr>
              <a:t>Envoyez « </a:t>
            </a:r>
            <a:r>
              <a:rPr lang="fr-BE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29 H 7000</a:t>
            </a:r>
            <a:r>
              <a:rPr lang="fr-BE" sz="2800" dirty="0" smtClean="0">
                <a:solidFill>
                  <a:schemeClr val="bg1"/>
                </a:solidFill>
              </a:rPr>
              <a:t> » au </a:t>
            </a:r>
            <a:r>
              <a:rPr lang="fr-BE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0460 20 35 80</a:t>
            </a:r>
          </a:p>
          <a:p>
            <a:endParaRPr lang="fr-BE" sz="2800" dirty="0" smtClean="0">
              <a:solidFill>
                <a:schemeClr val="bg1"/>
              </a:solidFill>
            </a:endParaRPr>
          </a:p>
          <a:p>
            <a:pPr marL="34290" indent="0">
              <a:buNone/>
            </a:pPr>
            <a:r>
              <a:rPr lang="fr-BE" sz="2800" u="sng" dirty="0" smtClean="0">
                <a:solidFill>
                  <a:schemeClr val="bg1"/>
                </a:solidFill>
              </a:rPr>
              <a:t>Un « vrai » jeu de la vie</a:t>
            </a:r>
          </a:p>
          <a:p>
            <a:pPr marL="34290" indent="0" algn="ctr">
              <a:buNone/>
            </a:pPr>
            <a:r>
              <a:rPr lang="fr-BE" sz="28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fr-BE" sz="2800" dirty="0">
                <a:solidFill>
                  <a:schemeClr val="bg1"/>
                </a:solidFill>
                <a:hlinkClick r:id="rId3"/>
              </a:rPr>
              <a:t>://</a:t>
            </a:r>
            <a:r>
              <a:rPr lang="fr-BE" sz="2800" dirty="0" smtClean="0">
                <a:solidFill>
                  <a:schemeClr val="bg1"/>
                </a:solidFill>
                <a:hlinkClick r:id="rId3"/>
              </a:rPr>
              <a:t>mordatality.herokuapp.com/simulation</a:t>
            </a:r>
            <a:r>
              <a:rPr lang="fr-BE" sz="2800" dirty="0" smtClean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6" name="Groupe 5"/>
          <p:cNvGrpSpPr/>
          <p:nvPr/>
        </p:nvGrpSpPr>
        <p:grpSpPr>
          <a:xfrm rot="663669">
            <a:off x="7206435" y="154486"/>
            <a:ext cx="1783080" cy="1783080"/>
            <a:chOff x="7101840" y="182880"/>
            <a:chExt cx="1783080" cy="1783080"/>
          </a:xfrm>
        </p:grpSpPr>
        <p:sp>
          <p:nvSpPr>
            <p:cNvPr id="4" name="Ellipse 3"/>
            <p:cNvSpPr/>
            <p:nvPr/>
          </p:nvSpPr>
          <p:spPr>
            <a:xfrm>
              <a:off x="7101840" y="182880"/>
              <a:ext cx="1783080" cy="1783080"/>
            </a:xfrm>
            <a:prstGeom prst="ellipse">
              <a:avLst/>
            </a:prstGeom>
            <a:solidFill>
              <a:srgbClr val="1A141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340" y="472777"/>
              <a:ext cx="1197085" cy="11970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2120495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104</TotalTime>
  <Words>246</Words>
  <Application>Microsoft Office PowerPoint</Application>
  <PresentationFormat>Affichage à l'écran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 Black</vt:lpstr>
      <vt:lpstr>Corbel</vt:lpstr>
      <vt:lpstr>Open Sans</vt:lpstr>
      <vt:lpstr>Base</vt:lpstr>
      <vt:lpstr>Open DATA en BELGIQUE</vt:lpstr>
      <vt:lpstr>SITUATION ACTUELLE</vt:lpstr>
      <vt:lpstr>PROBLÉMATIQUE</vt:lpstr>
      <vt:lpstr>BON, ON FAIT QUOI?</vt:lpstr>
      <vt:lpstr>Open DATA en BELGIQUE</vt:lpstr>
      <vt:lpstr>Présentation PowerPoint</vt:lpstr>
      <vt:lpstr>JEUX DE DONNÉES UTILISÉS</vt:lpstr>
      <vt:lpstr>NOS RÉSULTATS</vt:lpstr>
      <vt:lpstr>DÉMONSTRATIONS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DATA en BELGIQUE</dc:title>
  <dc:creator>Didier</dc:creator>
  <cp:lastModifiedBy>Didier</cp:lastModifiedBy>
  <cp:revision>12</cp:revision>
  <dcterms:created xsi:type="dcterms:W3CDTF">2015-08-02T08:05:52Z</dcterms:created>
  <dcterms:modified xsi:type="dcterms:W3CDTF">2015-08-02T09:58:58Z</dcterms:modified>
</cp:coreProperties>
</file>