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mongodb.org/manual/core/data-modeling-introduction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did something similar to this on Monday.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did something similar to this on Monday.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http://docs.mongodb.org/manual/core/data-modeling-introduction/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ongodb.org/" TargetMode="External"/><Relationship Id="rId4" Type="http://schemas.openxmlformats.org/officeDocument/2006/relationships/hyperlink" Target="https://mongolab.com/" TargetMode="External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mongolab.com/connecting/#connect-st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email@mail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mongodb.github.io/node-mongodb-native/2.0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ocs.mongodb.org/manual/reference/program/mongod/" TargetMode="External"/><Relationship Id="rId4" Type="http://schemas.openxmlformats.org/officeDocument/2006/relationships/hyperlink" Target="http://docs.mongodb.org/master/reference/command/" TargetMode="External"/><Relationship Id="rId5" Type="http://schemas.openxmlformats.org/officeDocument/2006/relationships/hyperlink" Target="http://docs.mongodb.org/master/reference/method/js-collec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gmccune@ufl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 DB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noSQL Database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Resource: MongoDB University - MongoDB for Node.js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Built 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V8 - like Node.js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written in C++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Parts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Data Store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Administrative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Communication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uses V8 Bindngs - MongoDB Driver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writes json documents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bson document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 Shell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92300" y="1724325"/>
            <a:ext cx="3994500" cy="30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/>
              <a:t>Administrative Interface: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2400"/>
              <a:t>Type commands into the shell to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2400"/>
              <a:t>configure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i="1" lang="en" sz="2400"/>
              <a:t>debugging your app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i="1" lang="en" sz="2400"/>
              <a:t>inspect or make changes to documents or schema</a:t>
            </a:r>
          </a:p>
        </p:txBody>
      </p:sp>
      <p:sp>
        <p:nvSpPr>
          <p:cNvPr id="125" name="Shape 125"/>
          <p:cNvSpPr/>
          <p:nvPr/>
        </p:nvSpPr>
        <p:spPr>
          <a:xfrm>
            <a:off x="560705" y="2242850"/>
            <a:ext cx="1687450" cy="24865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MongoDB</a:t>
            </a:r>
          </a:p>
        </p:txBody>
      </p:sp>
      <p:sp>
        <p:nvSpPr>
          <p:cNvPr id="126" name="Shape 126"/>
          <p:cNvSpPr/>
          <p:nvPr/>
        </p:nvSpPr>
        <p:spPr>
          <a:xfrm>
            <a:off x="3286650" y="1063375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Mongo</a:t>
            </a:r>
          </a:p>
        </p:txBody>
      </p:sp>
      <p:cxnSp>
        <p:nvCxnSpPr>
          <p:cNvPr id="127" name="Shape 127"/>
          <p:cNvCxnSpPr/>
          <p:nvPr/>
        </p:nvCxnSpPr>
        <p:spPr>
          <a:xfrm flipH="1">
            <a:off x="2225674" y="1949575"/>
            <a:ext cx="1293900" cy="108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5" idx="4"/>
            <a:endCxn id="126" idx="2"/>
          </p:cNvCxnSpPr>
          <p:nvPr/>
        </p:nvCxnSpPr>
        <p:spPr>
          <a:xfrm flipH="1" rot="10800000">
            <a:off x="2248155" y="1920737"/>
            <a:ext cx="1978800" cy="15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Applications with MongoDB</a:t>
            </a:r>
          </a:p>
        </p:txBody>
      </p:sp>
      <p:sp>
        <p:nvSpPr>
          <p:cNvPr id="134" name="Shape 134"/>
          <p:cNvSpPr/>
          <p:nvPr/>
        </p:nvSpPr>
        <p:spPr>
          <a:xfrm>
            <a:off x="125530" y="1552750"/>
            <a:ext cx="1687450" cy="24865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MongoDB</a:t>
            </a:r>
          </a:p>
        </p:txBody>
      </p:sp>
      <p:sp>
        <p:nvSpPr>
          <p:cNvPr id="135" name="Shape 135"/>
          <p:cNvSpPr/>
          <p:nvPr/>
        </p:nvSpPr>
        <p:spPr>
          <a:xfrm>
            <a:off x="3329775" y="2054125"/>
            <a:ext cx="1966800" cy="1483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Node.js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6279975" y="1328450"/>
            <a:ext cx="51900" cy="32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6659600" y="1431975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659600" y="2504300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659600" y="3576625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504325" y="4572000"/>
            <a:ext cx="24153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Clients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 flipH="1" rot="10800000">
            <a:off x="5279599" y="1860675"/>
            <a:ext cx="1380000" cy="5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5207600" y="2704399"/>
            <a:ext cx="1451999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endCxn id="139" idx="1"/>
          </p:cNvCxnSpPr>
          <p:nvPr/>
        </p:nvCxnSpPr>
        <p:spPr>
          <a:xfrm>
            <a:off x="5262200" y="3226225"/>
            <a:ext cx="1397400" cy="7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5262200" y="1708275"/>
            <a:ext cx="1397399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5417275" y="3174399"/>
            <a:ext cx="1207799" cy="1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5193200" y="3588624"/>
            <a:ext cx="1466399" cy="6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316300" y="4195325"/>
            <a:ext cx="3916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Databases are used when you want to store persistent Data</a:t>
            </a:r>
          </a:p>
        </p:txBody>
      </p:sp>
      <p:cxnSp>
        <p:nvCxnSpPr>
          <p:cNvPr id="148" name="Shape 148"/>
          <p:cNvCxnSpPr>
            <a:stCxn id="135" idx="1"/>
            <a:endCxn id="134" idx="4"/>
          </p:cNvCxnSpPr>
          <p:nvPr/>
        </p:nvCxnSpPr>
        <p:spPr>
          <a:xfrm rot="10800000">
            <a:off x="1812975" y="2796024"/>
            <a:ext cx="151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 rot="10800000">
            <a:off x="1880550" y="3346900"/>
            <a:ext cx="1466399" cy="17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1967475" y="2059950"/>
            <a:ext cx="12077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Store, Update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967475" y="3355350"/>
            <a:ext cx="12077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Retrieve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643875" y="3583950"/>
            <a:ext cx="16875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Application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3381550" y="2053075"/>
            <a:ext cx="262199" cy="1483799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>
            <a:stCxn id="153" idx="0"/>
          </p:cNvCxnSpPr>
          <p:nvPr/>
        </p:nvCxnSpPr>
        <p:spPr>
          <a:xfrm flipH="1" rot="10800000">
            <a:off x="3512649" y="1828675"/>
            <a:ext cx="265800" cy="2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x="2221300" y="1062475"/>
            <a:ext cx="44166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Driver API: Handles MongoDB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Connecting to the database using the Driver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7974" y="971550"/>
            <a:ext cx="8558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Through your Application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Access the Driver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Connection String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4" y="3721850"/>
            <a:ext cx="9234319" cy="62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87475" y="4697250"/>
            <a:ext cx="8109000" cy="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‘mongodb://&lt;hostname&gt;:&lt;port&gt;/&lt;databasename&gt;’</a:t>
            </a:r>
          </a:p>
        </p:txBody>
      </p:sp>
      <p:sp>
        <p:nvSpPr>
          <p:cNvPr id="164" name="Shape 164"/>
          <p:cNvSpPr/>
          <p:nvPr/>
        </p:nvSpPr>
        <p:spPr>
          <a:xfrm>
            <a:off x="4270050" y="4412875"/>
            <a:ext cx="603899" cy="28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25" y="2180587"/>
            <a:ext cx="11181599" cy="111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Asynchronous vs Synchronous IO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Mongo Shell - Synchronous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can only handle one connection at a time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block others from making a connection and doing what they came to do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Node.Js - Asynchronous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Allows for multiple connections in parallel because it is “Non-Blocking”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vs Synchronous IO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 Shell - Synchrounous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Node.Js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Asynchronous</a:t>
            </a: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Script for the Mongo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//Find one document in our collection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var doc = db.coll.findOne();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//Print the 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printjson(doc);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vs Synchronous IO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479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Node.Js - Asynchronous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57176" y="2139350"/>
            <a:ext cx="8229600" cy="278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Script for the Node.js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//Connect to the database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//Manage the connection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// script could handle multiple connections by the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App.js on Node.js - Web Server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79" y="1038029"/>
            <a:ext cx="8843850" cy="42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 Setup Options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Ways of Integrating MongoDB into your project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6275" y="1200150"/>
            <a:ext cx="4365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Preferred for Deployment: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Install MongoDB on your systems and get used to it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https://www.mongodb.org/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Quick Getting Started: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Cloud-based DB and Admin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https://mongolab.com/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575" y="3068122"/>
            <a:ext cx="6248400" cy="2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MongoDB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87400" y="93850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What is it ...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document oriented database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It stores data in ….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dynamic schema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Using json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066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What it is not…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Relational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b="1" lang="en"/>
              <a:t>It does not store…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Data in  tables</a:t>
            </a:r>
          </a:p>
        </p:txBody>
      </p:sp>
      <p:sp>
        <p:nvSpPr>
          <p:cNvPr id="39" name="Shape 39"/>
          <p:cNvSpPr/>
          <p:nvPr/>
        </p:nvSpPr>
        <p:spPr>
          <a:xfrm>
            <a:off x="4316537" y="2490350"/>
            <a:ext cx="1190424" cy="2173849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600"/>
              <a:t>MongoDB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MongoDB - using Mongolab.com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9715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For Lecture we will be using the following MongoDB instance hosted on Mongolab</a:t>
            </a: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692273" y="9715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Username: student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password: classcen3031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3" name="Shape 213"/>
          <p:cNvSpPr txBox="1"/>
          <p:nvPr/>
        </p:nvSpPr>
        <p:spPr>
          <a:xfrm>
            <a:off x="172500" y="2794950"/>
            <a:ext cx="8971499" cy="245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31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800"/>
              <a:t>To connect using the shell:</a:t>
            </a:r>
          </a:p>
          <a:p>
            <a:pPr lvl="0" rtl="0">
              <a:lnSpc>
                <a:spcPct val="1231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mongo ds035503.mongolab.com:35503/lecture -u student -p classcen3031</a:t>
            </a:r>
          </a:p>
          <a:p>
            <a:pPr lvl="0" rtl="0">
              <a:lnSpc>
                <a:spcPct val="123100"/>
              </a:lnSpc>
              <a:spcBef>
                <a:spcPts val="0"/>
              </a:spcBef>
              <a:buNone/>
            </a:pPr>
            <a:r>
              <a:rPr b="1" lang="en" sz="1800"/>
              <a:t>To connect using a driver via the standard URI (</a:t>
            </a:r>
            <a:r>
              <a:rPr b="1" lang="en" sz="1800" u="sng">
                <a:hlinkClick r:id="rId3"/>
              </a:rPr>
              <a:t>what's this?</a:t>
            </a:r>
            <a:r>
              <a:rPr b="1" lang="en" sz="1800"/>
              <a:t>):</a:t>
            </a:r>
          </a:p>
          <a:p>
            <a:pPr lvl="0" rtl="0">
              <a:lnSpc>
                <a:spcPct val="123100"/>
              </a:lnSpc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mongodb://student:classcen3031@ds035503.mongolab.com:35503/lecture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MongoDB - On your Machine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Starting the Mongo DB Service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prompt$  mongod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Interacting with you MongoDB Data Store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using </a:t>
            </a:r>
            <a:r>
              <a:rPr b="1" lang="en" sz="2400"/>
              <a:t>MongoDB Shell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prompt$ mongo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0500" y="3623100"/>
            <a:ext cx="8523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Connection String for Connecting to local host on your machine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9" y="4455075"/>
            <a:ext cx="9234319" cy="6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/>
              <a:t>MongoDB Command Line Shell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0550" y="3364300"/>
            <a:ext cx="8376299" cy="15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- my current database 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6" y="1168900"/>
            <a:ext cx="8536275" cy="1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Helpful MongoDB Commands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List the database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&gt; show dbs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Change databases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&gt; use &lt;database name&gt;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List the Collections in the database: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&gt;db.getCollectionNames();</a:t>
            </a: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Create a Collection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&gt;db.createCollection(“name of collection”);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List all the documents in a collection: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&gt;db.&lt;collection name&gt;.find();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List any “One” document in a collection: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&gt;db.&lt;collection name&gt;.findOne();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App.js for Node.js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Hello World </a:t>
            </a:r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console.log("Hello World")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App.js on Node.js - Web Server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79" y="1038029"/>
            <a:ext cx="8843850" cy="42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Hello World -  MongoDB</a:t>
            </a:r>
          </a:p>
        </p:txBody>
      </p:sp>
      <p:sp>
        <p:nvSpPr>
          <p:cNvPr id="262" name="Shape 262"/>
          <p:cNvSpPr/>
          <p:nvPr/>
        </p:nvSpPr>
        <p:spPr>
          <a:xfrm>
            <a:off x="658930" y="1324150"/>
            <a:ext cx="1687450" cy="24865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MongoDB</a:t>
            </a:r>
          </a:p>
        </p:txBody>
      </p:sp>
      <p:sp>
        <p:nvSpPr>
          <p:cNvPr id="263" name="Shape 263"/>
          <p:cNvSpPr/>
          <p:nvPr/>
        </p:nvSpPr>
        <p:spPr>
          <a:xfrm>
            <a:off x="3863175" y="1825525"/>
            <a:ext cx="1966800" cy="1483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Node.js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2346375" y="2491225"/>
            <a:ext cx="151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/>
          <p:nvPr/>
        </p:nvSpPr>
        <p:spPr>
          <a:xfrm>
            <a:off x="3863175" y="1829850"/>
            <a:ext cx="262199" cy="1483799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3985400" y="1030525"/>
            <a:ext cx="49530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Driver API: Handles MongoDB communication &amp; detecting errors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2415400" y="2945925"/>
            <a:ext cx="1449299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690125" y="3985400"/>
            <a:ext cx="8091600" cy="103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Mongod</a:t>
            </a:r>
            <a:r>
              <a:rPr lang="en" sz="1800"/>
              <a:t> - is the </a:t>
            </a:r>
            <a:r>
              <a:rPr lang="en" sz="1800">
                <a:solidFill>
                  <a:srgbClr val="222222"/>
                </a:solidFill>
              </a:rPr>
              <a:t>primary daemon process for the MongoDB system.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</a:rPr>
              <a:t> It handles data requests, manages data access, and performs background management operations.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605175" y="1829850"/>
            <a:ext cx="1257899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/>
              <a:t>BSON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846050" y="1053400"/>
            <a:ext cx="2415300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176337"/>
            <a:ext cx="89725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App.js - Node.js meets MongoDB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955875" y="2390950"/>
            <a:ext cx="4071600" cy="2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Since Node.js is Asynchronous - we use this callback method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allows us to send a request to the database but still work on other things until the database responds.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When it responds it returns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err - an error object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db - a database object</a:t>
            </a:r>
          </a:p>
        </p:txBody>
      </p:sp>
      <p:sp>
        <p:nvSpPr>
          <p:cNvPr id="278" name="Shape 278"/>
          <p:cNvSpPr/>
          <p:nvPr/>
        </p:nvSpPr>
        <p:spPr>
          <a:xfrm>
            <a:off x="690125" y="2390950"/>
            <a:ext cx="4071600" cy="2751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rot="5401565">
            <a:off x="5336699" y="1643149"/>
            <a:ext cx="3295200" cy="38994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90125" y="1811550"/>
            <a:ext cx="1707899" cy="340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the Node.js Driver for MongoDB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974137"/>
            <a:ext cx="8324499" cy="417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448575" y="1587250"/>
            <a:ext cx="5348399" cy="29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48575" y="1968250"/>
            <a:ext cx="5348399" cy="29576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48575" y="4863850"/>
            <a:ext cx="5805599" cy="29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452550" y="4376475"/>
            <a:ext cx="2536199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Missing a dependency - use npm to install it</a:t>
            </a:r>
          </a:p>
        </p:txBody>
      </p:sp>
      <p:cxnSp>
        <p:nvCxnSpPr>
          <p:cNvPr id="293" name="Shape 293"/>
          <p:cNvCxnSpPr>
            <a:stCxn id="292" idx="1"/>
          </p:cNvCxnSpPr>
          <p:nvPr/>
        </p:nvCxnSpPr>
        <p:spPr>
          <a:xfrm flipH="1">
            <a:off x="6211050" y="4523175"/>
            <a:ext cx="241500" cy="34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Relational Database vs Document-Based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Data Models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100" y="1417087"/>
            <a:ext cx="4898550" cy="32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50" y="1616674"/>
            <a:ext cx="4267949" cy="266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4689725" y="1233425"/>
            <a:ext cx="33599" cy="3599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 txBox="1"/>
          <p:nvPr/>
        </p:nvSpPr>
        <p:spPr>
          <a:xfrm>
            <a:off x="67125" y="1200150"/>
            <a:ext cx="1971899" cy="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Note: This usually looks like a table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it Again to See Results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8229600" cy="467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a MongoDB - Schema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524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Create a new collection - user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Add a document with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keys and values for your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name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email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08" name="Shape 308"/>
          <p:cNvSpPr txBox="1"/>
          <p:nvPr>
            <p:ph idx="2" type="body"/>
          </p:nvPr>
        </p:nvSpPr>
        <p:spPr>
          <a:xfrm>
            <a:off x="4025650" y="1123950"/>
            <a:ext cx="5270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 db.user.insert({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“name” : “your name”,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“email” : “email@mail.com”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(No semi-colon needed on the command line)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Pretty Printing - </a:t>
            </a:r>
            <a:r>
              <a:rPr b="0" lang="en"/>
              <a:t>&lt;</a:t>
            </a:r>
            <a:r>
              <a:rPr b="0" lang="en" sz="3000"/>
              <a:t>command&gt;.pretty()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/>
              <a:t>Ugly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db.users.find()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i="1" lang="en"/>
              <a:t>Pretty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db.users.find().pretty()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Schemaless Revisited - Dynamic Schema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25448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Goal: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2400">
                <a:solidFill>
                  <a:srgbClr val="0000FF"/>
                </a:solidFill>
              </a:rPr>
              <a:t>Add New User</a:t>
            </a:r>
          </a:p>
          <a:p>
            <a:pPr indent="-228600" lvl="0" marL="4572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" sz="2400">
                <a:solidFill>
                  <a:srgbClr val="0000FF"/>
                </a:solidFill>
              </a:rPr>
              <a:t>Store Additional Details</a:t>
            </a:r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3088250" y="1200150"/>
            <a:ext cx="5883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&gt; db.user.insert({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“name” : “name of person to your right”,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“email” :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email@mail.com</a:t>
            </a:r>
            <a:r>
              <a:rPr lang="en"/>
              <a:t>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“favShow” : “his/her favorite show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})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look at the resulting collection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063375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db.users.find()</a:t>
            </a:r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you see?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Updating a Schema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//Update all documents matching the query criteria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db.user.update()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4692273" y="9715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//find and modify only one document</a:t>
            </a:r>
          </a:p>
          <a:p>
            <a:pPr lvl="0" rtl="0">
              <a:lnSpc>
                <a:spcPct val="171428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db.people.findAndModify({</a:t>
            </a:r>
            <a:b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   query</a:t>
            </a: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{ name</a:t>
            </a: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"Tom"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},</a:t>
            </a:r>
            <a:b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   sort</a:t>
            </a: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{ rating</a:t>
            </a: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20805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},</a:t>
            </a:r>
            <a:b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   update</a:t>
            </a: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 { &lt;entire schema you want to update including info you already had in the db }</a:t>
            </a:r>
            <a:b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})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Scheme for contact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firstname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lastname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address: street, city, state, zip</a:t>
            </a:r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your collection name?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are your keys?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 will you store address?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Examples for  Node.js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http://mongodb.github.io/node-mongodb-native/2.0/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MongoDB Resources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91076" y="895350"/>
            <a:ext cx="8600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000"/>
              <a:t>Tutorials: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MongoDB University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Link to Docs: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mongod - commands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http://docs.mongodb.org/manual/reference/program/mongod/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Database Commands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http://docs.mongodb.org/master/reference/command/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Collection Methods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http://docs.mongodb.org/master/reference/method/js-collection/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it non Relational?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3994500" cy="33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000"/>
              <a:t>It does not support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joins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transactions across collections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sql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storage of data in 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b="1" lang="en" sz="2000"/>
              <a:t>Instead, supports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collections</a:t>
            </a:r>
            <a:r>
              <a:rPr b="1" lang="en" sz="2000"/>
              <a:t> </a:t>
            </a:r>
            <a:r>
              <a:rPr i="1" lang="en" sz="2000"/>
              <a:t>(multiple documents under the same name)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hierarchy within documents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92298" y="128640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{“a” : 6 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“b” : 7, 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fruit: [“apple” , “pair” , “banana”}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  - </a:t>
            </a:r>
            <a:r>
              <a:rPr b="0" lang="en" sz="3000"/>
              <a:t>Javascript Object Notation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3213000"/>
            <a:ext cx="8427899" cy="10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Multi-key Json Document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{“a” , 4 , “b” : 5, “c” : 7}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1" y="1224950"/>
            <a:ext cx="8229600" cy="20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Simple Json Document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{key : value}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{“username” : “gmccune”}</a:t>
            </a:r>
          </a:p>
        </p:txBody>
      </p:sp>
      <p:sp>
        <p:nvSpPr>
          <p:cNvPr id="65" name="Shape 65"/>
          <p:cNvSpPr/>
          <p:nvPr/>
        </p:nvSpPr>
        <p:spPr>
          <a:xfrm>
            <a:off x="6714680" y="1431975"/>
            <a:ext cx="1687450" cy="24865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MongoDB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Groups of documents are stored in Collections {}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Collections can have sub-collections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{“name” : “Christina”, “email” : {“primary” :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gmccune@ufl.edu</a:t>
            </a:r>
            <a:r>
              <a:rPr lang="en"/>
              <a:t>”, “secondary” : “me@gmail.com”}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92298" y="128640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{“a” : 6 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“b” : 7,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fruit: [“apple” , “pair” , “banana”}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57200" y="1200150"/>
            <a:ext cx="3994500" cy="335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Organizes Data in Arrays as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Schemaless mean?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store two documents don’t have to have the same schema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2273" y="9715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Example - json documents in the same collection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{“a” : 3, “b” : 12}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{“a” : 6 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“b” : 7,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fruit: [“apple” , “pair” , “banana”}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Applications with MongoDB</a:t>
            </a:r>
          </a:p>
        </p:txBody>
      </p:sp>
      <p:sp>
        <p:nvSpPr>
          <p:cNvPr id="92" name="Shape 92"/>
          <p:cNvSpPr/>
          <p:nvPr/>
        </p:nvSpPr>
        <p:spPr>
          <a:xfrm>
            <a:off x="125530" y="1552750"/>
            <a:ext cx="1687450" cy="2486574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MongoDB</a:t>
            </a:r>
          </a:p>
        </p:txBody>
      </p:sp>
      <p:sp>
        <p:nvSpPr>
          <p:cNvPr id="93" name="Shape 93"/>
          <p:cNvSpPr/>
          <p:nvPr/>
        </p:nvSpPr>
        <p:spPr>
          <a:xfrm>
            <a:off x="3329775" y="2054125"/>
            <a:ext cx="1966800" cy="1483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Node.js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6279975" y="1328450"/>
            <a:ext cx="51900" cy="32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6659600" y="1431975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659600" y="2504300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59600" y="3576625"/>
            <a:ext cx="18807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504325" y="4572000"/>
            <a:ext cx="24153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Clients</a:t>
            </a:r>
          </a:p>
        </p:txBody>
      </p:sp>
      <p:cxnSp>
        <p:nvCxnSpPr>
          <p:cNvPr id="99" name="Shape 99"/>
          <p:cNvCxnSpPr>
            <a:endCxn id="95" idx="1"/>
          </p:cNvCxnSpPr>
          <p:nvPr/>
        </p:nvCxnSpPr>
        <p:spPr>
          <a:xfrm flipH="1" rot="10800000">
            <a:off x="5279599" y="1860675"/>
            <a:ext cx="1380000" cy="5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 flipH="1" rot="10800000">
            <a:off x="5207600" y="2704399"/>
            <a:ext cx="1451999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endCxn id="97" idx="1"/>
          </p:cNvCxnSpPr>
          <p:nvPr/>
        </p:nvCxnSpPr>
        <p:spPr>
          <a:xfrm>
            <a:off x="5262200" y="3226225"/>
            <a:ext cx="1397400" cy="7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5262200" y="1708275"/>
            <a:ext cx="1397399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5417275" y="3174399"/>
            <a:ext cx="1207799" cy="1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5193200" y="3588624"/>
            <a:ext cx="1466399" cy="6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316300" y="4195325"/>
            <a:ext cx="3916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Databases are used when you want to store persistent Data</a:t>
            </a:r>
          </a:p>
        </p:txBody>
      </p:sp>
      <p:cxnSp>
        <p:nvCxnSpPr>
          <p:cNvPr id="106" name="Shape 106"/>
          <p:cNvCxnSpPr>
            <a:stCxn id="93" idx="1"/>
            <a:endCxn id="92" idx="4"/>
          </p:cNvCxnSpPr>
          <p:nvPr/>
        </p:nvCxnSpPr>
        <p:spPr>
          <a:xfrm rot="10800000">
            <a:off x="1812975" y="2796024"/>
            <a:ext cx="151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1880550" y="3346900"/>
            <a:ext cx="1466399" cy="17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1967475" y="2059950"/>
            <a:ext cx="12077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Store, Update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967475" y="3355350"/>
            <a:ext cx="12077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Retrieve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643875" y="3583950"/>
            <a:ext cx="1687500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Application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