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0" r:id="rId6"/>
    <p:sldId id="257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64" y="-144"/>
      </p:cViewPr>
      <p:guideLst>
        <p:guide orient="horz" pos="2160"/>
        <p:guide pos="3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57728"/>
            <a:ext cx="9144000" cy="327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90465"/>
            <a:ext cx="9144000" cy="1298575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07704" y="37890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51520" y="3389376"/>
            <a:ext cx="8568952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61574" y="652534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Medical  Information  System  Laboratory</a:t>
            </a:r>
            <a:endParaRPr lang="ja-JP" altLang="en-US" sz="1800" dirty="0" smtClean="0">
              <a:solidFill>
                <a:schemeClr val="bg1"/>
              </a:solidFill>
              <a:latin typeface="Arial" pitchFamily="34" charset="0"/>
              <a:ea typeface="メイリオ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1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90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75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6557728"/>
            <a:ext cx="9144000" cy="327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37807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171" y="824500"/>
            <a:ext cx="9144000" cy="5760641"/>
          </a:xfrm>
        </p:spPr>
        <p:txBody>
          <a:bodyPr>
            <a:normAutofit/>
          </a:bodyPr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1520" y="764704"/>
            <a:ext cx="8568952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61574" y="652534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Medical  Information  System  Laboratory</a:t>
            </a:r>
            <a:endParaRPr lang="ja-JP" altLang="en-US" sz="1800" dirty="0" smtClean="0">
              <a:solidFill>
                <a:schemeClr val="bg1"/>
              </a:solidFill>
              <a:latin typeface="Arial" pitchFamily="34" charset="0"/>
              <a:ea typeface="メイリオ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8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9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0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7E0C0-0B22-45CD-B374-AFCF72377182}" type="datetimeFigureOut">
              <a:rPr kumimoji="1" lang="ja-JP" altLang="en-US" smtClean="0"/>
              <a:t>2015/9/3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3F94-7B3B-467F-89AA-2FDAB91F1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0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29857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2-channel</a:t>
            </a:r>
            <a:r>
              <a:rPr lang="ja-JP" altLang="en-US" sz="3200" dirty="0"/>
              <a:t> </a:t>
            </a:r>
            <a:r>
              <a:rPr kumimoji="1" lang="en-US" altLang="ja-JP" sz="3200" dirty="0" smtClean="0"/>
              <a:t>NIRS</a:t>
            </a:r>
            <a:r>
              <a:rPr kumimoji="1" lang="ja-JP" altLang="en-US" sz="3200" dirty="0" smtClean="0"/>
              <a:t>を</a:t>
            </a:r>
            <a:r>
              <a:rPr kumimoji="1" lang="ja-JP" altLang="en-US" sz="3200" dirty="0" smtClean="0"/>
              <a:t>用いた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情動画像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 smtClean="0"/>
              <a:t>対する快不快</a:t>
            </a:r>
            <a:r>
              <a:rPr lang="ja-JP" altLang="en-US" sz="3200" dirty="0" smtClean="0"/>
              <a:t>の強度</a:t>
            </a:r>
            <a:r>
              <a:rPr kumimoji="1" lang="ja-JP" altLang="en-US" sz="3200" dirty="0" smtClean="0"/>
              <a:t>識別</a:t>
            </a:r>
            <a:r>
              <a:rPr kumimoji="1" lang="ja-JP" altLang="en-US" sz="3200" dirty="0" smtClean="0"/>
              <a:t>の検討</a:t>
            </a:r>
            <a:endParaRPr kumimoji="1" lang="ja-JP" altLang="en-US" sz="3200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>
                <a:solidFill>
                  <a:schemeClr val="tx1"/>
                </a:solidFill>
              </a:rPr>
              <a:t>藪内　優貴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lang="en-US" altLang="ja-JP" dirty="0"/>
          </a:p>
          <a:p>
            <a:pPr lvl="1"/>
            <a:r>
              <a:rPr lang="ja-JP" altLang="en-US" dirty="0"/>
              <a:t>感情識別</a:t>
            </a:r>
            <a:r>
              <a:rPr kumimoji="1" lang="ja-JP" altLang="en-US" dirty="0" smtClean="0"/>
              <a:t>の有効性の検討</a:t>
            </a:r>
            <a:endParaRPr kumimoji="1" lang="en-US" altLang="ja-JP" dirty="0" smtClean="0"/>
          </a:p>
          <a:p>
            <a:r>
              <a:rPr lang="ja-JP" altLang="en-US" dirty="0"/>
              <a:t>実験</a:t>
            </a:r>
            <a:r>
              <a:rPr lang="ja-JP" altLang="en-US" dirty="0" smtClean="0"/>
              <a:t>内容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感情画像呈示時の脳血流変化を計測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IAPS</a:t>
            </a:r>
            <a:r>
              <a:rPr lang="ja-JP" altLang="en-US" dirty="0" smtClean="0"/>
              <a:t>画像</a:t>
            </a:r>
            <a:r>
              <a:rPr lang="en-US" altLang="ja-JP" dirty="0" smtClean="0"/>
              <a:t>(100</a:t>
            </a:r>
            <a:r>
              <a:rPr lang="ja-JP" altLang="en-US" dirty="0" smtClean="0"/>
              <a:t>枚</a:t>
            </a:r>
            <a:r>
              <a:rPr lang="en-US" altLang="ja-JP" dirty="0" smtClean="0"/>
              <a:t>)</a:t>
            </a:r>
            <a:r>
              <a:rPr lang="ja-JP" altLang="en-US" dirty="0" smtClean="0"/>
              <a:t>：感情の研究で用いられている画像セット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識別器を作成と感情識別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IAPS</a:t>
            </a:r>
            <a:r>
              <a:rPr lang="ja-JP" altLang="en-US" dirty="0" smtClean="0"/>
              <a:t>画像呈示時の感情を識別</a:t>
            </a:r>
            <a:endParaRPr lang="en-US" altLang="ja-JP" dirty="0" smtClean="0"/>
          </a:p>
          <a:p>
            <a:r>
              <a:rPr lang="ja-JP" altLang="en-US" dirty="0" smtClean="0"/>
              <a:t>被験者の選出条件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男性健常者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年齢：</a:t>
            </a:r>
            <a:r>
              <a:rPr lang="en-US" altLang="ja-JP" dirty="0" smtClean="0"/>
              <a:t>21~23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温度：</a:t>
            </a:r>
            <a:r>
              <a:rPr lang="en-US" altLang="ja-JP" dirty="0" smtClean="0"/>
              <a:t>21~22</a:t>
            </a:r>
            <a:r>
              <a:rPr lang="ja-JP" altLang="en-US" dirty="0" smtClean="0"/>
              <a:t>℃</a:t>
            </a:r>
            <a:endParaRPr lang="en-US" altLang="ja-JP" dirty="0" smtClean="0"/>
          </a:p>
          <a:p>
            <a:pPr lvl="1"/>
            <a:r>
              <a:rPr lang="ja-JP" altLang="en-US" dirty="0"/>
              <a:t>実験</a:t>
            </a:r>
            <a:r>
              <a:rPr lang="ja-JP" altLang="en-US" dirty="0" smtClean="0"/>
              <a:t>時間帯：</a:t>
            </a:r>
            <a:r>
              <a:rPr lang="en-US" altLang="ja-JP" dirty="0" smtClean="0"/>
              <a:t>15</a:t>
            </a:r>
            <a:r>
              <a:rPr lang="ja-JP" altLang="en-US" dirty="0" smtClean="0"/>
              <a:t>時</a:t>
            </a:r>
            <a:r>
              <a:rPr lang="en-US" altLang="ja-JP" dirty="0" smtClean="0"/>
              <a:t>~17</a:t>
            </a:r>
            <a:r>
              <a:rPr lang="ja-JP" altLang="en-US" dirty="0" smtClean="0"/>
              <a:t>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226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感情の研究で使用されている画像セット</a:t>
            </a:r>
            <a:endParaRPr lang="en-US" altLang="ja-JP" dirty="0"/>
          </a:p>
          <a:p>
            <a:pPr lvl="1"/>
            <a:r>
              <a:rPr lang="ja-JP" altLang="en-US" dirty="0" smtClean="0"/>
              <a:t>各画像に対して</a:t>
            </a:r>
            <a:r>
              <a:rPr lang="en-US" altLang="ja-JP" dirty="0" smtClean="0"/>
              <a:t>9</a:t>
            </a:r>
            <a:r>
              <a:rPr lang="ja-JP" altLang="en-US" dirty="0" smtClean="0"/>
              <a:t>段階で評価</a:t>
            </a:r>
            <a:endParaRPr lang="en-US" altLang="ja-JP" dirty="0" smtClean="0"/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感情価</a:t>
            </a:r>
            <a:r>
              <a:rPr lang="en-US" altLang="ja-JP" dirty="0" smtClean="0">
                <a:solidFill>
                  <a:srgbClr val="FF0000"/>
                </a:solidFill>
              </a:rPr>
              <a:t> (Valence)</a:t>
            </a:r>
            <a:endParaRPr lang="en-US" altLang="ja-JP" dirty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/>
              <a:t>快，不快に感じた度合い</a:t>
            </a:r>
            <a:endParaRPr lang="en-US" altLang="ja-JP" dirty="0"/>
          </a:p>
          <a:p>
            <a:pPr lvl="2"/>
            <a:r>
              <a:rPr lang="ja-JP" altLang="en-US" dirty="0" smtClean="0"/>
              <a:t>覚醒度</a:t>
            </a:r>
            <a:r>
              <a:rPr lang="en-US" altLang="ja-JP" dirty="0" smtClean="0"/>
              <a:t> (Arousal)</a:t>
            </a:r>
          </a:p>
          <a:p>
            <a:pPr lvl="3"/>
            <a:r>
              <a:rPr lang="ja-JP" altLang="en-US" dirty="0" smtClean="0"/>
              <a:t>心が揺れ動いた度合い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支配性</a:t>
            </a:r>
            <a:r>
              <a:rPr lang="en-US" altLang="ja-JP" dirty="0" smtClean="0"/>
              <a:t> (Dominance)</a:t>
            </a:r>
          </a:p>
          <a:p>
            <a:pPr lvl="3"/>
            <a:r>
              <a:rPr lang="ja-JP" altLang="en-US" dirty="0" smtClean="0"/>
              <a:t>心が引き込まれた度合い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339752" y="566124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感情</a:t>
            </a:r>
            <a:r>
              <a:rPr lang="en-US" altLang="en-US" sz="28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価</a:t>
            </a:r>
            <a:r>
              <a:rPr lang="ja-JP" altLang="en-US" sz="28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に注目して画像を選択</a:t>
            </a:r>
            <a:endParaRPr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1115616" y="3929232"/>
            <a:ext cx="6721618" cy="1669300"/>
            <a:chOff x="1331640" y="3929232"/>
            <a:chExt cx="6721618" cy="1669300"/>
          </a:xfrm>
        </p:grpSpPr>
        <p:sp>
          <p:nvSpPr>
            <p:cNvPr id="64" name="テキスト ボックス 63"/>
            <p:cNvSpPr txBox="1"/>
            <p:nvPr/>
          </p:nvSpPr>
          <p:spPr>
            <a:xfrm>
              <a:off x="2915816" y="5229200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感情価が快・不快に大きく起因</a:t>
              </a:r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1331640" y="3929232"/>
              <a:ext cx="6721618" cy="1270787"/>
              <a:chOff x="1331640" y="3929232"/>
              <a:chExt cx="6721618" cy="1270787"/>
            </a:xfrm>
          </p:grpSpPr>
          <p:grpSp>
            <p:nvGrpSpPr>
              <p:cNvPr id="66" name="図形グループ 16"/>
              <p:cNvGrpSpPr/>
              <p:nvPr/>
            </p:nvGrpSpPr>
            <p:grpSpPr>
              <a:xfrm>
                <a:off x="1331640" y="3929232"/>
                <a:ext cx="6533192" cy="1270787"/>
                <a:chOff x="1205813" y="5711760"/>
                <a:chExt cx="7392695" cy="2077172"/>
              </a:xfrm>
            </p:grpSpPr>
            <p:grpSp>
              <p:nvGrpSpPr>
                <p:cNvPr id="75" name="図形グループ 37"/>
                <p:cNvGrpSpPr/>
                <p:nvPr/>
              </p:nvGrpSpPr>
              <p:grpSpPr>
                <a:xfrm>
                  <a:off x="1205813" y="5711760"/>
                  <a:ext cx="7392695" cy="2077172"/>
                  <a:chOff x="952321" y="5387724"/>
                  <a:chExt cx="7392695" cy="2077172"/>
                </a:xfrm>
              </p:grpSpPr>
              <p:sp>
                <p:nvSpPr>
                  <p:cNvPr id="77" name="左矢印 76"/>
                  <p:cNvSpPr/>
                  <p:nvPr/>
                </p:nvSpPr>
                <p:spPr>
                  <a:xfrm rot="10800000">
                    <a:off x="6832848" y="6672808"/>
                    <a:ext cx="1512168" cy="792088"/>
                  </a:xfrm>
                  <a:prstGeom prst="leftArrow">
                    <a:avLst>
                      <a:gd name="adj1" fmla="val 62454"/>
                      <a:gd name="adj2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左矢印 77"/>
                  <p:cNvSpPr/>
                  <p:nvPr/>
                </p:nvSpPr>
                <p:spPr>
                  <a:xfrm>
                    <a:off x="1144216" y="6672808"/>
                    <a:ext cx="1512168" cy="792088"/>
                  </a:xfrm>
                  <a:prstGeom prst="leftArrow">
                    <a:avLst>
                      <a:gd name="adj1" fmla="val 62454"/>
                      <a:gd name="adj2" fmla="val 50000"/>
                    </a:avLst>
                  </a:prstGeom>
                  <a:solidFill>
                    <a:srgbClr val="C5020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9" name="図形グループ 34"/>
                  <p:cNvGrpSpPr/>
                  <p:nvPr/>
                </p:nvGrpSpPr>
                <p:grpSpPr>
                  <a:xfrm>
                    <a:off x="952321" y="5387724"/>
                    <a:ext cx="7392695" cy="1141068"/>
                    <a:chOff x="952321" y="5459732"/>
                    <a:chExt cx="7392695" cy="1141068"/>
                  </a:xfrm>
                </p:grpSpPr>
                <p:cxnSp>
                  <p:nvCxnSpPr>
                    <p:cNvPr id="82" name="直線コネクタ 81"/>
                    <p:cNvCxnSpPr/>
                    <p:nvPr/>
                  </p:nvCxnSpPr>
                  <p:spPr>
                    <a:xfrm>
                      <a:off x="1144216" y="6024736"/>
                      <a:ext cx="0" cy="576064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直線コネクタ 82"/>
                    <p:cNvCxnSpPr/>
                    <p:nvPr/>
                  </p:nvCxnSpPr>
                  <p:spPr>
                    <a:xfrm>
                      <a:off x="8345016" y="6024736"/>
                      <a:ext cx="0" cy="576064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直線コネクタ 83"/>
                    <p:cNvCxnSpPr/>
                    <p:nvPr/>
                  </p:nvCxnSpPr>
                  <p:spPr>
                    <a:xfrm flipH="1">
                      <a:off x="1144216" y="6312768"/>
                      <a:ext cx="7200800" cy="0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テキスト ボックス 84"/>
                    <p:cNvSpPr txBox="1"/>
                    <p:nvPr/>
                  </p:nvSpPr>
                  <p:spPr>
                    <a:xfrm>
                      <a:off x="952321" y="5459732"/>
                      <a:ext cx="362969" cy="477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smtClean="0">
                          <a:latin typeface="Arial"/>
                          <a:ea typeface="メイリオ"/>
                          <a:cs typeface="Arial"/>
                        </a:rPr>
                        <a:t>1</a:t>
                      </a:r>
                      <a:endParaRPr kumimoji="1" lang="ja-JP" altLang="en-US" dirty="0" smtClean="0">
                        <a:latin typeface="Arial"/>
                        <a:ea typeface="メイリオ"/>
                        <a:cs typeface="Arial"/>
                      </a:endParaRPr>
                    </a:p>
                  </p:txBody>
                </p:sp>
                <p:cxnSp>
                  <p:nvCxnSpPr>
                    <p:cNvPr id="86" name="直線コネクタ 85"/>
                    <p:cNvCxnSpPr/>
                    <p:nvPr/>
                  </p:nvCxnSpPr>
                  <p:spPr>
                    <a:xfrm>
                      <a:off x="2080320" y="6096744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線コネクタ 86"/>
                    <p:cNvCxnSpPr/>
                    <p:nvPr/>
                  </p:nvCxnSpPr>
                  <p:spPr>
                    <a:xfrm>
                      <a:off x="3016424" y="6096744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線コネクタ 87"/>
                    <p:cNvCxnSpPr/>
                    <p:nvPr/>
                  </p:nvCxnSpPr>
                  <p:spPr>
                    <a:xfrm>
                      <a:off x="7480920" y="6100485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コネクタ 88"/>
                    <p:cNvCxnSpPr/>
                    <p:nvPr/>
                  </p:nvCxnSpPr>
                  <p:spPr>
                    <a:xfrm>
                      <a:off x="6616824" y="6100485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コネクタ 89"/>
                    <p:cNvCxnSpPr/>
                    <p:nvPr/>
                  </p:nvCxnSpPr>
                  <p:spPr>
                    <a:xfrm>
                      <a:off x="3952528" y="6096744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線コネクタ 90"/>
                    <p:cNvCxnSpPr/>
                    <p:nvPr/>
                  </p:nvCxnSpPr>
                  <p:spPr>
                    <a:xfrm>
                      <a:off x="5680720" y="6100485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テキスト ボックス 79"/>
                  <p:cNvSpPr txBox="1"/>
                  <p:nvPr/>
                </p:nvSpPr>
                <p:spPr>
                  <a:xfrm>
                    <a:off x="1667386" y="6816824"/>
                    <a:ext cx="825867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>
                        <a:solidFill>
                          <a:srgbClr val="FFFFFF"/>
                        </a:solidFill>
                        <a:latin typeface="メイリオ"/>
                        <a:ea typeface="メイリオ"/>
                        <a:cs typeface="メイリオ"/>
                      </a:rPr>
                      <a:t>不快</a:t>
                    </a:r>
                  </a:p>
                </p:txBody>
              </p:sp>
              <p:sp>
                <p:nvSpPr>
                  <p:cNvPr id="81" name="テキスト ボックス 80"/>
                  <p:cNvSpPr txBox="1"/>
                  <p:nvPr/>
                </p:nvSpPr>
                <p:spPr>
                  <a:xfrm>
                    <a:off x="7228286" y="6819404"/>
                    <a:ext cx="505267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 smtClean="0">
                        <a:solidFill>
                          <a:srgbClr val="FFFFFF"/>
                        </a:solidFill>
                        <a:latin typeface="メイリオ"/>
                        <a:ea typeface="メイリオ"/>
                        <a:cs typeface="メイリオ"/>
                      </a:rPr>
                      <a:t>快</a:t>
                    </a:r>
                    <a:endParaRPr kumimoji="1" lang="ja-JP" altLang="en-US" dirty="0" smtClean="0">
                      <a:solidFill>
                        <a:srgbClr val="FFFFFF"/>
                      </a:solidFill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</p:grp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5032648" y="6276764"/>
                  <a:ext cx="0" cy="576064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テキスト ボックス 66"/>
              <p:cNvSpPr txBox="1"/>
              <p:nvPr/>
            </p:nvSpPr>
            <p:spPr>
              <a:xfrm>
                <a:off x="3819183" y="39292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4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572000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5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403359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6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6195447" y="39292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7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915527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8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7740352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9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2162999" y="395841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Arial"/>
                    <a:ea typeface="メイリオ"/>
                    <a:cs typeface="Arial"/>
                  </a:rPr>
                  <a:t>2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3027095" y="395841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"/>
                    <a:ea typeface="メイリオ"/>
                    <a:cs typeface="Arial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3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感情の研究で使用されている画像セット</a:t>
            </a:r>
            <a:endParaRPr lang="en-US" altLang="ja-JP" dirty="0"/>
          </a:p>
          <a:p>
            <a:pPr lvl="1"/>
            <a:r>
              <a:rPr lang="ja-JP" altLang="en-US" dirty="0" smtClean="0"/>
              <a:t>各画像に対して</a:t>
            </a:r>
            <a:r>
              <a:rPr lang="en-US" altLang="ja-JP" dirty="0" smtClean="0"/>
              <a:t>9</a:t>
            </a:r>
            <a:r>
              <a:rPr lang="ja-JP" altLang="en-US" dirty="0" smtClean="0"/>
              <a:t>段階で評価</a:t>
            </a:r>
            <a:endParaRPr lang="en-US" altLang="ja-JP" dirty="0" smtClean="0"/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感情価</a:t>
            </a:r>
            <a:r>
              <a:rPr lang="en-US" altLang="ja-JP" dirty="0" smtClean="0">
                <a:solidFill>
                  <a:srgbClr val="FF0000"/>
                </a:solidFill>
              </a:rPr>
              <a:t> (Valence)</a:t>
            </a:r>
            <a:endParaRPr lang="en-US" altLang="ja-JP" dirty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/>
              <a:t>快，不快に感じた度合い</a:t>
            </a:r>
            <a:endParaRPr lang="en-US" altLang="ja-JP" dirty="0"/>
          </a:p>
          <a:p>
            <a:pPr lvl="2"/>
            <a:r>
              <a:rPr lang="ja-JP" altLang="en-US" dirty="0" smtClean="0"/>
              <a:t>覚醒度</a:t>
            </a:r>
            <a:r>
              <a:rPr lang="en-US" altLang="ja-JP" dirty="0" smtClean="0"/>
              <a:t> (Arousal)</a:t>
            </a:r>
          </a:p>
          <a:p>
            <a:pPr lvl="3"/>
            <a:r>
              <a:rPr lang="ja-JP" altLang="en-US" dirty="0" smtClean="0"/>
              <a:t>心が揺れ動いた度合い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支配性</a:t>
            </a:r>
            <a:r>
              <a:rPr lang="en-US" altLang="ja-JP" dirty="0" smtClean="0"/>
              <a:t> (Dominance)</a:t>
            </a:r>
          </a:p>
          <a:p>
            <a:pPr lvl="3"/>
            <a:r>
              <a:rPr lang="ja-JP" altLang="en-US" dirty="0" smtClean="0"/>
              <a:t>心が引き込まれた度合い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1115616" y="3929232"/>
            <a:ext cx="6721618" cy="1669300"/>
            <a:chOff x="1331640" y="3929232"/>
            <a:chExt cx="6721618" cy="1669300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2915816" y="5229200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感情価が快・不快に大きく起因</a:t>
              </a:r>
            </a:p>
          </p:txBody>
        </p:sp>
        <p:grpSp>
          <p:nvGrpSpPr>
            <p:cNvPr id="60" name="グループ化 59"/>
            <p:cNvGrpSpPr/>
            <p:nvPr/>
          </p:nvGrpSpPr>
          <p:grpSpPr>
            <a:xfrm>
              <a:off x="1331640" y="3929232"/>
              <a:ext cx="6721618" cy="1270787"/>
              <a:chOff x="1331640" y="3929232"/>
              <a:chExt cx="6721618" cy="1270787"/>
            </a:xfrm>
          </p:grpSpPr>
          <p:grpSp>
            <p:nvGrpSpPr>
              <p:cNvPr id="4" name="図形グループ 16"/>
              <p:cNvGrpSpPr/>
              <p:nvPr/>
            </p:nvGrpSpPr>
            <p:grpSpPr>
              <a:xfrm>
                <a:off x="1331640" y="3929232"/>
                <a:ext cx="6533192" cy="1270787"/>
                <a:chOff x="1205813" y="5711760"/>
                <a:chExt cx="7392695" cy="2077172"/>
              </a:xfrm>
            </p:grpSpPr>
            <p:grpSp>
              <p:nvGrpSpPr>
                <p:cNvPr id="11" name="図形グループ 37"/>
                <p:cNvGrpSpPr/>
                <p:nvPr/>
              </p:nvGrpSpPr>
              <p:grpSpPr>
                <a:xfrm>
                  <a:off x="1205813" y="5711760"/>
                  <a:ext cx="7392695" cy="2077172"/>
                  <a:chOff x="952321" y="5387724"/>
                  <a:chExt cx="7392695" cy="2077172"/>
                </a:xfrm>
              </p:grpSpPr>
              <p:sp>
                <p:nvSpPr>
                  <p:cNvPr id="14" name="左矢印 13"/>
                  <p:cNvSpPr/>
                  <p:nvPr/>
                </p:nvSpPr>
                <p:spPr>
                  <a:xfrm rot="10800000">
                    <a:off x="6832848" y="6672808"/>
                    <a:ext cx="1512168" cy="792088"/>
                  </a:xfrm>
                  <a:prstGeom prst="leftArrow">
                    <a:avLst>
                      <a:gd name="adj1" fmla="val 62454"/>
                      <a:gd name="adj2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左矢印 14"/>
                  <p:cNvSpPr/>
                  <p:nvPr/>
                </p:nvSpPr>
                <p:spPr>
                  <a:xfrm>
                    <a:off x="1144216" y="6672808"/>
                    <a:ext cx="1512168" cy="792088"/>
                  </a:xfrm>
                  <a:prstGeom prst="leftArrow">
                    <a:avLst>
                      <a:gd name="adj1" fmla="val 62454"/>
                      <a:gd name="adj2" fmla="val 50000"/>
                    </a:avLst>
                  </a:prstGeom>
                  <a:solidFill>
                    <a:srgbClr val="C5020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6" name="図形グループ 34"/>
                  <p:cNvGrpSpPr/>
                  <p:nvPr/>
                </p:nvGrpSpPr>
                <p:grpSpPr>
                  <a:xfrm>
                    <a:off x="952321" y="5387724"/>
                    <a:ext cx="7392695" cy="1141068"/>
                    <a:chOff x="952321" y="5459732"/>
                    <a:chExt cx="7392695" cy="1141068"/>
                  </a:xfrm>
                </p:grpSpPr>
                <p:cxnSp>
                  <p:nvCxnSpPr>
                    <p:cNvPr id="19" name="直線コネクタ 18"/>
                    <p:cNvCxnSpPr/>
                    <p:nvPr/>
                  </p:nvCxnSpPr>
                  <p:spPr>
                    <a:xfrm>
                      <a:off x="1144216" y="6024736"/>
                      <a:ext cx="0" cy="576064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コネクタ 19"/>
                    <p:cNvCxnSpPr/>
                    <p:nvPr/>
                  </p:nvCxnSpPr>
                  <p:spPr>
                    <a:xfrm>
                      <a:off x="8345016" y="6024736"/>
                      <a:ext cx="0" cy="576064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コネクタ 20"/>
                    <p:cNvCxnSpPr/>
                    <p:nvPr/>
                  </p:nvCxnSpPr>
                  <p:spPr>
                    <a:xfrm flipH="1">
                      <a:off x="1144216" y="6312768"/>
                      <a:ext cx="7200800" cy="0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テキスト ボックス 21"/>
                    <p:cNvSpPr txBox="1"/>
                    <p:nvPr/>
                  </p:nvSpPr>
                  <p:spPr>
                    <a:xfrm>
                      <a:off x="952321" y="5459732"/>
                      <a:ext cx="362969" cy="477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smtClean="0">
                          <a:latin typeface="Arial"/>
                          <a:ea typeface="メイリオ"/>
                          <a:cs typeface="Arial"/>
                        </a:rPr>
                        <a:t>1</a:t>
                      </a:r>
                      <a:endParaRPr kumimoji="1" lang="ja-JP" altLang="en-US" dirty="0" smtClean="0">
                        <a:latin typeface="Arial"/>
                        <a:ea typeface="メイリオ"/>
                        <a:cs typeface="Arial"/>
                      </a:endParaRPr>
                    </a:p>
                  </p:txBody>
                </p:sp>
                <p:cxnSp>
                  <p:nvCxnSpPr>
                    <p:cNvPr id="24" name="直線コネクタ 23"/>
                    <p:cNvCxnSpPr/>
                    <p:nvPr/>
                  </p:nvCxnSpPr>
                  <p:spPr>
                    <a:xfrm>
                      <a:off x="2080320" y="6096744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コネクタ 24"/>
                    <p:cNvCxnSpPr/>
                    <p:nvPr/>
                  </p:nvCxnSpPr>
                  <p:spPr>
                    <a:xfrm>
                      <a:off x="3016424" y="6096744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線コネクタ 25"/>
                    <p:cNvCxnSpPr/>
                    <p:nvPr/>
                  </p:nvCxnSpPr>
                  <p:spPr>
                    <a:xfrm>
                      <a:off x="7480920" y="6100485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コネクタ 26"/>
                    <p:cNvCxnSpPr/>
                    <p:nvPr/>
                  </p:nvCxnSpPr>
                  <p:spPr>
                    <a:xfrm>
                      <a:off x="6616824" y="6100485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線コネクタ 27"/>
                    <p:cNvCxnSpPr/>
                    <p:nvPr/>
                  </p:nvCxnSpPr>
                  <p:spPr>
                    <a:xfrm>
                      <a:off x="3952528" y="6096744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線コネクタ 28"/>
                    <p:cNvCxnSpPr/>
                    <p:nvPr/>
                  </p:nvCxnSpPr>
                  <p:spPr>
                    <a:xfrm>
                      <a:off x="5680720" y="6100485"/>
                      <a:ext cx="0" cy="432048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テキスト ボックス 16"/>
                  <p:cNvSpPr txBox="1"/>
                  <p:nvPr/>
                </p:nvSpPr>
                <p:spPr>
                  <a:xfrm>
                    <a:off x="1667386" y="6816824"/>
                    <a:ext cx="825867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>
                        <a:solidFill>
                          <a:srgbClr val="FFFFFF"/>
                        </a:solidFill>
                        <a:latin typeface="メイリオ"/>
                        <a:ea typeface="メイリオ"/>
                        <a:cs typeface="メイリオ"/>
                      </a:rPr>
                      <a:t>不快</a:t>
                    </a:r>
                  </a:p>
                </p:txBody>
              </p:sp>
              <p:sp>
                <p:nvSpPr>
                  <p:cNvPr id="18" name="テキスト ボックス 17"/>
                  <p:cNvSpPr txBox="1"/>
                  <p:nvPr/>
                </p:nvSpPr>
                <p:spPr>
                  <a:xfrm>
                    <a:off x="7228286" y="6819404"/>
                    <a:ext cx="505267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 smtClean="0">
                        <a:solidFill>
                          <a:srgbClr val="FFFFFF"/>
                        </a:solidFill>
                        <a:latin typeface="メイリオ"/>
                        <a:ea typeface="メイリオ"/>
                        <a:cs typeface="メイリオ"/>
                      </a:rPr>
                      <a:t>快</a:t>
                    </a:r>
                    <a:endParaRPr kumimoji="1" lang="ja-JP" altLang="en-US" dirty="0" smtClean="0">
                      <a:solidFill>
                        <a:srgbClr val="FFFFFF"/>
                      </a:solidFill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</p:grpSp>
            <p:cxnSp>
              <p:nvCxnSpPr>
                <p:cNvPr id="10" name="直線コネクタ 9"/>
                <p:cNvCxnSpPr/>
                <p:nvPr/>
              </p:nvCxnSpPr>
              <p:spPr>
                <a:xfrm>
                  <a:off x="5032648" y="6276764"/>
                  <a:ext cx="0" cy="576064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テキスト ボックス 33"/>
              <p:cNvSpPr txBox="1"/>
              <p:nvPr/>
            </p:nvSpPr>
            <p:spPr>
              <a:xfrm>
                <a:off x="3819183" y="39292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4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4572000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5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403359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6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6195447" y="39292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7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915527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8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7740352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/>
                    <a:ea typeface="メイリオ"/>
                    <a:cs typeface="Arial"/>
                  </a:rPr>
                  <a:t>9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2162999" y="395841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Arial"/>
                    <a:ea typeface="メイリオ"/>
                    <a:cs typeface="Arial"/>
                  </a:rPr>
                  <a:t>2</a:t>
                </a:r>
                <a:endParaRPr kumimoji="1" lang="ja-JP" altLang="en-US" dirty="0" smtClean="0">
                  <a:latin typeface="Arial"/>
                  <a:ea typeface="メイリオ"/>
                  <a:cs typeface="Arial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3027095" y="395841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Arial"/>
                    <a:ea typeface="メイリオ"/>
                    <a:cs typeface="Arial"/>
                  </a:rPr>
                  <a:t>3</a:t>
                </a:r>
              </a:p>
            </p:txBody>
          </p:sp>
        </p:grpSp>
      </p:grpSp>
      <p:sp>
        <p:nvSpPr>
          <p:cNvPr id="62" name="テキスト ボックス 61"/>
          <p:cNvSpPr txBox="1"/>
          <p:nvPr/>
        </p:nvSpPr>
        <p:spPr>
          <a:xfrm>
            <a:off x="2853288" y="566124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latin typeface="メイリオ"/>
                <a:ea typeface="メイリオ"/>
                <a:cs typeface="メイリオ"/>
              </a:rPr>
              <a:t>感情</a:t>
            </a:r>
            <a:r>
              <a:rPr lang="en-US" altLang="en-US" sz="2000" b="1" dirty="0" smtClean="0">
                <a:latin typeface="メイリオ"/>
                <a:ea typeface="メイリオ"/>
                <a:cs typeface="メイリオ"/>
              </a:rPr>
              <a:t>価</a:t>
            </a:r>
            <a:r>
              <a:rPr lang="ja-JP" altLang="en-US" sz="2000" b="1" dirty="0" smtClean="0">
                <a:latin typeface="メイリオ"/>
                <a:ea typeface="メイリオ"/>
                <a:cs typeface="メイリオ"/>
              </a:rPr>
              <a:t>に注目して画像を選択</a:t>
            </a:r>
            <a:endParaRPr lang="ja-JP" altLang="en-US" sz="2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444208" y="4356583"/>
            <a:ext cx="217705" cy="2289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6012160" y="1913590"/>
            <a:ext cx="2808312" cy="1803442"/>
            <a:chOff x="7526300" y="2371622"/>
            <a:chExt cx="4203092" cy="2717010"/>
          </a:xfrm>
        </p:grpSpPr>
        <p:sp>
          <p:nvSpPr>
            <p:cNvPr id="65" name="角丸四角形吹き出し 64"/>
            <p:cNvSpPr/>
            <p:nvPr/>
          </p:nvSpPr>
          <p:spPr>
            <a:xfrm>
              <a:off x="7526300" y="2371622"/>
              <a:ext cx="4203092" cy="2717010"/>
            </a:xfrm>
            <a:prstGeom prst="wedgeRoundRectCallout">
              <a:avLst>
                <a:gd name="adj1" fmla="val -32702"/>
                <a:gd name="adj2" fmla="val 84189"/>
                <a:gd name="adj3" fmla="val 1666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6" name="図形グループ 11"/>
            <p:cNvGrpSpPr/>
            <p:nvPr/>
          </p:nvGrpSpPr>
          <p:grpSpPr>
            <a:xfrm>
              <a:off x="8417024" y="2568352"/>
              <a:ext cx="2626101" cy="2376264"/>
              <a:chOff x="9065096" y="2424336"/>
              <a:chExt cx="2944416" cy="2664296"/>
            </a:xfrm>
          </p:grpSpPr>
          <p:pic>
            <p:nvPicPr>
              <p:cNvPr id="67" name="図 66" descr="5210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5096" y="2424336"/>
                <a:ext cx="2944416" cy="2208312"/>
              </a:xfrm>
              <a:prstGeom prst="rect">
                <a:avLst/>
              </a:prstGeom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9422318" y="4611578"/>
                <a:ext cx="209105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感情価：</a:t>
                </a:r>
                <a:r>
                  <a:rPr lang="en-US" altLang="ja-JP" dirty="0">
                    <a:solidFill>
                      <a:srgbClr val="FFFFFF"/>
                    </a:solidFill>
                    <a:latin typeface="Arial"/>
                    <a:cs typeface="Arial"/>
                  </a:rPr>
                  <a:t>7.64</a:t>
                </a:r>
                <a:r>
                  <a:rPr lang="ja-JP" altLang="en-US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endParaRPr kumimoji="1" lang="ja-JP" altLang="en-US" dirty="0" smtClean="0">
                  <a:solidFill>
                    <a:srgbClr val="FFFFFF"/>
                  </a:solidFill>
                  <a:latin typeface="Arial"/>
                  <a:ea typeface="メイリオ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6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使用機器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HOT121-B (HITACHI</a:t>
            </a:r>
            <a:r>
              <a:rPr lang="ja-JP" altLang="en-US" dirty="0" smtClean="0"/>
              <a:t>製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fNIRS</a:t>
            </a:r>
            <a:r>
              <a:rPr lang="ja-JP" altLang="en-US" dirty="0" smtClean="0"/>
              <a:t>の計測部位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左右下前頭回付近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先行研究で感情時に反応が認められている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国際</a:t>
            </a:r>
            <a:r>
              <a:rPr lang="en-US" altLang="ja-JP" dirty="0" smtClean="0"/>
              <a:t>10-20</a:t>
            </a:r>
            <a:r>
              <a:rPr lang="ja-JP" altLang="en-US" dirty="0" smtClean="0"/>
              <a:t>法を参考に設置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キャリブレーション：左右</a:t>
            </a:r>
            <a:r>
              <a:rPr lang="en-US" altLang="ja-JP" dirty="0" smtClean="0"/>
              <a:t>80%</a:t>
            </a:r>
            <a:r>
              <a:rPr lang="ja-JP" altLang="en-US" dirty="0" smtClean="0"/>
              <a:t>以上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299695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/>
                <a:ea typeface="メイリオ"/>
                <a:cs typeface="Arial"/>
              </a:rPr>
              <a:t>[</a:t>
            </a:r>
            <a:r>
              <a:rPr kumimoji="1" lang="en-US" altLang="ja-JP" sz="1600" dirty="0" err="1" smtClean="0">
                <a:latin typeface="Arial"/>
                <a:ea typeface="メイリオ"/>
                <a:cs typeface="Arial"/>
              </a:rPr>
              <a:t>Y.Hoshi</a:t>
            </a:r>
            <a:r>
              <a:rPr kumimoji="1" lang="en-US" altLang="ja-JP" sz="1600" dirty="0" smtClean="0">
                <a:latin typeface="Arial"/>
                <a:ea typeface="メイリオ"/>
                <a:cs typeface="Arial"/>
              </a:rPr>
              <a:t> et al,2009.]</a:t>
            </a:r>
            <a:endParaRPr kumimoji="1" lang="ja-JP" altLang="en-US" sz="1600" dirty="0" smtClean="0">
              <a:latin typeface="Arial"/>
              <a:ea typeface="メイリオ"/>
              <a:cs typeface="Arial"/>
            </a:endParaRPr>
          </a:p>
        </p:txBody>
      </p:sp>
      <p:grpSp>
        <p:nvGrpSpPr>
          <p:cNvPr id="5" name="図形グループ 15"/>
          <p:cNvGrpSpPr/>
          <p:nvPr/>
        </p:nvGrpSpPr>
        <p:grpSpPr>
          <a:xfrm>
            <a:off x="6260719" y="1064158"/>
            <a:ext cx="2415737" cy="1861366"/>
            <a:chOff x="9009050" y="4161628"/>
            <a:chExt cx="2559753" cy="2076810"/>
          </a:xfrm>
        </p:grpSpPr>
        <p:pic>
          <p:nvPicPr>
            <p:cNvPr id="6" name="図 5" descr="hot_0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37" r="6425"/>
            <a:stretch/>
          </p:blipFill>
          <p:spPr>
            <a:xfrm>
              <a:off x="9137104" y="4161628"/>
              <a:ext cx="2431699" cy="1692090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9009050" y="5807551"/>
              <a:ext cx="2559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200" dirty="0" smtClean="0">
                  <a:latin typeface="メイリオ"/>
                  <a:ea typeface="メイリオ"/>
                  <a:cs typeface="メイリオ"/>
                </a:rPr>
                <a:t>2</a:t>
              </a:r>
              <a:r>
                <a:rPr lang="ja-JP" altLang="en-US" sz="2200" dirty="0" smtClean="0">
                  <a:latin typeface="メイリオ"/>
                  <a:ea typeface="メイリオ"/>
                  <a:cs typeface="メイリオ"/>
                </a:rPr>
                <a:t>チャンネル</a:t>
              </a:r>
              <a:r>
                <a:rPr kumimoji="1" lang="en-US" altLang="ja-JP" sz="2200" dirty="0" err="1" smtClean="0">
                  <a:latin typeface="メイリオ"/>
                  <a:ea typeface="メイリオ"/>
                  <a:cs typeface="メイリオ"/>
                </a:rPr>
                <a:t>fNIRS</a:t>
              </a:r>
              <a:endParaRPr kumimoji="1" lang="ja-JP" altLang="en-US" sz="22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8" name="図形グループ 12"/>
          <p:cNvGrpSpPr/>
          <p:nvPr/>
        </p:nvGrpSpPr>
        <p:grpSpPr>
          <a:xfrm>
            <a:off x="5868144" y="4077072"/>
            <a:ext cx="2592288" cy="2160240"/>
            <a:chOff x="8417024" y="1992288"/>
            <a:chExt cx="2710139" cy="2591127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7024" y="1992288"/>
              <a:ext cx="2710139" cy="217617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9084031" y="4152528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200" dirty="0" smtClean="0">
                  <a:latin typeface="メイリオ"/>
                  <a:ea typeface="メイリオ"/>
                  <a:cs typeface="メイリオ"/>
                </a:rPr>
                <a:t>実験風景</a:t>
              </a:r>
              <a:endParaRPr kumimoji="1" lang="ja-JP" altLang="en-US" sz="2200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1" name="図形グループ 13"/>
          <p:cNvGrpSpPr/>
          <p:nvPr/>
        </p:nvGrpSpPr>
        <p:grpSpPr>
          <a:xfrm>
            <a:off x="1432518" y="4535280"/>
            <a:ext cx="2347394" cy="1846048"/>
            <a:chOff x="8006158" y="5808712"/>
            <a:chExt cx="4393097" cy="3166696"/>
          </a:xfrm>
        </p:grpSpPr>
        <p:grpSp>
          <p:nvGrpSpPr>
            <p:cNvPr id="12" name="図形グループ 5"/>
            <p:cNvGrpSpPr/>
            <p:nvPr/>
          </p:nvGrpSpPr>
          <p:grpSpPr>
            <a:xfrm>
              <a:off x="8105038" y="5808712"/>
              <a:ext cx="4294217" cy="3166696"/>
              <a:chOff x="8033046" y="5507274"/>
              <a:chExt cx="4294217" cy="3166696"/>
            </a:xfrm>
          </p:grpSpPr>
          <p:pic>
            <p:nvPicPr>
              <p:cNvPr id="16" name="図 15" descr="human_front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9048" y="5507274"/>
                <a:ext cx="2953034" cy="2539132"/>
              </a:xfrm>
              <a:prstGeom prst="rect">
                <a:avLst/>
              </a:prstGeom>
            </p:spPr>
          </p:pic>
          <p:sp>
            <p:nvSpPr>
              <p:cNvPr id="17" name="テキスト ボックス 16"/>
              <p:cNvSpPr txBox="1"/>
              <p:nvPr/>
            </p:nvSpPr>
            <p:spPr>
              <a:xfrm>
                <a:off x="8033046" y="8058417"/>
                <a:ext cx="429421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200" dirty="0" smtClean="0">
                    <a:latin typeface="メイリオ"/>
                    <a:ea typeface="メイリオ"/>
                    <a:cs typeface="メイリオ"/>
                  </a:rPr>
                  <a:t>：計測チャンネル位置</a:t>
                </a:r>
                <a:endParaRPr kumimoji="1" lang="ja-JP" altLang="en-US" sz="22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13" name="円/楕円 12"/>
            <p:cNvSpPr/>
            <p:nvPr/>
          </p:nvSpPr>
          <p:spPr>
            <a:xfrm>
              <a:off x="9222737" y="6875227"/>
              <a:ext cx="288722" cy="2887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0505272" y="6883266"/>
              <a:ext cx="288722" cy="2887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8006158" y="8585473"/>
              <a:ext cx="288721" cy="2887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4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実験設計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88632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3000" dirty="0" smtClean="0"/>
              <a:t>全体の流れ</a:t>
            </a:r>
            <a:endParaRPr kumimoji="1" lang="en-US" altLang="ja-JP" sz="3000" dirty="0" smtClean="0"/>
          </a:p>
          <a:p>
            <a:pPr lvl="3"/>
            <a:endParaRPr kumimoji="1" lang="en-US" altLang="ja-JP" sz="1800" dirty="0" smtClean="0"/>
          </a:p>
          <a:p>
            <a:pPr lvl="4"/>
            <a:endParaRPr kumimoji="1" lang="en-US" altLang="ja-JP" dirty="0" smtClean="0"/>
          </a:p>
          <a:p>
            <a:endParaRPr lang="en-US" altLang="ja-JP" dirty="0"/>
          </a:p>
          <a:p>
            <a:pPr lvl="3"/>
            <a:endParaRPr kumimoji="1" lang="en-US" altLang="ja-JP" dirty="0" smtClean="0"/>
          </a:p>
          <a:p>
            <a:r>
              <a:rPr lang="ja-JP" altLang="en-US" sz="3000" dirty="0" smtClean="0"/>
              <a:t>各</a:t>
            </a:r>
            <a:r>
              <a:rPr lang="ja-JP" altLang="en-US" sz="3000" dirty="0"/>
              <a:t>セッション</a:t>
            </a:r>
            <a:r>
              <a:rPr lang="ja-JP" altLang="en-US" sz="3000" dirty="0" smtClean="0"/>
              <a:t>の流れ</a:t>
            </a:r>
            <a:endParaRPr lang="en-US" altLang="ja-JP" sz="3000" dirty="0" smtClean="0"/>
          </a:p>
          <a:p>
            <a:pPr lvl="2"/>
            <a:endParaRPr lang="en-US" altLang="ja-JP" sz="2000" dirty="0" smtClean="0"/>
          </a:p>
          <a:p>
            <a:endParaRPr lang="en-US" altLang="ja-JP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lvl="1"/>
            <a:r>
              <a:rPr lang="ja-JP" altLang="en-US" sz="2400" dirty="0" smtClean="0"/>
              <a:t>レスト</a:t>
            </a:r>
            <a:endParaRPr lang="en-US" altLang="ja-JP" sz="2400" dirty="0" smtClean="0"/>
          </a:p>
          <a:p>
            <a:pPr lvl="2"/>
            <a:r>
              <a:rPr lang="ja-JP" altLang="en-US" sz="2000" dirty="0"/>
              <a:t>黒画面</a:t>
            </a:r>
            <a:r>
              <a:rPr lang="ja-JP" altLang="en-US" sz="2000" dirty="0" smtClean="0"/>
              <a:t>を注視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タスク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快・やや快・中性・</a:t>
            </a:r>
            <a:r>
              <a:rPr lang="ja-JP" altLang="en-US" sz="2000" dirty="0" smtClean="0"/>
              <a:t>やや不快</a:t>
            </a:r>
            <a:r>
              <a:rPr lang="ja-JP" altLang="en-US" sz="2000" dirty="0" smtClean="0"/>
              <a:t>・不快画像を注視</a:t>
            </a:r>
            <a:endParaRPr lang="en-US" altLang="ja-JP" sz="2000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9" name="Picture 5" descr="C:\Users\masayoshi\Desktop\セッション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9" y="2851791"/>
            <a:ext cx="7784505" cy="21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sayoshi\Desktop\実験設計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1268760"/>
            <a:ext cx="8936633" cy="10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実験設計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全体の流れ</a:t>
            </a:r>
            <a:endParaRPr kumimoji="1" lang="en-US" altLang="ja-JP" sz="2800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実験後アンケート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提示した</a:t>
            </a:r>
            <a:r>
              <a:rPr lang="en-US" altLang="ja-JP" dirty="0" smtClean="0"/>
              <a:t>100</a:t>
            </a:r>
            <a:r>
              <a:rPr lang="ja-JP" altLang="en-US" dirty="0" smtClean="0"/>
              <a:t>枚の画像を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段階で評価</a:t>
            </a:r>
            <a:endParaRPr lang="en-US" altLang="ja-JP" dirty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ja-JP" altLang="ja-JP" sz="2000" dirty="0"/>
          </a:p>
          <a:p>
            <a:pPr marL="0" indent="0">
              <a:buNone/>
            </a:pPr>
            <a:endParaRPr lang="ja-JP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30" name="Picture 6" descr="C:\Users\masayoshi\Desktop\実験設計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1268760"/>
            <a:ext cx="8936633" cy="10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23528" y="3703974"/>
            <a:ext cx="2672191" cy="2650352"/>
            <a:chOff x="323528" y="3703974"/>
            <a:chExt cx="2672191" cy="2650352"/>
          </a:xfrm>
        </p:grpSpPr>
        <p:pic>
          <p:nvPicPr>
            <p:cNvPr id="2050" name="Picture 2" descr="C:\Users\masayoshi\Desktop\提示例.ep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03974"/>
              <a:ext cx="2672191" cy="224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1187624" y="5877272"/>
              <a:ext cx="11464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提示例</a:t>
              </a: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178222" y="3861048"/>
            <a:ext cx="5714258" cy="648072"/>
            <a:chOff x="3178222" y="3861048"/>
            <a:chExt cx="5714258" cy="64807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222" y="3861048"/>
              <a:ext cx="5714258" cy="648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8435870" y="3871051"/>
              <a:ext cx="45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快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03848" y="38610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不快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724128" y="386104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中性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283742" y="3861048"/>
              <a:ext cx="45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→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427984" y="3861048"/>
              <a:ext cx="45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←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4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実験設計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全体の流れ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実験後アンケート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提示した</a:t>
            </a:r>
            <a:r>
              <a:rPr lang="en-US" altLang="ja-JP" dirty="0" smtClean="0"/>
              <a:t>100</a:t>
            </a:r>
            <a:r>
              <a:rPr lang="ja-JP" altLang="en-US" dirty="0" smtClean="0"/>
              <a:t>枚の画像を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段階で評価</a:t>
            </a:r>
            <a:endParaRPr lang="en-US" altLang="ja-JP" dirty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ja-JP" altLang="ja-JP" sz="2000" dirty="0"/>
          </a:p>
          <a:p>
            <a:pPr marL="0" indent="0">
              <a:buNone/>
            </a:pPr>
            <a:endParaRPr lang="ja-JP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30" name="Picture 6" descr="C:\Users\masayoshi\Desktop\実験設計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1268760"/>
            <a:ext cx="8936633" cy="10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23528" y="3703974"/>
            <a:ext cx="2672191" cy="2650352"/>
            <a:chOff x="323528" y="3703974"/>
            <a:chExt cx="2672191" cy="2650352"/>
          </a:xfrm>
        </p:grpSpPr>
        <p:pic>
          <p:nvPicPr>
            <p:cNvPr id="2050" name="Picture 2" descr="C:\Users\masayoshi\Desktop\提示例.ep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03974"/>
              <a:ext cx="2672191" cy="224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1187624" y="5877272"/>
              <a:ext cx="11464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提示例</a:t>
              </a: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178222" y="3861048"/>
            <a:ext cx="5714258" cy="648072"/>
            <a:chOff x="3178222" y="3861048"/>
            <a:chExt cx="5714258" cy="64807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222" y="3861048"/>
              <a:ext cx="5714258" cy="648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8435870" y="3871051"/>
              <a:ext cx="45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快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03848" y="38610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不快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724128" y="386104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中性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283742" y="3861048"/>
              <a:ext cx="45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→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427984" y="3861048"/>
              <a:ext cx="45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←</a:t>
              </a:r>
              <a:endPara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9" name="右中かっこ 28"/>
          <p:cNvSpPr/>
          <p:nvPr/>
        </p:nvSpPr>
        <p:spPr>
          <a:xfrm rot="5400000">
            <a:off x="3473624" y="4303440"/>
            <a:ext cx="511968" cy="1051520"/>
          </a:xfrm>
          <a:prstGeom prst="rightBrac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 rot="5400000">
            <a:off x="4625752" y="4311352"/>
            <a:ext cx="511968" cy="1051520"/>
          </a:xfrm>
          <a:prstGeom prst="rightBrac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右中かっこ 30"/>
          <p:cNvSpPr/>
          <p:nvPr/>
        </p:nvSpPr>
        <p:spPr>
          <a:xfrm rot="5400000">
            <a:off x="5806480" y="4311352"/>
            <a:ext cx="511968" cy="1051520"/>
          </a:xfrm>
          <a:prstGeom prst="rightBrac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中かっこ 31"/>
          <p:cNvSpPr/>
          <p:nvPr/>
        </p:nvSpPr>
        <p:spPr>
          <a:xfrm rot="5400000">
            <a:off x="6930008" y="4311352"/>
            <a:ext cx="511968" cy="1051520"/>
          </a:xfrm>
          <a:prstGeom prst="rightBrac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中かっこ 32"/>
          <p:cNvSpPr/>
          <p:nvPr/>
        </p:nvSpPr>
        <p:spPr>
          <a:xfrm rot="5400000">
            <a:off x="8082136" y="4311352"/>
            <a:ext cx="511968" cy="1051520"/>
          </a:xfrm>
          <a:prstGeom prst="rightBrac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21613" y="522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不快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83969" y="5219908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やや不快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725869" y="5219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メイリオ"/>
                <a:ea typeface="メイリオ"/>
                <a:cs typeface="メイリオ"/>
              </a:rPr>
              <a:t>中性</a:t>
            </a:r>
            <a:endParaRPr kumimoji="1" lang="ja-JP" altLang="en-US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32240" y="522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メイリオ"/>
                <a:ea typeface="メイリオ"/>
                <a:cs typeface="メイリオ"/>
              </a:rPr>
              <a:t>やや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快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16942" y="522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快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31840" y="5805264"/>
            <a:ext cx="58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アンケートから画像に対する被験者の感情状態を定義</a:t>
            </a:r>
          </a:p>
        </p:txBody>
      </p:sp>
    </p:spTree>
    <p:extLst>
      <p:ext uri="{BB962C8B-B14F-4D97-AF65-F5344CB8AC3E}">
        <p14:creationId xmlns:p14="http://schemas.microsoft.com/office/powerpoint/2010/main" val="3803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アンケート用紙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複数画像分を評価</a:t>
            </a:r>
            <a:endParaRPr kumimoji="1" lang="en-US" altLang="ja-JP" dirty="0" smtClean="0"/>
          </a:p>
          <a:p>
            <a:r>
              <a:rPr lang="en-US" altLang="ja-JP" dirty="0" smtClean="0"/>
              <a:t>A4</a:t>
            </a:r>
            <a:r>
              <a:rPr lang="ja-JP" altLang="en-US" dirty="0" smtClean="0"/>
              <a:t>用紙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41624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6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366</Words>
  <Application>Microsoft Office PowerPoint</Application>
  <PresentationFormat>画面に合わせる 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2-channel NIRSを用いた 情動画像に対する快不快の強度識別の検討</vt:lpstr>
      <vt:lpstr>実験概要</vt:lpstr>
      <vt:lpstr>IAPS</vt:lpstr>
      <vt:lpstr>IAPS</vt:lpstr>
      <vt:lpstr>実験環境</vt:lpstr>
      <vt:lpstr>実験設計</vt:lpstr>
      <vt:lpstr>実験設計</vt:lpstr>
      <vt:lpstr>実験設計</vt:lpstr>
      <vt:lpstr>アンケート用紙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26</cp:revision>
  <dcterms:created xsi:type="dcterms:W3CDTF">2015-09-03T03:24:22Z</dcterms:created>
  <dcterms:modified xsi:type="dcterms:W3CDTF">2015-09-03T09:14:42Z</dcterms:modified>
</cp:coreProperties>
</file>