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26" r:id="rId3"/>
    <p:sldId id="327" r:id="rId4"/>
    <p:sldId id="321" r:id="rId5"/>
    <p:sldId id="262" r:id="rId6"/>
    <p:sldId id="302" r:id="rId7"/>
    <p:sldId id="322" r:id="rId8"/>
    <p:sldId id="323" r:id="rId9"/>
    <p:sldId id="324" r:id="rId10"/>
    <p:sldId id="306" r:id="rId11"/>
    <p:sldId id="325" r:id="rId12"/>
    <p:sldId id="308" r:id="rId13"/>
    <p:sldId id="316" r:id="rId14"/>
    <p:sldId id="317" r:id="rId15"/>
    <p:sldId id="318" r:id="rId16"/>
    <p:sldId id="315" r:id="rId17"/>
    <p:sldId id="301" r:id="rId18"/>
    <p:sldId id="320" r:id="rId19"/>
    <p:sldId id="267" r:id="rId20"/>
    <p:sldId id="32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696A69"/>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2921" autoAdjust="0"/>
  </p:normalViewPr>
  <p:slideViewPr>
    <p:cSldViewPr snapToGrid="0" snapToObjects="1">
      <p:cViewPr varScale="1">
        <p:scale>
          <a:sx n="108" d="100"/>
          <a:sy n="108" d="100"/>
        </p:scale>
        <p:origin x="1230" y="78"/>
      </p:cViewPr>
      <p:guideLst>
        <p:guide orient="horz" pos="2160"/>
        <p:guide pos="2880"/>
      </p:guideLst>
    </p:cSldViewPr>
  </p:slideViewPr>
  <p:outlineViewPr>
    <p:cViewPr>
      <p:scale>
        <a:sx n="33" d="100"/>
        <a:sy n="33" d="100"/>
      </p:scale>
      <p:origin x="0" y="-65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2/25/2015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dirty="0"/>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7</a:t>
            </a:fld>
            <a:endParaRPr lang="en-US" dirty="0"/>
          </a:p>
        </p:txBody>
      </p:sp>
    </p:spTree>
    <p:extLst>
      <p:ext uri="{BB962C8B-B14F-4D97-AF65-F5344CB8AC3E}">
        <p14:creationId xmlns:p14="http://schemas.microsoft.com/office/powerpoint/2010/main" val="116841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8</a:t>
            </a:fld>
            <a:endParaRPr lang="en-US" dirty="0"/>
          </a:p>
        </p:txBody>
      </p:sp>
    </p:spTree>
    <p:extLst>
      <p:ext uri="{BB962C8B-B14F-4D97-AF65-F5344CB8AC3E}">
        <p14:creationId xmlns:p14="http://schemas.microsoft.com/office/powerpoint/2010/main" val="280614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9</a:t>
            </a:fld>
            <a:endParaRPr lang="en-US" dirty="0"/>
          </a:p>
        </p:txBody>
      </p:sp>
    </p:spTree>
    <p:extLst>
      <p:ext uri="{BB962C8B-B14F-4D97-AF65-F5344CB8AC3E}">
        <p14:creationId xmlns:p14="http://schemas.microsoft.com/office/powerpoint/2010/main" val="20490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dirty="0"/>
          </a:p>
        </p:txBody>
      </p:sp>
    </p:spTree>
    <p:extLst>
      <p:ext uri="{BB962C8B-B14F-4D97-AF65-F5344CB8AC3E}">
        <p14:creationId xmlns:p14="http://schemas.microsoft.com/office/powerpoint/2010/main" val="378113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Un esempio</a:t>
            </a:r>
            <a:r>
              <a:rPr lang="it-IT" baseline="0" dirty="0" smtClean="0"/>
              <a:t> di difficoltà di estensione: http://www.codeproject.com/Articles/350135/Entity-Framework-Get-mapped-table-name-from-an-ent</a:t>
            </a:r>
          </a:p>
          <a:p>
            <a:r>
              <a:rPr lang="it-IT" baseline="0" dirty="0" smtClean="0"/>
              <a:t>Il tizio ha creato un sistema per fare bulk insert, ma con non pochi problemi, creando di fatto un brutto workaround, quando esiste un metodo più corretto descritto nella slide, ma che di certo è poco documentato, il tutto dovuto dal fatto che EF6.x non è stato creato per essere esteso.</a:t>
            </a:r>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dirty="0"/>
          </a:p>
        </p:txBody>
      </p:sp>
    </p:spTree>
    <p:extLst>
      <p:ext uri="{BB962C8B-B14F-4D97-AF65-F5344CB8AC3E}">
        <p14:creationId xmlns:p14="http://schemas.microsoft.com/office/powerpoint/2010/main" val="3730198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26250" y="5762625"/>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924268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#sqlsatPordenone</a:t>
            </a: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12642" y="6470480"/>
            <a:ext cx="2133918" cy="369332"/>
          </a:xfrm>
          <a:prstGeom prst="rect">
            <a:avLst/>
          </a:prstGeom>
          <a:noFill/>
        </p:spPr>
        <p:txBody>
          <a:bodyPr wrap="none" rtlCol="0">
            <a:spAutoFit/>
          </a:bodyPr>
          <a:lstStyle/>
          <a:p>
            <a:r>
              <a:rPr lang="it-IT" b="1" dirty="0" smtClean="0">
                <a:solidFill>
                  <a:srgbClr val="4A5E18"/>
                </a:solidFill>
              </a:rPr>
              <a:t>February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hyperlink" Target="http://speakerscore.com/R8N7"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dennymichael.net/" TargetMode="External"/><Relationship Id="rId7" Type="http://schemas.openxmlformats.org/officeDocument/2006/relationships/image" Target="../media/image20.png"/><Relationship Id="rId2" Type="http://schemas.openxmlformats.org/officeDocument/2006/relationships/hyperlink" Target="http://blogs.dotnethell.it/regulator/"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alessandroalpi.net/" TargetMode="External"/><Relationship Id="rId4" Type="http://schemas.openxmlformats.org/officeDocument/2006/relationships/hyperlink" Target="http://www.dotnethell.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25260"/>
            <a:ext cx="8203153" cy="1723861"/>
          </a:xfrm>
        </p:spPr>
        <p:txBody>
          <a:bodyPr>
            <a:normAutofit/>
          </a:bodyPr>
          <a:lstStyle/>
          <a:p>
            <a:r>
              <a:rPr lang="it-IT" noProof="0" dirty="0" smtClean="0"/>
              <a:t>Entity Framework 7</a:t>
            </a:r>
            <a:br>
              <a:rPr lang="it-IT" noProof="0" dirty="0" smtClean="0"/>
            </a:br>
            <a:r>
              <a:rPr lang="it-IT" sz="2800" noProof="0" dirty="0" smtClean="0"/>
              <a:t>Back To The Future</a:t>
            </a:r>
            <a:br>
              <a:rPr lang="it-IT" sz="2800" noProof="0" dirty="0" smtClean="0"/>
            </a:br>
            <a:r>
              <a:rPr lang="it-IT" sz="2000" noProof="0" dirty="0" smtClean="0"/>
              <a:t>Nuove piattaforme, nuovi data store</a:t>
            </a:r>
            <a:endParaRPr lang="it-IT" sz="4400" noProof="0" dirty="0"/>
          </a:p>
        </p:txBody>
      </p:sp>
      <p:sp>
        <p:nvSpPr>
          <p:cNvPr id="5" name="Subtitle 2"/>
          <p:cNvSpPr>
            <a:spLocks noGrp="1"/>
          </p:cNvSpPr>
          <p:nvPr>
            <p:ph type="subTitle" idx="1"/>
          </p:nvPr>
        </p:nvSpPr>
        <p:spPr>
          <a:xfrm>
            <a:off x="458409" y="2067525"/>
            <a:ext cx="3625912" cy="1752600"/>
          </a:xfrm>
        </p:spPr>
        <p:txBody>
          <a:bodyPr>
            <a:normAutofit lnSpcReduction="10000"/>
          </a:bodyPr>
          <a:lstStyle/>
          <a:p>
            <a:r>
              <a:rPr lang="it-IT" noProof="0" dirty="0" smtClean="0">
                <a:solidFill>
                  <a:srgbClr val="002060"/>
                </a:solidFill>
              </a:rPr>
              <a:t>Michael Denny</a:t>
            </a:r>
          </a:p>
          <a:p>
            <a:r>
              <a:rPr lang="it-IT" i="1" noProof="0" dirty="0" smtClean="0">
                <a:solidFill>
                  <a:schemeClr val="accent5"/>
                </a:solidFill>
              </a:rPr>
              <a:t>@dennymic</a:t>
            </a:r>
          </a:p>
          <a:p>
            <a:endParaRPr lang="it-IT" sz="2000" i="1" noProof="0" dirty="0" smtClean="0">
              <a:solidFill>
                <a:schemeClr val="accent5"/>
              </a:solidFill>
            </a:endParaRPr>
          </a:p>
          <a:p>
            <a:r>
              <a:rPr lang="it-IT" sz="2000" i="1" noProof="0" dirty="0" smtClean="0">
                <a:solidFill>
                  <a:schemeClr val="accent5"/>
                </a:solidFill>
              </a:rPr>
              <a:t>about.me/micdenny</a:t>
            </a:r>
            <a:endParaRPr lang="it-IT" sz="2000" i="1" noProof="0" dirty="0">
              <a:solidFill>
                <a:schemeClr val="accent5"/>
              </a:solidFill>
            </a:endParaRPr>
          </a:p>
        </p:txBody>
      </p:sp>
      <p:sp>
        <p:nvSpPr>
          <p:cNvPr id="6" name="Subtitle 2"/>
          <p:cNvSpPr txBox="1">
            <a:spLocks/>
          </p:cNvSpPr>
          <p:nvPr/>
        </p:nvSpPr>
        <p:spPr>
          <a:xfrm>
            <a:off x="458408" y="3301965"/>
            <a:ext cx="3625912"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i="1" dirty="0" smtClean="0">
              <a:solidFill>
                <a:schemeClr val="accent5"/>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4" y="205387"/>
            <a:ext cx="2351977" cy="1563605"/>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000" noProof="0" dirty="0" smtClean="0"/>
              <a:t>EF7 è una versione</a:t>
            </a:r>
            <a:br>
              <a:rPr lang="it-IT" sz="4000" noProof="0" dirty="0" smtClean="0"/>
            </a:br>
            <a:r>
              <a:rPr lang="it-IT" sz="4000" noProof="0" dirty="0" smtClean="0"/>
              <a:t>leggera ed estensibile </a:t>
            </a:r>
            <a:br>
              <a:rPr lang="it-IT" sz="4000" noProof="0" dirty="0" smtClean="0"/>
            </a:br>
            <a:r>
              <a:rPr lang="it-IT" sz="4000" noProof="0" dirty="0" smtClean="0"/>
              <a:t>di Entity Framework</a:t>
            </a:r>
            <a:endParaRPr lang="it-IT" sz="4000" noProof="0" dirty="0"/>
          </a:p>
        </p:txBody>
      </p:sp>
      <p:grpSp>
        <p:nvGrpSpPr>
          <p:cNvPr id="21" name="Group 20"/>
          <p:cNvGrpSpPr/>
          <p:nvPr/>
        </p:nvGrpSpPr>
        <p:grpSpPr>
          <a:xfrm>
            <a:off x="5687198" y="857251"/>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033525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In parte v7 e in parte v1</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EF6.x non ha i presupposti per raggiungere </a:t>
            </a:r>
            <a:r>
              <a:rPr lang="it-IT" sz="3200" noProof="0" dirty="0" smtClean="0"/>
              <a:t>molteplici obiettivi</a:t>
            </a:r>
            <a:endParaRPr lang="it-IT" sz="3200" noProof="0" dirty="0" smtClean="0"/>
          </a:p>
          <a:p>
            <a:r>
              <a:rPr lang="it-IT" sz="3200" noProof="0" dirty="0" smtClean="0"/>
              <a:t>Stesse interfacce base di EF6.x</a:t>
            </a:r>
          </a:p>
          <a:p>
            <a:pPr marL="400050" lvl="1" indent="0">
              <a:buNone/>
            </a:pPr>
            <a:r>
              <a:rPr lang="it-IT" sz="2000" noProof="0" dirty="0" smtClean="0"/>
              <a:t>Continuerà ad esistere DbContext/DbSet ecc.</a:t>
            </a:r>
          </a:p>
          <a:p>
            <a:pPr marL="400050" lvl="1" indent="0">
              <a:buNone/>
            </a:pPr>
            <a:r>
              <a:rPr lang="it-IT" sz="2000" noProof="0" dirty="0" smtClean="0"/>
              <a:t>Costruito su un core più leggero ed estensibile</a:t>
            </a:r>
          </a:p>
          <a:p>
            <a:r>
              <a:rPr lang="it-IT" sz="3200" noProof="0" dirty="0" smtClean="0"/>
              <a:t>Solo le funzionalità più utilizzate</a:t>
            </a:r>
          </a:p>
          <a:p>
            <a:pPr marL="400050" lvl="1" indent="0">
              <a:buNone/>
            </a:pPr>
            <a:r>
              <a:rPr lang="it-IT" sz="2000" noProof="0" dirty="0" smtClean="0"/>
              <a:t>…e tante altre funzionalità nuove</a:t>
            </a:r>
          </a:p>
          <a:p>
            <a:r>
              <a:rPr lang="it-IT" sz="3200" noProof="0" dirty="0" smtClean="0"/>
              <a:t>Solo modellazione da codice (Code-First)</a:t>
            </a:r>
          </a:p>
          <a:p>
            <a:pPr marL="400050" lvl="1" indent="0">
              <a:buNone/>
            </a:pPr>
            <a:r>
              <a:rPr lang="it-IT" sz="2000" dirty="0" smtClean="0"/>
              <a:t>Non vuol dire che non ci saranno strumenti di designer!</a:t>
            </a:r>
            <a:br>
              <a:rPr lang="it-IT" sz="2000" dirty="0" smtClean="0"/>
            </a:br>
            <a:r>
              <a:rPr lang="it-IT" sz="2000" dirty="0"/>
              <a:t>Supporto per la creazione del modello da un database </a:t>
            </a:r>
            <a:r>
              <a:rPr lang="it-IT" sz="2000" dirty="0" smtClean="0"/>
              <a:t>esistente</a:t>
            </a:r>
            <a:endParaRPr lang="it-IT" sz="2000" noProof="0" dirty="0" smtClean="0"/>
          </a:p>
          <a:p>
            <a:endParaRPr lang="it-IT" sz="3200" noProof="0" dirty="0"/>
          </a:p>
        </p:txBody>
      </p:sp>
    </p:spTree>
    <p:extLst>
      <p:ext uri="{BB962C8B-B14F-4D97-AF65-F5344CB8AC3E}">
        <p14:creationId xmlns:p14="http://schemas.microsoft.com/office/powerpoint/2010/main" val="18981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877" y="1855466"/>
            <a:ext cx="4456508" cy="479753"/>
          </a:xfrm>
          <a:solidFill>
            <a:srgbClr val="D83B01"/>
          </a:solidFill>
        </p:spPr>
        <p:txBody>
          <a:bodyPr/>
          <a:lstStyle/>
          <a:p>
            <a:r>
              <a:rPr lang="it-IT" noProof="0" dirty="0" smtClean="0"/>
              <a:t>EF6</a:t>
            </a:r>
            <a:endParaRPr lang="it-IT" noProof="0" dirty="0"/>
          </a:p>
        </p:txBody>
      </p:sp>
      <p:sp>
        <p:nvSpPr>
          <p:cNvPr id="3" name="Content Placeholder 2"/>
          <p:cNvSpPr>
            <a:spLocks noGrp="1"/>
          </p:cNvSpPr>
          <p:nvPr>
            <p:ph sz="half" idx="2"/>
          </p:nvPr>
        </p:nvSpPr>
        <p:spPr>
          <a:xfrm>
            <a:off x="89877" y="2343305"/>
            <a:ext cx="4456508" cy="3220810"/>
          </a:xfrm>
          <a:solidFill>
            <a:schemeClr val="bg1"/>
          </a:solidFill>
        </p:spPr>
        <p:txBody>
          <a:bodyPr>
            <a:normAutofit lnSpcReduction="10000"/>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metadata = ((</a:t>
            </a:r>
            <a:r>
              <a:rPr lang="it-IT" sz="825" noProof="0" dirty="0" smtClean="0">
                <a:solidFill>
                  <a:srgbClr val="2B91AF"/>
                </a:solidFill>
                <a:highlight>
                  <a:srgbClr val="FFFFFF"/>
                </a:highlight>
                <a:latin typeface="Consolas" panose="020B0609020204030204" pitchFamily="49" charset="0"/>
              </a:rPr>
              <a:t>IObjectContextAdapter</a:t>
            </a:r>
            <a:r>
              <a:rPr lang="it-IT" sz="825" noProof="0" dirty="0" smtClean="0">
                <a:solidFill>
                  <a:srgbClr val="000000"/>
                </a:solidFill>
                <a:highlight>
                  <a:srgbClr val="FFFFFF"/>
                </a:highlight>
                <a:latin typeface="Consolas" panose="020B0609020204030204" pitchFamily="49" charset="0"/>
              </a:rPr>
              <a:t>)context).ObjectContext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.MetadataWorkspace;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objectItemCollection = ((</a:t>
            </a:r>
            <a:r>
              <a:rPr lang="it-IT" sz="825" noProof="0" dirty="0" smtClean="0">
                <a:solidFill>
                  <a:srgbClr val="2B91AF"/>
                </a:solidFill>
                <a:highlight>
                  <a:srgbClr val="FFFFFF"/>
                </a:highlight>
                <a:latin typeface="Consolas" panose="020B0609020204030204" pitchFamily="49" charset="0"/>
              </a:rPr>
              <a:t>ObjectItemCollection</a:t>
            </a:r>
            <a:r>
              <a:rPr lang="it-IT" sz="825" noProof="0" dirty="0" smtClean="0">
                <a:solidFill>
                  <a:srgbClr val="000000"/>
                </a:solidFill>
                <a:highlight>
                  <a:srgbClr val="FFFFFF"/>
                </a:highlight>
                <a:latin typeface="Consolas" panose="020B0609020204030204" pitchFamily="49" charset="0"/>
              </a:rPr>
              <a:t>)metadata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.GetItemCollection(</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entityType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EntityType</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 =&gt; objectItemCollection.GetClrType(e) == </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entitySet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EntityContainer</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.CSpace).Single()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.EntitySets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s.ElementType.Name == entityType.Name);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mapping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metadata.GetItems&lt;</a:t>
            </a:r>
            <a:r>
              <a:rPr lang="it-IT" sz="825" noProof="0" dirty="0" smtClean="0">
                <a:solidFill>
                  <a:srgbClr val="2B91AF"/>
                </a:solidFill>
                <a:highlight>
                  <a:srgbClr val="FFFFFF"/>
                </a:highlight>
                <a:latin typeface="Consolas" panose="020B0609020204030204" pitchFamily="49" charset="0"/>
              </a:rPr>
              <a:t>EntityContainerMapping</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.Single().EntitySetMappings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s.EntitySet == 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mapping</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.EntityTypeMappings.Single()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.Fragments.Single()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.StoreEntitySet;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tableName = (</a:t>
            </a:r>
            <a:r>
              <a:rPr lang="it-IT" sz="825" noProof="0" dirty="0" smtClean="0">
                <a:solidFill>
                  <a:srgbClr val="0000FF"/>
                </a:solidFill>
                <a:highlight>
                  <a:srgbClr val="FFFFFF"/>
                </a:highlight>
                <a:latin typeface="Consolas" panose="020B0609020204030204" pitchFamily="49" charset="0"/>
              </a:rPr>
              <a:t>string</a:t>
            </a:r>
            <a:r>
              <a:rPr lang="it-IT" sz="825" noProof="0" dirty="0" smtClean="0">
                <a:solidFill>
                  <a:srgbClr val="000000"/>
                </a:solidFill>
                <a:highlight>
                  <a:srgbClr val="FFFFFF"/>
                </a:highlight>
                <a:latin typeface="Consolas" panose="020B0609020204030204" pitchFamily="49" charset="0"/>
              </a:rPr>
              <a:t>)table.MetadataProperties[</a:t>
            </a:r>
            <a:r>
              <a:rPr lang="it-IT" sz="825" noProof="0" dirty="0" smtClean="0">
                <a:solidFill>
                  <a:srgbClr val="A31515"/>
                </a:solidFill>
                <a:highlight>
                  <a:srgbClr val="FFFFFF"/>
                </a:highlight>
                <a:latin typeface="Consolas" panose="020B0609020204030204" pitchFamily="49" charset="0"/>
              </a:rPr>
              <a:t>"Table"</a:t>
            </a:r>
            <a:r>
              <a:rPr lang="it-IT" sz="825" noProof="0" dirty="0" smtClean="0">
                <a:solidFill>
                  <a:srgbClr val="000000"/>
                </a:solidFill>
                <a:highlight>
                  <a:srgbClr val="FFFFFF"/>
                </a:highlight>
                <a:latin typeface="Consolas" panose="020B0609020204030204" pitchFamily="49" charset="0"/>
              </a:rPr>
              <a:t>].Value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 table.Name;</a:t>
            </a:r>
            <a:endParaRPr lang="it-IT" sz="825" noProof="0" dirty="0">
              <a:solidFill>
                <a:srgbClr val="61616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3"/>
          </p:nvPr>
        </p:nvSpPr>
        <p:spPr>
          <a:xfrm>
            <a:off x="4700078" y="1855466"/>
            <a:ext cx="4354047" cy="479753"/>
          </a:xfrm>
          <a:solidFill>
            <a:srgbClr val="BAD80A"/>
          </a:solidFill>
        </p:spPr>
        <p:txBody>
          <a:bodyPr/>
          <a:lstStyle/>
          <a:p>
            <a:r>
              <a:rPr lang="it-IT" noProof="0" dirty="0" smtClean="0"/>
              <a:t>EF7</a:t>
            </a:r>
            <a:endParaRPr lang="it-IT" noProof="0" dirty="0"/>
          </a:p>
        </p:txBody>
      </p:sp>
      <p:sp>
        <p:nvSpPr>
          <p:cNvPr id="5" name="Content Placeholder 4"/>
          <p:cNvSpPr>
            <a:spLocks noGrp="1"/>
          </p:cNvSpPr>
          <p:nvPr>
            <p:ph sz="quarter" idx="4"/>
          </p:nvPr>
        </p:nvSpPr>
        <p:spPr>
          <a:xfrm>
            <a:off x="4700078" y="2343305"/>
            <a:ext cx="4354047" cy="249997"/>
          </a:xfrm>
          <a:solidFill>
            <a:schemeClr val="bg1"/>
          </a:solidFill>
        </p:spPr>
        <p:txBody>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context.Model.GetEntityType(</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)).Relational().Table</a:t>
            </a:r>
            <a:endParaRPr lang="it-IT" sz="825" noProof="0" dirty="0"/>
          </a:p>
        </p:txBody>
      </p:sp>
      <p:sp>
        <p:nvSpPr>
          <p:cNvPr id="6" name="Title 5"/>
          <p:cNvSpPr>
            <a:spLocks noGrp="1"/>
          </p:cNvSpPr>
          <p:nvPr>
            <p:ph type="title"/>
          </p:nvPr>
        </p:nvSpPr>
        <p:spPr/>
        <p:txBody>
          <a:bodyPr>
            <a:normAutofit/>
          </a:bodyPr>
          <a:lstStyle/>
          <a:p>
            <a:r>
              <a:rPr lang="it-IT" noProof="0" dirty="0" smtClean="0"/>
              <a:t>Trovare il nome tabella dal tipo classe</a:t>
            </a:r>
            <a:endParaRPr lang="it-IT" noProof="0" dirty="0"/>
          </a:p>
        </p:txBody>
      </p:sp>
    </p:spTree>
    <p:extLst>
      <p:ext uri="{BB962C8B-B14F-4D97-AF65-F5344CB8AC3E}">
        <p14:creationId xmlns:p14="http://schemas.microsoft.com/office/powerpoint/2010/main" val="37331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500"/>
                                        <p:tgtEl>
                                          <p:spTgt spid="4">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uiExpand="1" build="p" animBg="1"/>
      <p:bldP spid="4" grpId="0" uiExpand="1" build="p" animBg="1"/>
      <p:bldP spid="5"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Phone/Store </a:t>
            </a:r>
            <a:r>
              <a:rPr lang="en-US" sz="3600" dirty="0" smtClean="0">
                <a:solidFill>
                  <a:schemeClr val="tx2"/>
                </a:solidFill>
              </a:rPr>
              <a:t>con </a:t>
            </a:r>
            <a:r>
              <a:rPr lang="en-US" sz="3600" dirty="0">
                <a:solidFill>
                  <a:schemeClr val="tx2"/>
                </a:solidFill>
              </a:rPr>
              <a:t>SQLite</a:t>
            </a:r>
          </a:p>
        </p:txBody>
      </p:sp>
      <p:pic>
        <p:nvPicPr>
          <p:cNvPr id="9" name="Picture 8"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3" y="3601270"/>
            <a:ext cx="3105211" cy="2399480"/>
          </a:xfrm>
          <a:prstGeom prst="rect">
            <a:avLst/>
          </a:prstGeom>
        </p:spPr>
      </p:pic>
    </p:spTree>
    <p:extLst>
      <p:ext uri="{BB962C8B-B14F-4D97-AF65-F5344CB8AC3E}">
        <p14:creationId xmlns:p14="http://schemas.microsoft.com/office/powerpoint/2010/main" val="2744199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it-IT" sz="3600" dirty="0" smtClean="0">
                <a:solidFill>
                  <a:schemeClr val="tx2"/>
                </a:solidFill>
              </a:rPr>
              <a:t>Miglioramenti generazione SQL</a:t>
            </a:r>
            <a:endParaRPr lang="it-IT" sz="3600" dirty="0">
              <a:solidFill>
                <a:schemeClr val="tx2"/>
              </a:solidFill>
            </a:endParaRPr>
          </a:p>
        </p:txBody>
      </p:sp>
      <p:pic>
        <p:nvPicPr>
          <p:cNvPr id="9" name="Picture 8"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92033"/>
            <a:ext cx="3105211" cy="2399480"/>
          </a:xfrm>
          <a:prstGeom prst="rect">
            <a:avLst/>
          </a:prstGeom>
        </p:spPr>
      </p:pic>
    </p:spTree>
    <p:extLst>
      <p:ext uri="{BB962C8B-B14F-4D97-AF65-F5344CB8AC3E}">
        <p14:creationId xmlns:p14="http://schemas.microsoft.com/office/powerpoint/2010/main" val="3627188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solidFill>
                  <a:schemeClr val="tx2"/>
                </a:solidFill>
              </a:rPr>
              <a:t>Unit testing con InMemory </a:t>
            </a:r>
            <a:r>
              <a:rPr lang="en-US" sz="3600" dirty="0">
                <a:solidFill>
                  <a:schemeClr val="tx2"/>
                </a:solidFill>
              </a:rPr>
              <a:t>data store</a:t>
            </a:r>
          </a:p>
        </p:txBody>
      </p:sp>
      <p:pic>
        <p:nvPicPr>
          <p:cNvPr id="9" name="Picture 8"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07970"/>
            <a:ext cx="2822919" cy="2181345"/>
          </a:xfrm>
          <a:prstGeom prst="rect">
            <a:avLst/>
          </a:prstGeom>
        </p:spPr>
      </p:pic>
    </p:spTree>
    <p:extLst>
      <p:ext uri="{BB962C8B-B14F-4D97-AF65-F5344CB8AC3E}">
        <p14:creationId xmlns:p14="http://schemas.microsoft.com/office/powerpoint/2010/main" val="1691648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Shadow state properties</a:t>
            </a:r>
          </a:p>
        </p:txBody>
      </p:sp>
      <p:pic>
        <p:nvPicPr>
          <p:cNvPr id="9" name="Picture 8"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47285"/>
            <a:ext cx="3105211" cy="2399480"/>
          </a:xfrm>
          <a:prstGeom prst="rect">
            <a:avLst/>
          </a:prstGeom>
        </p:spPr>
      </p:pic>
    </p:spTree>
    <p:extLst>
      <p:ext uri="{BB962C8B-B14F-4D97-AF65-F5344CB8AC3E}">
        <p14:creationId xmlns:p14="http://schemas.microsoft.com/office/powerpoint/2010/main" val="150608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Azure Table Storage</a:t>
            </a:r>
          </a:p>
        </p:txBody>
      </p:sp>
      <p:pic>
        <p:nvPicPr>
          <p:cNvPr id="8" name="Picture 7"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3500056"/>
            <a:ext cx="3236194" cy="2500694"/>
          </a:xfrm>
          <a:prstGeom prst="rect">
            <a:avLst/>
          </a:prstGeom>
        </p:spPr>
      </p:pic>
    </p:spTree>
    <p:extLst>
      <p:ext uri="{BB962C8B-B14F-4D97-AF65-F5344CB8AC3E}">
        <p14:creationId xmlns:p14="http://schemas.microsoft.com/office/powerpoint/2010/main" val="94925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Risorse Utili</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pPr>
              <a:lnSpc>
                <a:spcPct val="150000"/>
              </a:lnSpc>
            </a:pPr>
            <a:r>
              <a:rPr lang="it-IT" sz="2800" noProof="0" dirty="0" smtClean="0"/>
              <a:t>EF7 info | aka.ms/AboutEF7</a:t>
            </a:r>
          </a:p>
          <a:p>
            <a:pPr>
              <a:lnSpc>
                <a:spcPct val="150000"/>
              </a:lnSpc>
            </a:pPr>
            <a:r>
              <a:rPr lang="it-IT" sz="2800" noProof="0" dirty="0" smtClean="0"/>
              <a:t>EF Project | github.com/aspnet/EntityFramework</a:t>
            </a:r>
          </a:p>
          <a:p>
            <a:pPr>
              <a:lnSpc>
                <a:spcPct val="150000"/>
              </a:lnSpc>
            </a:pPr>
            <a:r>
              <a:rPr lang="it-IT" sz="2800" b="1" noProof="0" dirty="0" smtClean="0"/>
              <a:t>Demo code</a:t>
            </a:r>
            <a:r>
              <a:rPr lang="it-IT" sz="2800" noProof="0" dirty="0" smtClean="0"/>
              <a:t> | </a:t>
            </a:r>
            <a:r>
              <a:rPr lang="it-IT" sz="2800" noProof="0" dirty="0" smtClean="0"/>
              <a:t>github.com/</a:t>
            </a:r>
            <a:r>
              <a:rPr lang="it-IT" sz="2800" b="1" noProof="0" dirty="0" err="1" smtClean="0"/>
              <a:t>micdenny</a:t>
            </a:r>
            <a:r>
              <a:rPr lang="it-IT" sz="2800" b="1" noProof="0" dirty="0" smtClean="0"/>
              <a:t>/Demo-EF7</a:t>
            </a:r>
          </a:p>
          <a:p>
            <a:pPr>
              <a:lnSpc>
                <a:spcPct val="150000"/>
              </a:lnSpc>
            </a:pPr>
            <a:r>
              <a:rPr lang="it-IT" sz="2800" dirty="0" smtClean="0"/>
              <a:t>Team blog | blogs.msdn.com/</a:t>
            </a:r>
            <a:r>
              <a:rPr lang="it-IT" sz="2800" dirty="0" err="1" smtClean="0"/>
              <a:t>adonet</a:t>
            </a:r>
            <a:endParaRPr lang="it-IT" sz="2800" dirty="0" smtClean="0"/>
          </a:p>
          <a:p>
            <a:pPr>
              <a:lnSpc>
                <a:spcPct val="150000"/>
              </a:lnSpc>
            </a:pPr>
            <a:r>
              <a:rPr lang="it-IT" sz="2800" noProof="0" dirty="0" smtClean="0"/>
              <a:t>Twitter | @</a:t>
            </a:r>
            <a:r>
              <a:rPr lang="it-IT" sz="2800" noProof="0" dirty="0" err="1" smtClean="0"/>
              <a:t>efmagicunicorns</a:t>
            </a:r>
            <a:endParaRPr lang="it-IT" sz="2800" noProof="0" dirty="0" smtClean="0"/>
          </a:p>
          <a:p>
            <a:pPr>
              <a:lnSpc>
                <a:spcPct val="150000"/>
              </a:lnSpc>
            </a:pPr>
            <a:r>
              <a:rPr lang="it-IT" sz="2800" dirty="0" err="1" smtClean="0"/>
              <a:t>Facebook</a:t>
            </a:r>
            <a:r>
              <a:rPr lang="it-IT" sz="2800" dirty="0" smtClean="0"/>
              <a:t> | facebook.com/</a:t>
            </a:r>
            <a:r>
              <a:rPr lang="it-IT" sz="2800" dirty="0" err="1" smtClean="0"/>
              <a:t>efmagicunicorns</a:t>
            </a:r>
            <a:endParaRPr lang="it-IT" sz="2800" noProof="0" dirty="0"/>
          </a:p>
        </p:txBody>
      </p:sp>
    </p:spTree>
    <p:extLst>
      <p:ext uri="{BB962C8B-B14F-4D97-AF65-F5344CB8AC3E}">
        <p14:creationId xmlns:p14="http://schemas.microsoft.com/office/powerpoint/2010/main" val="2358632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Q&amp;A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noProof="0" dirty="0" smtClean="0"/>
              <a:t>Questions?</a:t>
            </a:r>
          </a:p>
          <a:p>
            <a:endParaRPr lang="it-IT" sz="2400" noProof="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385092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sp>
        <p:nvSpPr>
          <p:cNvPr id="8" name="Text Placeholder 7"/>
          <p:cNvSpPr>
            <a:spLocks noGrp="1"/>
          </p:cNvSpPr>
          <p:nvPr>
            <p:ph type="body" idx="1"/>
          </p:nvPr>
        </p:nvSpPr>
        <p:spPr/>
        <p:txBody>
          <a:bodyPr/>
          <a:lstStyle/>
          <a:p>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a:t>
            </a:r>
            <a:r>
              <a:rPr lang="en-US" sz="2000" b="1" dirty="0" smtClean="0">
                <a:solidFill>
                  <a:srgbClr val="FF0000"/>
                </a:solidFill>
                <a:hlinkClick r:id="rId3"/>
              </a:rPr>
              <a:t>speakerscore.com/R8N7</a:t>
            </a:r>
            <a:r>
              <a:rPr lang="en-US" sz="2000" b="1" dirty="0" smtClean="0">
                <a:solidFill>
                  <a:srgbClr val="FF0000"/>
                </a:solidFill>
              </a:rPr>
              <a:t> </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48038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24184" y="3440311"/>
            <a:ext cx="2521452" cy="184065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87513" y="1417637"/>
            <a:ext cx="3394795" cy="1729711"/>
          </a:xfrm>
          <a:prstGeom prst="rect">
            <a:avLst/>
          </a:prstGeom>
        </p:spPr>
      </p:pic>
      <p:pic>
        <p:nvPicPr>
          <p:cNvPr id="7" name="Picture 6"/>
          <p:cNvPicPr>
            <a:picLocks noChangeAspect="1"/>
          </p:cNvPicPr>
          <p:nvPr/>
        </p:nvPicPr>
        <p:blipFill>
          <a:blip r:embed="rId4"/>
          <a:stretch>
            <a:fillRect/>
          </a:stretch>
        </p:blipFill>
        <p:spPr>
          <a:xfrm>
            <a:off x="910254" y="3963960"/>
            <a:ext cx="3416303" cy="1317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253" y="1833429"/>
            <a:ext cx="3092995" cy="1085262"/>
          </a:xfrm>
          <a:prstGeom prst="rect">
            <a:avLst/>
          </a:prstGeom>
        </p:spPr>
      </p:pic>
    </p:spTree>
    <p:extLst>
      <p:ext uri="{BB962C8B-B14F-4D97-AF65-F5344CB8AC3E}">
        <p14:creationId xmlns:p14="http://schemas.microsoft.com/office/powerpoint/2010/main" val="173888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it-IT" noProof="0" dirty="0" smtClean="0"/>
              <a:t>Speaker info</a:t>
            </a:r>
            <a:endParaRPr lang="it-IT" noProof="0"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lnSpcReduction="10000"/>
          </a:bodyPr>
          <a:lstStyle/>
          <a:p>
            <a:r>
              <a:rPr lang="it-IT" sz="2400" noProof="0" dirty="0" smtClean="0"/>
              <a:t>Microsoft .NET MVP</a:t>
            </a:r>
            <a:endParaRPr lang="it-IT" sz="2400" noProof="0" dirty="0" smtClean="0">
              <a:sym typeface="Wingdings" panose="05000000000000000000" pitchFamily="2" charset="2"/>
            </a:endParaRPr>
          </a:p>
          <a:p>
            <a:pPr marL="0" indent="0">
              <a:buNone/>
            </a:pPr>
            <a:endParaRPr lang="it-IT" sz="2400" noProof="0" dirty="0" smtClean="0"/>
          </a:p>
          <a:p>
            <a:r>
              <a:rPr lang="it-IT" sz="2400" noProof="0" dirty="0" smtClean="0"/>
              <a:t>Blogs: </a:t>
            </a:r>
          </a:p>
          <a:p>
            <a:pPr lvl="1"/>
            <a:r>
              <a:rPr lang="it-IT" sz="2000" noProof="0" dirty="0" smtClean="0"/>
              <a:t>[ITA] </a:t>
            </a:r>
            <a:r>
              <a:rPr lang="it-IT" sz="2000" noProof="0" dirty="0" smtClean="0">
                <a:hlinkClick r:id="rId2"/>
              </a:rPr>
              <a:t>http://blogs.dotnethell.it/regulator/</a:t>
            </a:r>
            <a:r>
              <a:rPr lang="it-IT" sz="2000" noProof="0" dirty="0" smtClean="0"/>
              <a:t> </a:t>
            </a:r>
          </a:p>
          <a:p>
            <a:pPr lvl="1"/>
            <a:r>
              <a:rPr lang="it-IT" sz="2000" noProof="0" dirty="0" smtClean="0"/>
              <a:t>[ENG] </a:t>
            </a:r>
            <a:r>
              <a:rPr lang="it-IT" sz="2000" noProof="0" dirty="0" smtClean="0">
                <a:hlinkClick r:id="rId3"/>
              </a:rPr>
              <a:t>http://dennymichael.net/</a:t>
            </a:r>
            <a:r>
              <a:rPr lang="it-IT" sz="2000" noProof="0" dirty="0" smtClean="0"/>
              <a:t> </a:t>
            </a:r>
            <a:br>
              <a:rPr lang="it-IT" sz="2000" noProof="0" dirty="0" smtClean="0"/>
            </a:br>
            <a:endParaRPr lang="it-IT" sz="2000" noProof="0" dirty="0" smtClean="0"/>
          </a:p>
          <a:p>
            <a:r>
              <a:rPr lang="it-IT" sz="2400" noProof="0" dirty="0" smtClean="0"/>
              <a:t>Community/Forum: </a:t>
            </a:r>
          </a:p>
          <a:p>
            <a:pPr lvl="1"/>
            <a:r>
              <a:rPr lang="it-IT" sz="2000" noProof="0" dirty="0" smtClean="0">
                <a:hlinkClick r:id="rId4"/>
              </a:rPr>
              <a:t>http://www.dotnethell.it</a:t>
            </a:r>
            <a:r>
              <a:rPr lang="it-IT" sz="2000" noProof="0" dirty="0" smtClean="0"/>
              <a:t> </a:t>
            </a:r>
            <a:r>
              <a:rPr lang="it-IT" sz="1600" noProof="0" dirty="0" smtClean="0"/>
              <a:t/>
            </a:r>
            <a:br>
              <a:rPr lang="it-IT" sz="1600" noProof="0" dirty="0" smtClean="0"/>
            </a:br>
            <a:endParaRPr lang="it-IT" sz="1600" noProof="0" dirty="0" smtClean="0"/>
          </a:p>
          <a:p>
            <a:r>
              <a:rPr lang="it-IT" sz="2400" noProof="0" dirty="0" smtClean="0"/>
              <a:t>Twitter: </a:t>
            </a:r>
            <a:r>
              <a:rPr lang="it-IT" sz="2400" i="1" noProof="0" dirty="0" smtClean="0">
                <a:solidFill>
                  <a:schemeClr val="accent5"/>
                </a:solidFill>
              </a:rPr>
              <a:t>@dennymic</a:t>
            </a:r>
            <a:br>
              <a:rPr lang="it-IT" sz="2400" i="1" noProof="0" dirty="0" smtClean="0">
                <a:solidFill>
                  <a:schemeClr val="accent5"/>
                </a:solidFill>
              </a:rPr>
            </a:br>
            <a:endParaRPr lang="it-IT" sz="2400" i="1" noProof="0" dirty="0" smtClean="0">
              <a:solidFill>
                <a:schemeClr val="accent5"/>
              </a:solidFill>
            </a:endParaRPr>
          </a:p>
          <a:p>
            <a:r>
              <a:rPr lang="it-IT" sz="2400" noProof="0" dirty="0" smtClean="0"/>
              <a:t>More details on:</a:t>
            </a:r>
          </a:p>
          <a:p>
            <a:pPr lvl="1"/>
            <a:r>
              <a:rPr lang="it-IT" sz="2000" noProof="0" dirty="0" smtClean="0">
                <a:hlinkClick r:id="rId5"/>
              </a:rPr>
              <a:t>http://about.me/micdenny/</a:t>
            </a:r>
          </a:p>
          <a:p>
            <a:endParaRPr lang="it-IT" sz="2000" noProof="0" dirty="0" smtClean="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293" y="1423988"/>
            <a:ext cx="2281507" cy="91260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7516" y="3666168"/>
            <a:ext cx="1859284" cy="2453645"/>
          </a:xfrm>
          <a:prstGeom prst="rect">
            <a:avLst/>
          </a:prstGeom>
        </p:spPr>
      </p:pic>
    </p:spTree>
    <p:extLst>
      <p:ext uri="{BB962C8B-B14F-4D97-AF65-F5344CB8AC3E}">
        <p14:creationId xmlns:p14="http://schemas.microsoft.com/office/powerpoint/2010/main" val="31934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additive="base">
                                        <p:cTn id="1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 calcmode="lin" valueType="num">
                                      <p:cBhvr additive="base">
                                        <p:cTn id="4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 calcmode="lin" valueType="num">
                                      <p:cBhvr additive="base">
                                        <p:cTn id="50"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6"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Agenda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a:lnSpc>
                <a:spcPct val="150000"/>
              </a:lnSpc>
            </a:pPr>
            <a:endParaRPr lang="it-IT" sz="3200" noProof="0" dirty="0" smtClean="0">
              <a:solidFill>
                <a:schemeClr val="tx1"/>
              </a:solidFill>
            </a:endParaRPr>
          </a:p>
          <a:p>
            <a:pPr>
              <a:lnSpc>
                <a:spcPct val="150000"/>
              </a:lnSpc>
            </a:pPr>
            <a:r>
              <a:rPr lang="it-IT" sz="3200" noProof="0" dirty="0" smtClean="0">
                <a:solidFill>
                  <a:schemeClr val="tx1"/>
                </a:solidFill>
              </a:rPr>
              <a:t>Che cos’è EF7?</a:t>
            </a:r>
          </a:p>
          <a:p>
            <a:pPr>
              <a:lnSpc>
                <a:spcPct val="150000"/>
              </a:lnSpc>
            </a:pPr>
            <a:r>
              <a:rPr lang="it-IT" sz="3200" noProof="0" dirty="0" smtClean="0">
                <a:solidFill>
                  <a:schemeClr val="tx1"/>
                </a:solidFill>
              </a:rPr>
              <a:t>Demo</a:t>
            </a:r>
          </a:p>
          <a:p>
            <a:pPr>
              <a:lnSpc>
                <a:spcPct val="150000"/>
              </a:lnSpc>
            </a:pPr>
            <a:r>
              <a:rPr lang="it-IT" sz="3200" noProof="0" dirty="0" smtClean="0">
                <a:solidFill>
                  <a:schemeClr val="tx1"/>
                </a:solidFill>
              </a:rPr>
              <a:t>Risorse utili</a:t>
            </a:r>
            <a:endParaRPr lang="it-IT" sz="3200" noProof="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800" noProof="0" dirty="0" smtClean="0"/>
              <a:t>Nuove piattaforme</a:t>
            </a:r>
            <a:br>
              <a:rPr lang="it-IT" sz="4800" noProof="0" dirty="0" smtClean="0"/>
            </a:br>
            <a:r>
              <a:rPr lang="it-IT" sz="4800" noProof="0" dirty="0" smtClean="0"/>
              <a:t>Nuovi data store</a:t>
            </a:r>
            <a:endParaRPr lang="it-IT" sz="4800" noProof="0" dirty="0"/>
          </a:p>
        </p:txBody>
      </p:sp>
      <p:grpSp>
        <p:nvGrpSpPr>
          <p:cNvPr id="3" name="Group 2"/>
          <p:cNvGrpSpPr/>
          <p:nvPr/>
        </p:nvGrpSpPr>
        <p:grpSpPr>
          <a:xfrm>
            <a:off x="4980564" y="1881076"/>
            <a:ext cx="3740037" cy="3536353"/>
            <a:chOff x="4786009" y="1497238"/>
            <a:chExt cx="3740037" cy="3536353"/>
          </a:xfrm>
        </p:grpSpPr>
        <p:grpSp>
          <p:nvGrpSpPr>
            <p:cNvPr id="391" name="Group 390"/>
            <p:cNvGrpSpPr/>
            <p:nvPr/>
          </p:nvGrpSpPr>
          <p:grpSpPr>
            <a:xfrm>
              <a:off x="5680954" y="1497238"/>
              <a:ext cx="2083484" cy="1472762"/>
              <a:chOff x="1210042" y="2804160"/>
              <a:chExt cx="1418192" cy="1002484"/>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371423" cy="389667"/>
              </a:xfrm>
              <a:prstGeom prst="rect">
                <a:avLst/>
              </a:prstGeom>
              <a:noFill/>
            </p:spPr>
            <p:txBody>
              <a:bodyPr wrap="none" lIns="182880" tIns="146304" rIns="182880" bIns="146304" rtlCol="0">
                <a:spAutoFit/>
              </a:bodyPr>
              <a:lstStyle/>
              <a:p>
                <a:pPr>
                  <a:lnSpc>
                    <a:spcPct val="90000"/>
                  </a:lnSpc>
                </a:pPr>
                <a:r>
                  <a:rPr lang="en-US" sz="500" b="1" dirty="0">
                    <a:solidFill>
                      <a:srgbClr val="E87523"/>
                    </a:solidFill>
                    <a:latin typeface="Consolas" panose="020B0609020204030204" pitchFamily="49" charset="0"/>
                    <a:cs typeface="Consolas" panose="020B0609020204030204" pitchFamily="49" charset="0"/>
                  </a:rPr>
                  <a:t>01010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10110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2658675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Nuove Piattaforme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Full .NET </a:t>
            </a:r>
            <a:r>
              <a:rPr lang="it-IT" sz="3200" noProof="0" dirty="0" smtClean="0"/>
              <a:t>Framework</a:t>
            </a:r>
          </a:p>
          <a:p>
            <a:r>
              <a:rPr lang="it-IT" sz="3200" dirty="0"/>
              <a:t>ASP.NET 5</a:t>
            </a:r>
            <a:endParaRPr lang="it-IT" sz="3200" noProof="0" dirty="0" smtClean="0"/>
          </a:p>
          <a:p>
            <a:r>
              <a:rPr lang="it-IT" sz="3200" noProof="0" dirty="0" smtClean="0"/>
              <a:t>Windows Phone</a:t>
            </a:r>
          </a:p>
          <a:p>
            <a:r>
              <a:rPr lang="it-IT" sz="3200" noProof="0" dirty="0" smtClean="0"/>
              <a:t>Windows </a:t>
            </a:r>
            <a:r>
              <a:rPr lang="it-IT" sz="3200" noProof="0" dirty="0" smtClean="0"/>
              <a:t>Store</a:t>
            </a:r>
            <a:endParaRPr lang="it-IT" sz="3200" noProof="0" dirty="0" smtClean="0"/>
          </a:p>
          <a:p>
            <a:r>
              <a:rPr lang="it-IT" sz="3200" noProof="0" dirty="0" smtClean="0"/>
              <a:t>Mac</a:t>
            </a:r>
          </a:p>
          <a:p>
            <a:r>
              <a:rPr lang="it-IT" sz="3200" noProof="0" dirty="0" smtClean="0"/>
              <a:t>Linux</a:t>
            </a:r>
          </a:p>
          <a:p>
            <a:r>
              <a:rPr lang="it-IT" sz="3200" noProof="0" dirty="0" smtClean="0"/>
              <a:t>Xamarin (iOS, Android)</a:t>
            </a:r>
            <a:endParaRPr lang="it-IT" sz="3200" noProof="0" dirty="0"/>
          </a:p>
        </p:txBody>
      </p:sp>
    </p:spTree>
    <p:extLst>
      <p:ext uri="{BB962C8B-B14F-4D97-AF65-F5344CB8AC3E}">
        <p14:creationId xmlns:p14="http://schemas.microsoft.com/office/powerpoint/2010/main" val="42455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Nuovi Data Store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Relazionali &amp; non-relazionali</a:t>
            </a:r>
          </a:p>
          <a:p>
            <a:r>
              <a:rPr lang="it-IT" sz="3200" noProof="0" dirty="0" smtClean="0"/>
              <a:t>Non si basa su magiche astrazioni</a:t>
            </a:r>
            <a:endParaRPr lang="it-IT" sz="3200" noProof="0" dirty="0" smtClean="0"/>
          </a:p>
          <a:p>
            <a:pPr marL="400050" lvl="1" indent="0">
              <a:buNone/>
            </a:pPr>
            <a:r>
              <a:rPr lang="it-IT" sz="2000" noProof="0" dirty="0" smtClean="0"/>
              <a:t>Interfacce di alto livello </a:t>
            </a:r>
            <a:r>
              <a:rPr lang="it-IT" sz="2000" noProof="0" dirty="0" smtClean="0"/>
              <a:t>sviluppate </a:t>
            </a:r>
            <a:r>
              <a:rPr lang="it-IT" sz="2000" noProof="0" dirty="0" smtClean="0"/>
              <a:t>per </a:t>
            </a:r>
            <a:r>
              <a:rPr lang="it-IT" sz="2000" noProof="0" dirty="0" smtClean="0"/>
              <a:t>tutti gli store</a:t>
            </a:r>
            <a:endParaRPr lang="it-IT" sz="3200" noProof="0" dirty="0" smtClean="0"/>
          </a:p>
          <a:p>
            <a:pPr marL="400050" lvl="1" indent="0">
              <a:buNone/>
            </a:pPr>
            <a:r>
              <a:rPr lang="it-IT" sz="2000" noProof="0" dirty="0" smtClean="0"/>
              <a:t>Specializzazioni per i vari provider </a:t>
            </a:r>
            <a:r>
              <a:rPr lang="it-IT" sz="2000" noProof="0" dirty="0" smtClean="0"/>
              <a:t>gestite </a:t>
            </a:r>
            <a:r>
              <a:rPr lang="it-IT" sz="2000" noProof="0" dirty="0" smtClean="0"/>
              <a:t>attraverso estensioni</a:t>
            </a:r>
          </a:p>
          <a:p>
            <a:r>
              <a:rPr lang="it-IT" sz="3200" noProof="0" dirty="0" smtClean="0"/>
              <a:t>Provider già sperimentati</a:t>
            </a:r>
          </a:p>
          <a:p>
            <a:pPr marL="400050" lvl="1" indent="0">
              <a:buNone/>
            </a:pPr>
            <a:r>
              <a:rPr lang="it-IT" sz="2000" noProof="0" dirty="0" smtClean="0"/>
              <a:t>SQL Server (in beta4 per ASP.NET 5 e full .NET Framework)</a:t>
            </a:r>
          </a:p>
          <a:p>
            <a:pPr marL="400050" lvl="1" indent="0">
              <a:buNone/>
            </a:pPr>
            <a:r>
              <a:rPr lang="it-IT" sz="2000" noProof="0" dirty="0" smtClean="0"/>
              <a:t>SQLite</a:t>
            </a:r>
          </a:p>
          <a:p>
            <a:pPr marL="400050" lvl="1" indent="0">
              <a:buNone/>
            </a:pPr>
            <a:r>
              <a:rPr lang="it-IT" sz="2000" noProof="0" dirty="0" smtClean="0"/>
              <a:t>Azure Table Storage</a:t>
            </a:r>
          </a:p>
          <a:p>
            <a:pPr marL="400050" lvl="1" indent="0">
              <a:buNone/>
            </a:pPr>
            <a:r>
              <a:rPr lang="it-IT" sz="2000" noProof="0" dirty="0" smtClean="0"/>
              <a:t>Redis</a:t>
            </a:r>
          </a:p>
          <a:p>
            <a:pPr marL="400050" lvl="1" indent="0">
              <a:buNone/>
            </a:pPr>
            <a:r>
              <a:rPr lang="it-IT" sz="2000" noProof="0" dirty="0" smtClean="0"/>
              <a:t>In Memory (per testare)</a:t>
            </a:r>
            <a:endParaRPr lang="it-IT" sz="3200" noProof="0" dirty="0"/>
          </a:p>
        </p:txBody>
      </p:sp>
    </p:spTree>
    <p:extLst>
      <p:ext uri="{BB962C8B-B14F-4D97-AF65-F5344CB8AC3E}">
        <p14:creationId xmlns:p14="http://schemas.microsoft.com/office/powerpoint/2010/main" val="209701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Cosa non va in EF6 per diventare EF7?</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Eh…una lunga storia di circa 15 anni…</a:t>
            </a:r>
          </a:p>
          <a:p>
            <a:pPr marL="400050" lvl="1" indent="0">
              <a:buNone/>
            </a:pPr>
            <a:r>
              <a:rPr lang="it-IT" sz="2000" noProof="0" dirty="0" smtClean="0"/>
              <a:t>Vecchi design pattern</a:t>
            </a:r>
          </a:p>
          <a:p>
            <a:pPr marL="400050" lvl="1" indent="0">
              <a:buNone/>
            </a:pPr>
            <a:r>
              <a:rPr lang="it-IT" sz="2000" noProof="0" dirty="0" smtClean="0"/>
              <a:t>API non disponibili </a:t>
            </a:r>
            <a:r>
              <a:rPr lang="it-IT" sz="2000" noProof="0" dirty="0" smtClean="0"/>
              <a:t>per tutte le </a:t>
            </a:r>
            <a:r>
              <a:rPr lang="it-IT" sz="2000" noProof="0" dirty="0" smtClean="0"/>
              <a:t>piattaforme (</a:t>
            </a:r>
            <a:r>
              <a:rPr lang="it-IT" sz="2000" noProof="0" dirty="0" err="1" smtClean="0"/>
              <a:t>dynamic</a:t>
            </a:r>
            <a:r>
              <a:rPr lang="it-IT" sz="2000" noProof="0" dirty="0" smtClean="0"/>
              <a:t> </a:t>
            </a:r>
            <a:r>
              <a:rPr lang="it-IT" sz="2000" noProof="0" dirty="0" err="1" smtClean="0"/>
              <a:t>assembly</a:t>
            </a:r>
            <a:r>
              <a:rPr lang="it-IT" sz="2000" noProof="0" dirty="0" smtClean="0"/>
              <a:t> gen.)</a:t>
            </a:r>
            <a:endParaRPr lang="it-IT" sz="2000" noProof="0" dirty="0" smtClean="0"/>
          </a:p>
          <a:p>
            <a:pPr marL="400050" lvl="1" indent="0">
              <a:buNone/>
            </a:pPr>
            <a:r>
              <a:rPr lang="it-IT" sz="2000" noProof="0" dirty="0" smtClean="0"/>
              <a:t>Codici e funzionalità raramente utilizzate</a:t>
            </a:r>
          </a:p>
          <a:p>
            <a:pPr marL="400050" lvl="1" indent="0">
              <a:buNone/>
            </a:pPr>
            <a:r>
              <a:rPr lang="it-IT" sz="2000" noProof="0" dirty="0" smtClean="0"/>
              <a:t>Implementazione monolitica (chiuso per estensioni</a:t>
            </a:r>
            <a:r>
              <a:rPr lang="it-IT" sz="2000" noProof="0" dirty="0" smtClean="0"/>
              <a:t>)</a:t>
            </a:r>
          </a:p>
          <a:p>
            <a:r>
              <a:rPr lang="it-IT" sz="3200" noProof="0" dirty="0" smtClean="0"/>
              <a:t>Non ottimizzato per piccoli device</a:t>
            </a:r>
          </a:p>
          <a:p>
            <a:pPr marL="400050" lvl="1" indent="0">
              <a:buNone/>
            </a:pPr>
            <a:r>
              <a:rPr lang="it-IT" sz="2000" noProof="0" dirty="0" smtClean="0"/>
              <a:t>Consumo </a:t>
            </a:r>
            <a:r>
              <a:rPr lang="it-IT" sz="2000" noProof="0" dirty="0" smtClean="0"/>
              <a:t>eccessivo di memoria</a:t>
            </a:r>
          </a:p>
          <a:p>
            <a:r>
              <a:rPr lang="it-IT" sz="3200" noProof="0" dirty="0" smtClean="0"/>
              <a:t>Completamente legato ai concetti del relazionale</a:t>
            </a:r>
            <a:endParaRPr lang="it-IT" sz="3200" noProof="0" dirty="0"/>
          </a:p>
        </p:txBody>
      </p:sp>
    </p:spTree>
    <p:extLst>
      <p:ext uri="{BB962C8B-B14F-4D97-AF65-F5344CB8AC3E}">
        <p14:creationId xmlns:p14="http://schemas.microsoft.com/office/powerpoint/2010/main" val="12644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4898</TotalTime>
  <Words>407</Words>
  <Application>Microsoft Office PowerPoint</Application>
  <PresentationFormat>On-screen Show (4:3)</PresentationFormat>
  <Paragraphs>101</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Wingdings</vt:lpstr>
      <vt:lpstr>Office Theme</vt:lpstr>
      <vt:lpstr>Entity Framework 7 Back To The Future Nuove piattaforme, nuovi data store</vt:lpstr>
      <vt:lpstr>Sponsors</vt:lpstr>
      <vt:lpstr>Organizers</vt:lpstr>
      <vt:lpstr>Speaker info</vt:lpstr>
      <vt:lpstr>Agenda</vt:lpstr>
      <vt:lpstr>Nuove piattaforme Nuovi data store</vt:lpstr>
      <vt:lpstr>Nuove Piattaforme</vt:lpstr>
      <vt:lpstr>Nuovi Data Store</vt:lpstr>
      <vt:lpstr>Cosa non va in EF6 per diventare EF7?</vt:lpstr>
      <vt:lpstr>EF7 è una versione leggera ed estensibile  di Entity Framework</vt:lpstr>
      <vt:lpstr>In parte v7 e in parte v1</vt:lpstr>
      <vt:lpstr>Trovare il nome tabella dal tipo classe</vt:lpstr>
      <vt:lpstr>DEMO</vt:lpstr>
      <vt:lpstr>DEMO</vt:lpstr>
      <vt:lpstr>DEMO</vt:lpstr>
      <vt:lpstr>DEMO</vt:lpstr>
      <vt:lpstr>DEMO</vt:lpstr>
      <vt:lpstr>Risorse Utili</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Hamilton;Michael Denny</dc:creator>
  <cp:lastModifiedBy>Michael Denny</cp:lastModifiedBy>
  <cp:revision>258</cp:revision>
  <dcterms:created xsi:type="dcterms:W3CDTF">2011-08-19T20:30:49Z</dcterms:created>
  <dcterms:modified xsi:type="dcterms:W3CDTF">2015-02-25T11:07:20Z</dcterms:modified>
</cp:coreProperties>
</file>