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326" r:id="rId3"/>
    <p:sldId id="327" r:id="rId4"/>
    <p:sldId id="321" r:id="rId5"/>
    <p:sldId id="262" r:id="rId6"/>
    <p:sldId id="302" r:id="rId7"/>
    <p:sldId id="322" r:id="rId8"/>
    <p:sldId id="323" r:id="rId9"/>
    <p:sldId id="324" r:id="rId10"/>
    <p:sldId id="306" r:id="rId11"/>
    <p:sldId id="325" r:id="rId12"/>
    <p:sldId id="308" r:id="rId13"/>
    <p:sldId id="329" r:id="rId14"/>
    <p:sldId id="330" r:id="rId15"/>
    <p:sldId id="316" r:id="rId16"/>
    <p:sldId id="317" r:id="rId17"/>
    <p:sldId id="318" r:id="rId18"/>
    <p:sldId id="315" r:id="rId19"/>
    <p:sldId id="301" r:id="rId20"/>
    <p:sldId id="320" r:id="rId21"/>
    <p:sldId id="267" r:id="rId22"/>
    <p:sldId id="328"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5982F"/>
    <a:srgbClr val="696A69"/>
    <a:srgbClr val="4A5E18"/>
    <a:srgbClr val="678221"/>
    <a:srgbClr val="1AB2E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82" autoAdjust="0"/>
    <p:restoredTop sz="92921" autoAdjust="0"/>
  </p:normalViewPr>
  <p:slideViewPr>
    <p:cSldViewPr snapToGrid="0" snapToObjects="1">
      <p:cViewPr varScale="1">
        <p:scale>
          <a:sx n="108" d="100"/>
          <a:sy n="108" d="100"/>
        </p:scale>
        <p:origin x="1812" y="78"/>
      </p:cViewPr>
      <p:guideLst>
        <p:guide orient="horz" pos="2160"/>
        <p:guide pos="2880"/>
      </p:guideLst>
    </p:cSldViewPr>
  </p:slideViewPr>
  <p:outlineViewPr>
    <p:cViewPr>
      <p:scale>
        <a:sx n="33" d="100"/>
        <a:sy n="33" d="100"/>
      </p:scale>
      <p:origin x="0" y="-657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8" d="100"/>
          <a:sy n="68" d="100"/>
        </p:scale>
        <p:origin x="310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3D67C-DA02-4461-B7C0-508F5ECD6C41}" type="datetimeFigureOut">
              <a:rPr lang="en-US" smtClean="0"/>
              <a:t>2/26/2015</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5185C3-C6A0-4FBF-9BDE-AD45F5C077D0}" type="slidenum">
              <a:rPr lang="en-US" smtClean="0"/>
              <a:t>‹#›</a:t>
            </a:fld>
            <a:endParaRPr lang="en-US" dirty="0"/>
          </a:p>
        </p:txBody>
      </p:sp>
    </p:spTree>
    <p:extLst>
      <p:ext uri="{BB962C8B-B14F-4D97-AF65-F5344CB8AC3E}">
        <p14:creationId xmlns:p14="http://schemas.microsoft.com/office/powerpoint/2010/main" val="364624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5185C3-C6A0-4FBF-9BDE-AD45F5C077D0}" type="slidenum">
              <a:rPr lang="en-US" smtClean="0"/>
              <a:t>1</a:t>
            </a:fld>
            <a:endParaRPr lang="en-US" dirty="0"/>
          </a:p>
        </p:txBody>
      </p:sp>
    </p:spTree>
    <p:extLst>
      <p:ext uri="{BB962C8B-B14F-4D97-AF65-F5344CB8AC3E}">
        <p14:creationId xmlns:p14="http://schemas.microsoft.com/office/powerpoint/2010/main" val="3825852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315185C3-C6A0-4FBF-9BDE-AD45F5C077D0}" type="slidenum">
              <a:rPr lang="en-US" smtClean="0"/>
              <a:t>7</a:t>
            </a:fld>
            <a:endParaRPr lang="en-US" dirty="0"/>
          </a:p>
        </p:txBody>
      </p:sp>
    </p:spTree>
    <p:extLst>
      <p:ext uri="{BB962C8B-B14F-4D97-AF65-F5344CB8AC3E}">
        <p14:creationId xmlns:p14="http://schemas.microsoft.com/office/powerpoint/2010/main" val="1168415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315185C3-C6A0-4FBF-9BDE-AD45F5C077D0}" type="slidenum">
              <a:rPr lang="en-US" smtClean="0"/>
              <a:t>8</a:t>
            </a:fld>
            <a:endParaRPr lang="en-US" dirty="0"/>
          </a:p>
        </p:txBody>
      </p:sp>
    </p:spTree>
    <p:extLst>
      <p:ext uri="{BB962C8B-B14F-4D97-AF65-F5344CB8AC3E}">
        <p14:creationId xmlns:p14="http://schemas.microsoft.com/office/powerpoint/2010/main" val="2806146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315185C3-C6A0-4FBF-9BDE-AD45F5C077D0}" type="slidenum">
              <a:rPr lang="en-US" smtClean="0"/>
              <a:t>9</a:t>
            </a:fld>
            <a:endParaRPr lang="en-US" dirty="0"/>
          </a:p>
        </p:txBody>
      </p:sp>
    </p:spTree>
    <p:extLst>
      <p:ext uri="{BB962C8B-B14F-4D97-AF65-F5344CB8AC3E}">
        <p14:creationId xmlns:p14="http://schemas.microsoft.com/office/powerpoint/2010/main" val="2049064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315185C3-C6A0-4FBF-9BDE-AD45F5C077D0}" type="slidenum">
              <a:rPr lang="en-US" smtClean="0"/>
              <a:t>11</a:t>
            </a:fld>
            <a:endParaRPr lang="en-US" dirty="0"/>
          </a:p>
        </p:txBody>
      </p:sp>
    </p:spTree>
    <p:extLst>
      <p:ext uri="{BB962C8B-B14F-4D97-AF65-F5344CB8AC3E}">
        <p14:creationId xmlns:p14="http://schemas.microsoft.com/office/powerpoint/2010/main" val="3781133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Un esempio</a:t>
            </a:r>
            <a:r>
              <a:rPr lang="it-IT" baseline="0" dirty="0" smtClean="0"/>
              <a:t> di difficoltà di estensione: http://www.codeproject.com/Articles/350135/Entity-Framework-Get-mapped-table-name-from-an-ent</a:t>
            </a:r>
          </a:p>
          <a:p>
            <a:r>
              <a:rPr lang="it-IT" baseline="0" dirty="0" smtClean="0"/>
              <a:t>Il tizio ha creato un sistema per fare bulk insert, ma con non pochi problemi, creando di fatto un brutto workaround, quando esiste un metodo più corretto descritto nella slide, ma che di certo è poco documentato, il tutto dovuto dal fatto che EF6.x non è stato creato per essere esteso.</a:t>
            </a:r>
          </a:p>
        </p:txBody>
      </p:sp>
      <p:sp>
        <p:nvSpPr>
          <p:cNvPr id="4" name="Slide Number Placeholder 3"/>
          <p:cNvSpPr>
            <a:spLocks noGrp="1"/>
          </p:cNvSpPr>
          <p:nvPr>
            <p:ph type="sldNum" sz="quarter" idx="10"/>
          </p:nvPr>
        </p:nvSpPr>
        <p:spPr/>
        <p:txBody>
          <a:bodyPr/>
          <a:lstStyle/>
          <a:p>
            <a:fld id="{315185C3-C6A0-4FBF-9BDE-AD45F5C077D0}" type="slidenum">
              <a:rPr lang="en-US" smtClean="0"/>
              <a:t>12</a:t>
            </a:fld>
            <a:endParaRPr lang="en-US" dirty="0"/>
          </a:p>
        </p:txBody>
      </p:sp>
    </p:spTree>
    <p:extLst>
      <p:ext uri="{BB962C8B-B14F-4D97-AF65-F5344CB8AC3E}">
        <p14:creationId xmlns:p14="http://schemas.microsoft.com/office/powerpoint/2010/main" val="3730198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 Se ad</a:t>
            </a:r>
            <a:r>
              <a:rPr lang="it-IT" baseline="0" dirty="0" smtClean="0"/>
              <a:t> esempio un altro </a:t>
            </a:r>
            <a:r>
              <a:rPr lang="it-IT" baseline="0" dirty="0" err="1" smtClean="0"/>
              <a:t>dev</a:t>
            </a:r>
            <a:r>
              <a:rPr lang="it-IT" baseline="0" dirty="0" smtClean="0"/>
              <a:t> ha rinominato la colonna A in B, e tu l’hai rinominata da A in C, dovrai aggiornare la tua migrazione per rinominare B in C.</a:t>
            </a:r>
            <a:endParaRPr lang="it-IT" dirty="0"/>
          </a:p>
        </p:txBody>
      </p:sp>
      <p:sp>
        <p:nvSpPr>
          <p:cNvPr id="4" name="Slide Number Placeholder 3"/>
          <p:cNvSpPr>
            <a:spLocks noGrp="1"/>
          </p:cNvSpPr>
          <p:nvPr>
            <p:ph type="sldNum" sz="quarter" idx="10"/>
          </p:nvPr>
        </p:nvSpPr>
        <p:spPr/>
        <p:txBody>
          <a:bodyPr/>
          <a:lstStyle/>
          <a:p>
            <a:fld id="{315185C3-C6A0-4FBF-9BDE-AD45F5C077D0}" type="slidenum">
              <a:rPr lang="en-US" smtClean="0"/>
              <a:t>13</a:t>
            </a:fld>
            <a:endParaRPr lang="en-US" dirty="0"/>
          </a:p>
        </p:txBody>
      </p:sp>
    </p:spTree>
    <p:extLst>
      <p:ext uri="{BB962C8B-B14F-4D97-AF65-F5344CB8AC3E}">
        <p14:creationId xmlns:p14="http://schemas.microsoft.com/office/powerpoint/2010/main" val="632182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315185C3-C6A0-4FBF-9BDE-AD45F5C077D0}" type="slidenum">
              <a:rPr lang="en-US" smtClean="0"/>
              <a:t>14</a:t>
            </a:fld>
            <a:endParaRPr lang="en-US" dirty="0"/>
          </a:p>
        </p:txBody>
      </p:sp>
    </p:spTree>
    <p:extLst>
      <p:ext uri="{BB962C8B-B14F-4D97-AF65-F5344CB8AC3E}">
        <p14:creationId xmlns:p14="http://schemas.microsoft.com/office/powerpoint/2010/main" val="11296492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7547"/>
            <a:ext cx="9143999" cy="6758608"/>
          </a:xfrm>
          <a:prstGeom prst="rect">
            <a:avLst/>
          </a:prstGeom>
        </p:spPr>
      </p:pic>
      <p:sp>
        <p:nvSpPr>
          <p:cNvPr id="2" name="Title 1"/>
          <p:cNvSpPr>
            <a:spLocks noGrp="1"/>
          </p:cNvSpPr>
          <p:nvPr>
            <p:ph type="ctrTitle"/>
          </p:nvPr>
        </p:nvSpPr>
        <p:spPr>
          <a:xfrm>
            <a:off x="458408" y="516685"/>
            <a:ext cx="8203153" cy="1470025"/>
          </a:xfrm>
        </p:spPr>
        <p:txBody>
          <a:bodyPr>
            <a:normAutofit/>
          </a:bodyPr>
          <a:lstStyle>
            <a:lvl1pPr algn="l">
              <a:defRPr sz="4000">
                <a:solidFill>
                  <a:schemeClr val="accent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8408" y="1907341"/>
            <a:ext cx="7925349" cy="1752600"/>
          </a:xfrm>
        </p:spPr>
        <p:txBody>
          <a:bodyPr>
            <a:normAutofit/>
          </a:bodyPr>
          <a:lstStyle>
            <a:lvl1pPr marL="0" indent="0" algn="l">
              <a:buNone/>
              <a:defRPr sz="3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826250" y="5762625"/>
            <a:ext cx="2247900" cy="1095375"/>
          </a:xfrm>
          <a:prstGeom prst="rect">
            <a:avLst/>
          </a:prstGeom>
        </p:spPr>
      </p:pic>
    </p:spTree>
    <p:extLst>
      <p:ext uri="{BB962C8B-B14F-4D97-AF65-F5344CB8AC3E}">
        <p14:creationId xmlns:p14="http://schemas.microsoft.com/office/powerpoint/2010/main" val="80073033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Generic Title Only">
    <p:spTree>
      <p:nvGrpSpPr>
        <p:cNvPr id="1" name=""/>
        <p:cNvGrpSpPr/>
        <p:nvPr/>
      </p:nvGrpSpPr>
      <p:grpSpPr>
        <a:xfrm>
          <a:off x="0" y="0"/>
          <a:ext cx="0" cy="0"/>
          <a:chOff x="0" y="0"/>
          <a:chExt cx="0" cy="0"/>
        </a:xfrm>
      </p:grpSpPr>
      <p:sp>
        <p:nvSpPr>
          <p:cNvPr id="5" name="Title 1"/>
          <p:cNvSpPr>
            <a:spLocks noGrp="1"/>
          </p:cNvSpPr>
          <p:nvPr>
            <p:ph type="title"/>
          </p:nvPr>
        </p:nvSpPr>
        <p:spPr>
          <a:xfrm>
            <a:off x="269264" y="289516"/>
            <a:ext cx="8600807" cy="899665"/>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2992426834"/>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342900" indent="-342900">
              <a:buFont typeface="Wingdings" charset="2"/>
              <a:buChar char="§"/>
              <a:defRPr>
                <a:solidFill>
                  <a:schemeClr val="tx2"/>
                </a:solidFill>
              </a:defRPr>
            </a:lvl1pPr>
            <a:lvl2pPr marL="742950" indent="-285750">
              <a:buFont typeface="Wingdings" charset="2"/>
              <a:buChar char="§"/>
              <a:defRPr>
                <a:solidFill>
                  <a:srgbClr val="474947"/>
                </a:solidFill>
              </a:defRPr>
            </a:lvl2pPr>
            <a:lvl3pPr marL="1143000" indent="-228600">
              <a:buFont typeface="Wingdings" charset="2"/>
              <a:buChar char="§"/>
              <a:defRPr>
                <a:solidFill>
                  <a:srgbClr val="474947"/>
                </a:solidFill>
              </a:defRPr>
            </a:lvl3pPr>
            <a:lvl4pPr marL="1600200" indent="-228600">
              <a:buFont typeface="Wingdings" charset="2"/>
              <a:buChar char="§"/>
              <a:defRPr>
                <a:solidFill>
                  <a:srgbClr val="474947"/>
                </a:solidFill>
              </a:defRPr>
            </a:lvl4pPr>
            <a:lvl5pPr marL="2057400" indent="-228600">
              <a:buFont typeface="Wingdings" charset="2"/>
              <a:buChar char="§"/>
              <a:defRPr>
                <a:solidFill>
                  <a:srgbClr val="474947"/>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7" name="Straight Connector 16"/>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514064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0" i="0" cap="all">
                <a:latin typeface="Arial"/>
                <a:cs typeface="Aria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51059638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cxnSp>
        <p:nvCxnSpPr>
          <p:cNvPr id="19" name="Straight Connector 18"/>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298301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norm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rm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8" name="Straight Connector 17"/>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122623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cxnSp>
        <p:nvCxnSpPr>
          <p:cNvPr id="14" name="Straight Connector 13"/>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153773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698638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000"/>
            </a:lvl1pPr>
            <a:lvl2pPr>
              <a:defRPr sz="2600"/>
            </a:lvl2pPr>
            <a:lvl3pPr>
              <a:defRPr sz="2200"/>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5009028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4124323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1264018" y="6072791"/>
            <a:ext cx="9037267" cy="795130"/>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1260044" y="1220302"/>
            <a:ext cx="184666" cy="369332"/>
          </a:xfrm>
          <a:prstGeom prst="rect">
            <a:avLst/>
          </a:prstGeom>
          <a:noFill/>
        </p:spPr>
        <p:txBody>
          <a:bodyPr wrap="none" rtlCol="0">
            <a:spAutoFit/>
          </a:bodyPr>
          <a:lstStyle/>
          <a:p>
            <a:endParaRPr lang="en-US" dirty="0"/>
          </a:p>
        </p:txBody>
      </p:sp>
      <p:pic>
        <p:nvPicPr>
          <p:cNvPr id="8" name="Picture 2" descr="https://si0.twimg.com/profile_images/2284174758/v65oai7fxn47qv9nectx.pn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8146512" y="5965415"/>
            <a:ext cx="647780" cy="647780"/>
          </a:xfrm>
          <a:prstGeom prst="rect">
            <a:avLst/>
          </a:prstGeom>
          <a:noFill/>
          <a:extLst>
            <a:ext uri="{909E8E84-426E-40DD-AFC4-6F175D3DCCD1}">
              <a14:hiddenFill xmlns:a14="http://schemas.microsoft.com/office/drawing/2010/main">
                <a:solidFill>
                  <a:srgbClr val="FFFFFF"/>
                </a:solidFill>
              </a14:hiddenFill>
            </a:ext>
          </a:extLst>
        </p:spPr>
      </p:pic>
      <p:sp>
        <p:nvSpPr>
          <p:cNvPr id="9" name="CasellaDiTesto 8"/>
          <p:cNvSpPr txBox="1"/>
          <p:nvPr userDrawn="1"/>
        </p:nvSpPr>
        <p:spPr>
          <a:xfrm>
            <a:off x="7591845" y="6438887"/>
            <a:ext cx="1694329" cy="430887"/>
          </a:xfrm>
          <a:prstGeom prst="rect">
            <a:avLst/>
          </a:prstGeom>
          <a:noFill/>
        </p:spPr>
        <p:txBody>
          <a:bodyPr wrap="square" rtlCol="0">
            <a:spAutoFit/>
          </a:bodyPr>
          <a:lstStyle/>
          <a:p>
            <a:pPr algn="ctr"/>
            <a:r>
              <a:rPr lang="en-US" sz="1100" b="1" dirty="0" smtClean="0">
                <a:solidFill>
                  <a:srgbClr val="1AB2E8"/>
                </a:solidFill>
              </a:rPr>
              <a:t>#sqlsatPordenone</a:t>
            </a:r>
          </a:p>
          <a:p>
            <a:pPr algn="ctr"/>
            <a:r>
              <a:rPr lang="en-US" sz="1100" b="1" dirty="0" smtClean="0">
                <a:solidFill>
                  <a:srgbClr val="1AB2E8"/>
                </a:solidFill>
              </a:rPr>
              <a:t>#sqlsat367</a:t>
            </a:r>
            <a:endParaRPr lang="en-US" sz="1100" b="1" dirty="0">
              <a:solidFill>
                <a:srgbClr val="1AB2E8"/>
              </a:solidFill>
            </a:endParaRPr>
          </a:p>
        </p:txBody>
      </p:sp>
      <p:sp>
        <p:nvSpPr>
          <p:cNvPr id="5" name="CasellaDiTesto 4"/>
          <p:cNvSpPr txBox="1"/>
          <p:nvPr userDrawn="1"/>
        </p:nvSpPr>
        <p:spPr>
          <a:xfrm>
            <a:off x="212642" y="6470480"/>
            <a:ext cx="2133918" cy="369332"/>
          </a:xfrm>
          <a:prstGeom prst="rect">
            <a:avLst/>
          </a:prstGeom>
          <a:noFill/>
        </p:spPr>
        <p:txBody>
          <a:bodyPr wrap="none" rtlCol="0">
            <a:spAutoFit/>
          </a:bodyPr>
          <a:lstStyle/>
          <a:p>
            <a:r>
              <a:rPr lang="it-IT" b="1" dirty="0" smtClean="0">
                <a:solidFill>
                  <a:srgbClr val="4A5E18"/>
                </a:solidFill>
              </a:rPr>
              <a:t>February 28, 2015</a:t>
            </a:r>
            <a:endParaRPr lang="it-IT" b="1" dirty="0">
              <a:solidFill>
                <a:srgbClr val="4A5E18"/>
              </a:solidFill>
            </a:endParaRPr>
          </a:p>
        </p:txBody>
      </p:sp>
      <p:pic>
        <p:nvPicPr>
          <p:cNvPr id="10" name="Picture 9" descr="SQLSaturday_Final_Web.jpg"/>
          <p:cNvPicPr>
            <a:picLocks noChangeAspect="1"/>
          </p:cNvPicPr>
          <p:nvPr userDrawn="1"/>
        </p:nvPicPr>
        <p:blipFill>
          <a:blip r:embed="rId14" cstate="email">
            <a:extLst>
              <a:ext uri="{28A0092B-C50C-407E-A947-70E740481C1C}">
                <a14:useLocalDpi xmlns:a14="http://schemas.microsoft.com/office/drawing/2010/main"/>
              </a:ext>
            </a:extLst>
          </a:blip>
          <a:stretch>
            <a:fillRect/>
          </a:stretch>
        </p:blipFill>
        <p:spPr>
          <a:xfrm>
            <a:off x="5696646" y="5913309"/>
            <a:ext cx="1912930" cy="956465"/>
          </a:xfrm>
          <a:prstGeom prst="rect">
            <a:avLst/>
          </a:prstGeom>
        </p:spPr>
      </p:pic>
    </p:spTree>
    <p:extLst>
      <p:ext uri="{BB962C8B-B14F-4D97-AF65-F5344CB8AC3E}">
        <p14:creationId xmlns:p14="http://schemas.microsoft.com/office/powerpoint/2010/main" val="517766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txStyles>
    <p:titleStyle>
      <a:lvl1pPr algn="l" defTabSz="457200" rtl="0" eaLnBrk="1" latinLnBrk="0" hangingPunct="1">
        <a:spcBef>
          <a:spcPct val="0"/>
        </a:spcBef>
        <a:buNone/>
        <a:defRPr sz="3600" kern="1200">
          <a:solidFill>
            <a:schemeClr val="accent1"/>
          </a:solidFill>
          <a:latin typeface="+mj-lt"/>
          <a:ea typeface="+mj-ea"/>
          <a:cs typeface="+mj-cs"/>
        </a:defRPr>
      </a:lvl1pPr>
    </p:titleStyle>
    <p:bodyStyle>
      <a:lvl1pPr marL="342900" indent="-342900" algn="l" defTabSz="457200" rtl="0" eaLnBrk="1" latinLnBrk="0" hangingPunct="1">
        <a:spcBef>
          <a:spcPct val="20000"/>
        </a:spcBef>
        <a:buFont typeface="Wingdings" charset="2"/>
        <a:buChar char="§"/>
        <a:defRPr sz="3000" kern="1200">
          <a:solidFill>
            <a:schemeClr val="tx2"/>
          </a:solidFill>
          <a:latin typeface="+mn-lt"/>
          <a:ea typeface="+mn-ea"/>
          <a:cs typeface="+mn-cs"/>
        </a:defRPr>
      </a:lvl1pPr>
      <a:lvl2pPr marL="742950" indent="-285750" algn="l" defTabSz="457200" rtl="0" eaLnBrk="1" latinLnBrk="0" hangingPunct="1">
        <a:spcBef>
          <a:spcPct val="20000"/>
        </a:spcBef>
        <a:buFont typeface="Wingdings" charset="2"/>
        <a:buChar char="§"/>
        <a:defRPr sz="2600" kern="1200">
          <a:solidFill>
            <a:schemeClr val="tx2"/>
          </a:solidFill>
          <a:latin typeface="+mn-lt"/>
          <a:ea typeface="+mn-ea"/>
          <a:cs typeface="+mn-cs"/>
        </a:defRPr>
      </a:lvl2pPr>
      <a:lvl3pPr marL="1143000" indent="-228600" algn="l" defTabSz="457200" rtl="0" eaLnBrk="1" latinLnBrk="0" hangingPunct="1">
        <a:spcBef>
          <a:spcPct val="20000"/>
        </a:spcBef>
        <a:buFont typeface="Wingdings" charset="2"/>
        <a:buChar char="§"/>
        <a:defRPr sz="2200" kern="1200">
          <a:solidFill>
            <a:schemeClr val="tx2"/>
          </a:solidFill>
          <a:latin typeface="+mn-lt"/>
          <a:ea typeface="+mn-ea"/>
          <a:cs typeface="+mn-cs"/>
        </a:defRPr>
      </a:lvl3pPr>
      <a:lvl4pPr marL="1600200" indent="-228600" algn="l" defTabSz="457200" rtl="0" eaLnBrk="1" latinLnBrk="0" hangingPunct="1">
        <a:spcBef>
          <a:spcPct val="20000"/>
        </a:spcBef>
        <a:buFont typeface="Wingdings" charset="2"/>
        <a:buChar char="§"/>
        <a:defRPr sz="2000" kern="1200">
          <a:solidFill>
            <a:schemeClr val="tx2"/>
          </a:solidFill>
          <a:latin typeface="+mn-lt"/>
          <a:ea typeface="+mn-ea"/>
          <a:cs typeface="+mn-cs"/>
        </a:defRPr>
      </a:lvl4pPr>
      <a:lvl5pPr marL="2057400" indent="-228600" algn="l" defTabSz="457200" rtl="0" eaLnBrk="1" latinLnBrk="0" hangingPunct="1">
        <a:spcBef>
          <a:spcPct val="20000"/>
        </a:spcBef>
        <a:buFont typeface="Wingdings" charset="2"/>
        <a:buChar char="§"/>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wmf"/><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jpg"/><Relationship Id="rId4" Type="http://schemas.openxmlformats.org/officeDocument/2006/relationships/image" Target="../media/image9.png"/><Relationship Id="rId9" Type="http://schemas.openxmlformats.org/officeDocument/2006/relationships/image" Target="../media/image1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peakerscore.com/R8N7" TargetMode="External"/><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wmf"/><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hyperlink" Target="http://dennymichael.net/" TargetMode="External"/><Relationship Id="rId7" Type="http://schemas.openxmlformats.org/officeDocument/2006/relationships/image" Target="../media/image20.png"/><Relationship Id="rId2" Type="http://schemas.openxmlformats.org/officeDocument/2006/relationships/hyperlink" Target="http://blogs.dotnethell.it/regulator/" TargetMode="Externa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hyperlink" Target="http://www.alessandroalpi.net/" TargetMode="External"/><Relationship Id="rId4" Type="http://schemas.openxmlformats.org/officeDocument/2006/relationships/hyperlink" Target="http://www.dotnethell.i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408" y="125260"/>
            <a:ext cx="8203153" cy="1723861"/>
          </a:xfrm>
        </p:spPr>
        <p:txBody>
          <a:bodyPr>
            <a:normAutofit/>
          </a:bodyPr>
          <a:lstStyle/>
          <a:p>
            <a:r>
              <a:rPr lang="it-IT" noProof="0" dirty="0" smtClean="0"/>
              <a:t>Entity Framework 7</a:t>
            </a:r>
            <a:br>
              <a:rPr lang="it-IT" noProof="0" dirty="0" smtClean="0"/>
            </a:br>
            <a:r>
              <a:rPr lang="it-IT" sz="2800" noProof="0" dirty="0" smtClean="0"/>
              <a:t>Back To The Future</a:t>
            </a:r>
            <a:br>
              <a:rPr lang="it-IT" sz="2800" noProof="0" dirty="0" smtClean="0"/>
            </a:br>
            <a:r>
              <a:rPr lang="it-IT" sz="2000" noProof="0" dirty="0" smtClean="0"/>
              <a:t>Nuove piattaforme, nuovi data store</a:t>
            </a:r>
            <a:endParaRPr lang="it-IT" sz="4400" noProof="0" dirty="0"/>
          </a:p>
        </p:txBody>
      </p:sp>
      <p:sp>
        <p:nvSpPr>
          <p:cNvPr id="5" name="Subtitle 2"/>
          <p:cNvSpPr>
            <a:spLocks noGrp="1"/>
          </p:cNvSpPr>
          <p:nvPr>
            <p:ph type="subTitle" idx="1"/>
          </p:nvPr>
        </p:nvSpPr>
        <p:spPr>
          <a:xfrm>
            <a:off x="458409" y="2067525"/>
            <a:ext cx="3625912" cy="1752600"/>
          </a:xfrm>
        </p:spPr>
        <p:txBody>
          <a:bodyPr>
            <a:normAutofit lnSpcReduction="10000"/>
          </a:bodyPr>
          <a:lstStyle/>
          <a:p>
            <a:r>
              <a:rPr lang="it-IT" noProof="0" dirty="0" smtClean="0">
                <a:solidFill>
                  <a:srgbClr val="002060"/>
                </a:solidFill>
              </a:rPr>
              <a:t>Michael Denny</a:t>
            </a:r>
          </a:p>
          <a:p>
            <a:r>
              <a:rPr lang="it-IT" i="1" noProof="0" dirty="0" smtClean="0">
                <a:solidFill>
                  <a:schemeClr val="accent5"/>
                </a:solidFill>
              </a:rPr>
              <a:t>@dennymic</a:t>
            </a:r>
          </a:p>
          <a:p>
            <a:endParaRPr lang="it-IT" sz="2000" i="1" noProof="0" dirty="0" smtClean="0">
              <a:solidFill>
                <a:schemeClr val="accent5"/>
              </a:solidFill>
            </a:endParaRPr>
          </a:p>
          <a:p>
            <a:r>
              <a:rPr lang="it-IT" sz="2000" i="1" noProof="0" dirty="0" smtClean="0">
                <a:solidFill>
                  <a:schemeClr val="accent5"/>
                </a:solidFill>
              </a:rPr>
              <a:t>about.me/micdenny</a:t>
            </a:r>
            <a:endParaRPr lang="it-IT" sz="2000" i="1" noProof="0" dirty="0">
              <a:solidFill>
                <a:schemeClr val="accent5"/>
              </a:solidFill>
            </a:endParaRPr>
          </a:p>
        </p:txBody>
      </p:sp>
      <p:sp>
        <p:nvSpPr>
          <p:cNvPr id="6" name="Subtitle 2"/>
          <p:cNvSpPr txBox="1">
            <a:spLocks/>
          </p:cNvSpPr>
          <p:nvPr/>
        </p:nvSpPr>
        <p:spPr>
          <a:xfrm>
            <a:off x="458408" y="3301965"/>
            <a:ext cx="3625912" cy="1752600"/>
          </a:xfrm>
          <a:prstGeom prst="rect">
            <a:avLst/>
          </a:prstGeom>
        </p:spPr>
        <p:txBody>
          <a:bodyPr vert="horz" lIns="91440" tIns="45720" rIns="91440" bIns="45720" rtlCol="0">
            <a:normAutofit/>
          </a:bodyPr>
          <a:lstStyle>
            <a:lvl1pPr marL="0" indent="0" algn="l" defTabSz="457200" rtl="0" eaLnBrk="1" latinLnBrk="0" hangingPunct="1">
              <a:spcBef>
                <a:spcPct val="20000"/>
              </a:spcBef>
              <a:buFont typeface="Wingdings" charset="2"/>
              <a:buNone/>
              <a:defRPr sz="3000" kern="1200">
                <a:solidFill>
                  <a:schemeClr val="bg1"/>
                </a:solidFill>
                <a:latin typeface="+mn-lt"/>
                <a:ea typeface="+mn-ea"/>
                <a:cs typeface="+mn-cs"/>
              </a:defRPr>
            </a:lvl1pPr>
            <a:lvl2pPr marL="457200" indent="0" algn="ctr" defTabSz="457200" rtl="0" eaLnBrk="1" latinLnBrk="0" hangingPunct="1">
              <a:spcBef>
                <a:spcPct val="20000"/>
              </a:spcBef>
              <a:buFont typeface="Wingdings" charset="2"/>
              <a:buNone/>
              <a:defRPr sz="26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Wingdings" charset="2"/>
              <a:buNone/>
              <a:defRPr sz="22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Wingdings" charset="2"/>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Wingdings" charset="2"/>
              <a:buNone/>
              <a:defRPr sz="18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endParaRPr lang="en-US" i="1" dirty="0" smtClean="0">
              <a:solidFill>
                <a:schemeClr val="accent5"/>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9584" y="205387"/>
            <a:ext cx="2351977" cy="1563605"/>
          </a:xfrm>
          <a:prstGeom prst="rect">
            <a:avLst/>
          </a:prstGeom>
        </p:spPr>
      </p:pic>
    </p:spTree>
    <p:extLst>
      <p:ext uri="{BB962C8B-B14F-4D97-AF65-F5344CB8AC3E}">
        <p14:creationId xmlns:p14="http://schemas.microsoft.com/office/powerpoint/2010/main" val="32606786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77" y="2420875"/>
            <a:ext cx="8600807" cy="674749"/>
          </a:xfrm>
        </p:spPr>
        <p:txBody>
          <a:bodyPr>
            <a:normAutofit fontScale="90000"/>
          </a:bodyPr>
          <a:lstStyle/>
          <a:p>
            <a:r>
              <a:rPr lang="it-IT" sz="4000" noProof="0" dirty="0" smtClean="0"/>
              <a:t>EF7 è una versione</a:t>
            </a:r>
            <a:br>
              <a:rPr lang="it-IT" sz="4000" noProof="0" dirty="0" smtClean="0"/>
            </a:br>
            <a:r>
              <a:rPr lang="it-IT" sz="4000" noProof="0" dirty="0" smtClean="0"/>
              <a:t>leggera ed estensibile </a:t>
            </a:r>
            <a:br>
              <a:rPr lang="it-IT" sz="4000" noProof="0" dirty="0" smtClean="0"/>
            </a:br>
            <a:r>
              <a:rPr lang="it-IT" sz="4000" noProof="0" dirty="0" smtClean="0"/>
              <a:t>di Entity Framework</a:t>
            </a:r>
            <a:endParaRPr lang="it-IT" sz="4000" noProof="0" dirty="0"/>
          </a:p>
        </p:txBody>
      </p:sp>
      <p:grpSp>
        <p:nvGrpSpPr>
          <p:cNvPr id="21" name="Group 20"/>
          <p:cNvGrpSpPr/>
          <p:nvPr/>
        </p:nvGrpSpPr>
        <p:grpSpPr>
          <a:xfrm>
            <a:off x="5687198" y="857251"/>
            <a:ext cx="2937994" cy="3794185"/>
            <a:chOff x="9190038" y="2325688"/>
            <a:chExt cx="1828800" cy="2366962"/>
          </a:xfrm>
        </p:grpSpPr>
        <p:sp>
          <p:nvSpPr>
            <p:cNvPr id="22" name="AutoShape 30"/>
            <p:cNvSpPr>
              <a:spLocks noChangeAspect="1" noChangeArrowheads="1" noTextEdit="1"/>
            </p:cNvSpPr>
            <p:nvPr/>
          </p:nvSpPr>
          <p:spPr bwMode="auto">
            <a:xfrm>
              <a:off x="9190038" y="2325688"/>
              <a:ext cx="1828800" cy="236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33"/>
            <p:cNvSpPr>
              <a:spLocks/>
            </p:cNvSpPr>
            <p:nvPr/>
          </p:nvSpPr>
          <p:spPr bwMode="auto">
            <a:xfrm>
              <a:off x="10023476" y="3605213"/>
              <a:ext cx="142875" cy="344487"/>
            </a:xfrm>
            <a:custGeom>
              <a:avLst/>
              <a:gdLst>
                <a:gd name="T0" fmla="*/ 90 w 90"/>
                <a:gd name="T1" fmla="*/ 217 h 217"/>
                <a:gd name="T2" fmla="*/ 90 w 90"/>
                <a:gd name="T3" fmla="*/ 75 h 217"/>
                <a:gd name="T4" fmla="*/ 67 w 90"/>
                <a:gd name="T5" fmla="*/ 25 h 217"/>
                <a:gd name="T6" fmla="*/ 54 w 90"/>
                <a:gd name="T7" fmla="*/ 25 h 217"/>
                <a:gd name="T8" fmla="*/ 54 w 90"/>
                <a:gd name="T9" fmla="*/ 0 h 217"/>
                <a:gd name="T10" fmla="*/ 36 w 90"/>
                <a:gd name="T11" fmla="*/ 0 h 217"/>
                <a:gd name="T12" fmla="*/ 36 w 90"/>
                <a:gd name="T13" fmla="*/ 25 h 217"/>
                <a:gd name="T14" fmla="*/ 23 w 90"/>
                <a:gd name="T15" fmla="*/ 25 h 217"/>
                <a:gd name="T16" fmla="*/ 0 w 90"/>
                <a:gd name="T17" fmla="*/ 75 h 217"/>
                <a:gd name="T18" fmla="*/ 0 w 90"/>
                <a:gd name="T19" fmla="*/ 217 h 217"/>
                <a:gd name="T20" fmla="*/ 90 w 90"/>
                <a:gd name="T21" fmla="*/ 217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217">
                  <a:moveTo>
                    <a:pt x="90" y="217"/>
                  </a:moveTo>
                  <a:lnTo>
                    <a:pt x="90" y="75"/>
                  </a:lnTo>
                  <a:lnTo>
                    <a:pt x="67" y="25"/>
                  </a:lnTo>
                  <a:lnTo>
                    <a:pt x="54" y="25"/>
                  </a:lnTo>
                  <a:lnTo>
                    <a:pt x="54" y="0"/>
                  </a:lnTo>
                  <a:lnTo>
                    <a:pt x="36" y="0"/>
                  </a:lnTo>
                  <a:lnTo>
                    <a:pt x="36" y="25"/>
                  </a:lnTo>
                  <a:lnTo>
                    <a:pt x="23" y="25"/>
                  </a:lnTo>
                  <a:lnTo>
                    <a:pt x="0" y="75"/>
                  </a:lnTo>
                  <a:lnTo>
                    <a:pt x="0" y="217"/>
                  </a:lnTo>
                  <a:lnTo>
                    <a:pt x="90" y="217"/>
                  </a:lnTo>
                  <a:close/>
                </a:path>
              </a:pathLst>
            </a:custGeom>
            <a:solidFill>
              <a:srgbClr val="EA1E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Rectangle 34"/>
            <p:cNvSpPr>
              <a:spLocks noChangeArrowheads="1"/>
            </p:cNvSpPr>
            <p:nvPr/>
          </p:nvSpPr>
          <p:spPr bwMode="auto">
            <a:xfrm>
              <a:off x="10091738" y="3005138"/>
              <a:ext cx="6350" cy="600075"/>
            </a:xfrm>
            <a:prstGeom prst="rect">
              <a:avLst/>
            </a:prstGeom>
            <a:solidFill>
              <a:schemeClr val="accent3">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35"/>
            <p:cNvSpPr>
              <a:spLocks/>
            </p:cNvSpPr>
            <p:nvPr/>
          </p:nvSpPr>
          <p:spPr bwMode="auto">
            <a:xfrm>
              <a:off x="10226676" y="4200525"/>
              <a:ext cx="473075" cy="190500"/>
            </a:xfrm>
            <a:custGeom>
              <a:avLst/>
              <a:gdLst>
                <a:gd name="T0" fmla="*/ 0 w 298"/>
                <a:gd name="T1" fmla="*/ 0 h 120"/>
                <a:gd name="T2" fmla="*/ 0 w 298"/>
                <a:gd name="T3" fmla="*/ 85 h 120"/>
                <a:gd name="T4" fmla="*/ 148 w 298"/>
                <a:gd name="T5" fmla="*/ 120 h 120"/>
                <a:gd name="T6" fmla="*/ 298 w 298"/>
                <a:gd name="T7" fmla="*/ 85 h 120"/>
                <a:gd name="T8" fmla="*/ 298 w 298"/>
                <a:gd name="T9" fmla="*/ 0 h 120"/>
                <a:gd name="T10" fmla="*/ 0 w 298"/>
                <a:gd name="T11" fmla="*/ 0 h 120"/>
              </a:gdLst>
              <a:ahLst/>
              <a:cxnLst>
                <a:cxn ang="0">
                  <a:pos x="T0" y="T1"/>
                </a:cxn>
                <a:cxn ang="0">
                  <a:pos x="T2" y="T3"/>
                </a:cxn>
                <a:cxn ang="0">
                  <a:pos x="T4" y="T5"/>
                </a:cxn>
                <a:cxn ang="0">
                  <a:pos x="T6" y="T7"/>
                </a:cxn>
                <a:cxn ang="0">
                  <a:pos x="T8" y="T9"/>
                </a:cxn>
                <a:cxn ang="0">
                  <a:pos x="T10" y="T11"/>
                </a:cxn>
              </a:cxnLst>
              <a:rect l="0" t="0" r="r" b="b"/>
              <a:pathLst>
                <a:path w="298" h="120">
                  <a:moveTo>
                    <a:pt x="0" y="0"/>
                  </a:moveTo>
                  <a:lnTo>
                    <a:pt x="0" y="85"/>
                  </a:lnTo>
                  <a:lnTo>
                    <a:pt x="148" y="120"/>
                  </a:lnTo>
                  <a:lnTo>
                    <a:pt x="298" y="85"/>
                  </a:lnTo>
                  <a:lnTo>
                    <a:pt x="298" y="0"/>
                  </a:lnTo>
                  <a:lnTo>
                    <a:pt x="0" y="0"/>
                  </a:lnTo>
                  <a:close/>
                </a:path>
              </a:pathLst>
            </a:custGeom>
            <a:solidFill>
              <a:srgbClr val="15D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36"/>
            <p:cNvSpPr>
              <a:spLocks/>
            </p:cNvSpPr>
            <p:nvPr/>
          </p:nvSpPr>
          <p:spPr bwMode="auto">
            <a:xfrm>
              <a:off x="10010776" y="4092575"/>
              <a:ext cx="904875" cy="179387"/>
            </a:xfrm>
            <a:custGeom>
              <a:avLst/>
              <a:gdLst>
                <a:gd name="T0" fmla="*/ 285 w 570"/>
                <a:gd name="T1" fmla="*/ 0 h 113"/>
                <a:gd name="T2" fmla="*/ 0 w 570"/>
                <a:gd name="T3" fmla="*/ 57 h 113"/>
                <a:gd name="T4" fmla="*/ 285 w 570"/>
                <a:gd name="T5" fmla="*/ 113 h 113"/>
                <a:gd name="T6" fmla="*/ 570 w 570"/>
                <a:gd name="T7" fmla="*/ 57 h 113"/>
                <a:gd name="T8" fmla="*/ 285 w 570"/>
                <a:gd name="T9" fmla="*/ 0 h 113"/>
              </a:gdLst>
              <a:ahLst/>
              <a:cxnLst>
                <a:cxn ang="0">
                  <a:pos x="T0" y="T1"/>
                </a:cxn>
                <a:cxn ang="0">
                  <a:pos x="T2" y="T3"/>
                </a:cxn>
                <a:cxn ang="0">
                  <a:pos x="T4" y="T5"/>
                </a:cxn>
                <a:cxn ang="0">
                  <a:pos x="T6" y="T7"/>
                </a:cxn>
                <a:cxn ang="0">
                  <a:pos x="T8" y="T9"/>
                </a:cxn>
              </a:cxnLst>
              <a:rect l="0" t="0" r="r" b="b"/>
              <a:pathLst>
                <a:path w="570" h="113">
                  <a:moveTo>
                    <a:pt x="285" y="0"/>
                  </a:moveTo>
                  <a:lnTo>
                    <a:pt x="0" y="57"/>
                  </a:lnTo>
                  <a:lnTo>
                    <a:pt x="285" y="113"/>
                  </a:lnTo>
                  <a:lnTo>
                    <a:pt x="570" y="57"/>
                  </a:lnTo>
                  <a:lnTo>
                    <a:pt x="285" y="0"/>
                  </a:lnTo>
                  <a:close/>
                </a:path>
              </a:pathLst>
            </a:custGeom>
            <a:solidFill>
              <a:srgbClr val="15B1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Rectangle 37"/>
            <p:cNvSpPr>
              <a:spLocks noChangeArrowheads="1"/>
            </p:cNvSpPr>
            <p:nvPr/>
          </p:nvSpPr>
          <p:spPr bwMode="auto">
            <a:xfrm>
              <a:off x="10460038" y="3279775"/>
              <a:ext cx="6350" cy="901700"/>
            </a:xfrm>
            <a:prstGeom prst="rect">
              <a:avLst/>
            </a:prstGeom>
            <a:solidFill>
              <a:schemeClr val="accent3">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38"/>
            <p:cNvSpPr>
              <a:spLocks/>
            </p:cNvSpPr>
            <p:nvPr/>
          </p:nvSpPr>
          <p:spPr bwMode="auto">
            <a:xfrm>
              <a:off x="10644188" y="3543300"/>
              <a:ext cx="33338" cy="19050"/>
            </a:xfrm>
            <a:custGeom>
              <a:avLst/>
              <a:gdLst>
                <a:gd name="T0" fmla="*/ 45 w 45"/>
                <a:gd name="T1" fmla="*/ 26 h 26"/>
                <a:gd name="T2" fmla="*/ 45 w 45"/>
                <a:gd name="T3" fmla="*/ 23 h 26"/>
                <a:gd name="T4" fmla="*/ 23 w 45"/>
                <a:gd name="T5" fmla="*/ 0 h 26"/>
                <a:gd name="T6" fmla="*/ 0 w 45"/>
                <a:gd name="T7" fmla="*/ 23 h 26"/>
                <a:gd name="T8" fmla="*/ 0 w 45"/>
                <a:gd name="T9" fmla="*/ 26 h 26"/>
                <a:gd name="T10" fmla="*/ 45 w 45"/>
                <a:gd name="T11" fmla="*/ 26 h 26"/>
              </a:gdLst>
              <a:ahLst/>
              <a:cxnLst>
                <a:cxn ang="0">
                  <a:pos x="T0" y="T1"/>
                </a:cxn>
                <a:cxn ang="0">
                  <a:pos x="T2" y="T3"/>
                </a:cxn>
                <a:cxn ang="0">
                  <a:pos x="T4" y="T5"/>
                </a:cxn>
                <a:cxn ang="0">
                  <a:pos x="T6" y="T7"/>
                </a:cxn>
                <a:cxn ang="0">
                  <a:pos x="T8" y="T9"/>
                </a:cxn>
                <a:cxn ang="0">
                  <a:pos x="T10" y="T11"/>
                </a:cxn>
              </a:cxnLst>
              <a:rect l="0" t="0" r="r" b="b"/>
              <a:pathLst>
                <a:path w="45" h="26">
                  <a:moveTo>
                    <a:pt x="45" y="26"/>
                  </a:moveTo>
                  <a:cubicBezTo>
                    <a:pt x="45" y="25"/>
                    <a:pt x="45" y="24"/>
                    <a:pt x="45" y="23"/>
                  </a:cubicBezTo>
                  <a:cubicBezTo>
                    <a:pt x="45" y="10"/>
                    <a:pt x="35" y="0"/>
                    <a:pt x="23" y="0"/>
                  </a:cubicBezTo>
                  <a:cubicBezTo>
                    <a:pt x="10" y="0"/>
                    <a:pt x="0" y="10"/>
                    <a:pt x="0" y="23"/>
                  </a:cubicBezTo>
                  <a:cubicBezTo>
                    <a:pt x="0" y="24"/>
                    <a:pt x="0" y="25"/>
                    <a:pt x="0" y="26"/>
                  </a:cubicBezTo>
                  <a:lnTo>
                    <a:pt x="45" y="26"/>
                  </a:lnTo>
                  <a:close/>
                </a:path>
              </a:pathLst>
            </a:custGeom>
            <a:solidFill>
              <a:srgbClr val="6BC2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39"/>
            <p:cNvSpPr>
              <a:spLocks/>
            </p:cNvSpPr>
            <p:nvPr/>
          </p:nvSpPr>
          <p:spPr bwMode="auto">
            <a:xfrm>
              <a:off x="10531476" y="3560763"/>
              <a:ext cx="254000" cy="144462"/>
            </a:xfrm>
            <a:custGeom>
              <a:avLst/>
              <a:gdLst>
                <a:gd name="T0" fmla="*/ 338 w 340"/>
                <a:gd name="T1" fmla="*/ 194 h 194"/>
                <a:gd name="T2" fmla="*/ 340 w 340"/>
                <a:gd name="T3" fmla="*/ 170 h 194"/>
                <a:gd name="T4" fmla="*/ 170 w 340"/>
                <a:gd name="T5" fmla="*/ 0 h 194"/>
                <a:gd name="T6" fmla="*/ 0 w 340"/>
                <a:gd name="T7" fmla="*/ 170 h 194"/>
                <a:gd name="T8" fmla="*/ 1 w 340"/>
                <a:gd name="T9" fmla="*/ 194 h 194"/>
                <a:gd name="T10" fmla="*/ 338 w 340"/>
                <a:gd name="T11" fmla="*/ 194 h 194"/>
              </a:gdLst>
              <a:ahLst/>
              <a:cxnLst>
                <a:cxn ang="0">
                  <a:pos x="T0" y="T1"/>
                </a:cxn>
                <a:cxn ang="0">
                  <a:pos x="T2" y="T3"/>
                </a:cxn>
                <a:cxn ang="0">
                  <a:pos x="T4" y="T5"/>
                </a:cxn>
                <a:cxn ang="0">
                  <a:pos x="T6" y="T7"/>
                </a:cxn>
                <a:cxn ang="0">
                  <a:pos x="T8" y="T9"/>
                </a:cxn>
                <a:cxn ang="0">
                  <a:pos x="T10" y="T11"/>
                </a:cxn>
              </a:cxnLst>
              <a:rect l="0" t="0" r="r" b="b"/>
              <a:pathLst>
                <a:path w="340" h="194">
                  <a:moveTo>
                    <a:pt x="338" y="194"/>
                  </a:moveTo>
                  <a:cubicBezTo>
                    <a:pt x="340" y="187"/>
                    <a:pt x="340" y="179"/>
                    <a:pt x="340" y="170"/>
                  </a:cubicBezTo>
                  <a:cubicBezTo>
                    <a:pt x="340" y="76"/>
                    <a:pt x="264" y="0"/>
                    <a:pt x="170" y="0"/>
                  </a:cubicBezTo>
                  <a:cubicBezTo>
                    <a:pt x="76" y="0"/>
                    <a:pt x="0" y="76"/>
                    <a:pt x="0" y="170"/>
                  </a:cubicBezTo>
                  <a:cubicBezTo>
                    <a:pt x="0" y="179"/>
                    <a:pt x="0" y="187"/>
                    <a:pt x="1" y="194"/>
                  </a:cubicBezTo>
                  <a:lnTo>
                    <a:pt x="338" y="194"/>
                  </a:lnTo>
                  <a:close/>
                </a:path>
              </a:pathLst>
            </a:custGeom>
            <a:solidFill>
              <a:srgbClr val="00BB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40"/>
            <p:cNvSpPr>
              <a:spLocks/>
            </p:cNvSpPr>
            <p:nvPr/>
          </p:nvSpPr>
          <p:spPr bwMode="auto">
            <a:xfrm>
              <a:off x="10498138" y="3700463"/>
              <a:ext cx="323850" cy="68262"/>
            </a:xfrm>
            <a:custGeom>
              <a:avLst/>
              <a:gdLst>
                <a:gd name="T0" fmla="*/ 0 w 204"/>
                <a:gd name="T1" fmla="*/ 0 h 43"/>
                <a:gd name="T2" fmla="*/ 7 w 204"/>
                <a:gd name="T3" fmla="*/ 43 h 43"/>
                <a:gd name="T4" fmla="*/ 194 w 204"/>
                <a:gd name="T5" fmla="*/ 43 h 43"/>
                <a:gd name="T6" fmla="*/ 204 w 204"/>
                <a:gd name="T7" fmla="*/ 0 h 43"/>
                <a:gd name="T8" fmla="*/ 0 w 204"/>
                <a:gd name="T9" fmla="*/ 0 h 43"/>
              </a:gdLst>
              <a:ahLst/>
              <a:cxnLst>
                <a:cxn ang="0">
                  <a:pos x="T0" y="T1"/>
                </a:cxn>
                <a:cxn ang="0">
                  <a:pos x="T2" y="T3"/>
                </a:cxn>
                <a:cxn ang="0">
                  <a:pos x="T4" y="T5"/>
                </a:cxn>
                <a:cxn ang="0">
                  <a:pos x="T6" y="T7"/>
                </a:cxn>
                <a:cxn ang="0">
                  <a:pos x="T8" y="T9"/>
                </a:cxn>
              </a:cxnLst>
              <a:rect l="0" t="0" r="r" b="b"/>
              <a:pathLst>
                <a:path w="204" h="43">
                  <a:moveTo>
                    <a:pt x="0" y="0"/>
                  </a:moveTo>
                  <a:lnTo>
                    <a:pt x="7" y="43"/>
                  </a:lnTo>
                  <a:lnTo>
                    <a:pt x="194" y="43"/>
                  </a:lnTo>
                  <a:lnTo>
                    <a:pt x="204" y="0"/>
                  </a:lnTo>
                  <a:lnTo>
                    <a:pt x="0" y="0"/>
                  </a:lnTo>
                  <a:close/>
                </a:path>
              </a:pathLst>
            </a:custGeom>
            <a:solidFill>
              <a:srgbClr val="6BC2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Rectangle 41"/>
            <p:cNvSpPr>
              <a:spLocks noChangeArrowheads="1"/>
            </p:cNvSpPr>
            <p:nvPr/>
          </p:nvSpPr>
          <p:spPr bwMode="auto">
            <a:xfrm>
              <a:off x="10656888" y="3114675"/>
              <a:ext cx="6350" cy="455612"/>
            </a:xfrm>
            <a:prstGeom prst="rect">
              <a:avLst/>
            </a:prstGeom>
            <a:solidFill>
              <a:schemeClr val="accent3">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Oval 42"/>
            <p:cNvSpPr>
              <a:spLocks noChangeArrowheads="1"/>
            </p:cNvSpPr>
            <p:nvPr/>
          </p:nvSpPr>
          <p:spPr bwMode="auto">
            <a:xfrm>
              <a:off x="9271001" y="4070350"/>
              <a:ext cx="515938" cy="111125"/>
            </a:xfrm>
            <a:prstGeom prst="ellipse">
              <a:avLst/>
            </a:prstGeom>
            <a:solidFill>
              <a:srgbClr val="FED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43"/>
            <p:cNvSpPr>
              <a:spLocks/>
            </p:cNvSpPr>
            <p:nvPr/>
          </p:nvSpPr>
          <p:spPr bwMode="auto">
            <a:xfrm>
              <a:off x="9361488" y="3929063"/>
              <a:ext cx="342900" cy="227012"/>
            </a:xfrm>
            <a:custGeom>
              <a:avLst/>
              <a:gdLst>
                <a:gd name="T0" fmla="*/ 0 w 459"/>
                <a:gd name="T1" fmla="*/ 281 h 303"/>
                <a:gd name="T2" fmla="*/ 108 w 459"/>
                <a:gd name="T3" fmla="*/ 0 h 303"/>
                <a:gd name="T4" fmla="*/ 229 w 459"/>
                <a:gd name="T5" fmla="*/ 40 h 303"/>
                <a:gd name="T6" fmla="*/ 350 w 459"/>
                <a:gd name="T7" fmla="*/ 0 h 303"/>
                <a:gd name="T8" fmla="*/ 459 w 459"/>
                <a:gd name="T9" fmla="*/ 281 h 303"/>
                <a:gd name="T10" fmla="*/ 229 w 459"/>
                <a:gd name="T11" fmla="*/ 303 h 303"/>
                <a:gd name="T12" fmla="*/ 0 w 459"/>
                <a:gd name="T13" fmla="*/ 281 h 303"/>
              </a:gdLst>
              <a:ahLst/>
              <a:cxnLst>
                <a:cxn ang="0">
                  <a:pos x="T0" y="T1"/>
                </a:cxn>
                <a:cxn ang="0">
                  <a:pos x="T2" y="T3"/>
                </a:cxn>
                <a:cxn ang="0">
                  <a:pos x="T4" y="T5"/>
                </a:cxn>
                <a:cxn ang="0">
                  <a:pos x="T6" y="T7"/>
                </a:cxn>
                <a:cxn ang="0">
                  <a:pos x="T8" y="T9"/>
                </a:cxn>
                <a:cxn ang="0">
                  <a:pos x="T10" y="T11"/>
                </a:cxn>
                <a:cxn ang="0">
                  <a:pos x="T12" y="T13"/>
                </a:cxn>
              </a:cxnLst>
              <a:rect l="0" t="0" r="r" b="b"/>
              <a:pathLst>
                <a:path w="459" h="303">
                  <a:moveTo>
                    <a:pt x="0" y="281"/>
                  </a:moveTo>
                  <a:cubicBezTo>
                    <a:pt x="0" y="281"/>
                    <a:pt x="65" y="0"/>
                    <a:pt x="108" y="0"/>
                  </a:cubicBezTo>
                  <a:cubicBezTo>
                    <a:pt x="151" y="0"/>
                    <a:pt x="160" y="39"/>
                    <a:pt x="229" y="40"/>
                  </a:cubicBezTo>
                  <a:cubicBezTo>
                    <a:pt x="298" y="39"/>
                    <a:pt x="307" y="0"/>
                    <a:pt x="350" y="0"/>
                  </a:cubicBezTo>
                  <a:cubicBezTo>
                    <a:pt x="394" y="0"/>
                    <a:pt x="459" y="281"/>
                    <a:pt x="459" y="281"/>
                  </a:cubicBezTo>
                  <a:cubicBezTo>
                    <a:pt x="459" y="281"/>
                    <a:pt x="309" y="303"/>
                    <a:pt x="229" y="303"/>
                  </a:cubicBezTo>
                  <a:cubicBezTo>
                    <a:pt x="149" y="303"/>
                    <a:pt x="0" y="281"/>
                    <a:pt x="0" y="281"/>
                  </a:cubicBezTo>
                </a:path>
              </a:pathLst>
            </a:custGeom>
            <a:solidFill>
              <a:srgbClr val="FFF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44"/>
            <p:cNvSpPr>
              <a:spLocks/>
            </p:cNvSpPr>
            <p:nvPr/>
          </p:nvSpPr>
          <p:spPr bwMode="auto">
            <a:xfrm>
              <a:off x="9367838" y="4103688"/>
              <a:ext cx="330200" cy="30162"/>
            </a:xfrm>
            <a:custGeom>
              <a:avLst/>
              <a:gdLst>
                <a:gd name="T0" fmla="*/ 226 w 443"/>
                <a:gd name="T1" fmla="*/ 31 h 41"/>
                <a:gd name="T2" fmla="*/ 0 w 443"/>
                <a:gd name="T3" fmla="*/ 13 h 41"/>
                <a:gd name="T4" fmla="*/ 3 w 443"/>
                <a:gd name="T5" fmla="*/ 0 h 41"/>
                <a:gd name="T6" fmla="*/ 439 w 443"/>
                <a:gd name="T7" fmla="*/ 0 h 41"/>
                <a:gd name="T8" fmla="*/ 443 w 443"/>
                <a:gd name="T9" fmla="*/ 13 h 41"/>
                <a:gd name="T10" fmla="*/ 226 w 443"/>
                <a:gd name="T11" fmla="*/ 31 h 41"/>
              </a:gdLst>
              <a:ahLst/>
              <a:cxnLst>
                <a:cxn ang="0">
                  <a:pos x="T0" y="T1"/>
                </a:cxn>
                <a:cxn ang="0">
                  <a:pos x="T2" y="T3"/>
                </a:cxn>
                <a:cxn ang="0">
                  <a:pos x="T4" y="T5"/>
                </a:cxn>
                <a:cxn ang="0">
                  <a:pos x="T6" y="T7"/>
                </a:cxn>
                <a:cxn ang="0">
                  <a:pos x="T8" y="T9"/>
                </a:cxn>
                <a:cxn ang="0">
                  <a:pos x="T10" y="T11"/>
                </a:cxn>
              </a:cxnLst>
              <a:rect l="0" t="0" r="r" b="b"/>
              <a:pathLst>
                <a:path w="443" h="41">
                  <a:moveTo>
                    <a:pt x="226" y="31"/>
                  </a:moveTo>
                  <a:cubicBezTo>
                    <a:pt x="96" y="31"/>
                    <a:pt x="1" y="13"/>
                    <a:pt x="0" y="13"/>
                  </a:cubicBezTo>
                  <a:cubicBezTo>
                    <a:pt x="3" y="0"/>
                    <a:pt x="3" y="0"/>
                    <a:pt x="3" y="0"/>
                  </a:cubicBezTo>
                  <a:cubicBezTo>
                    <a:pt x="5" y="1"/>
                    <a:pt x="215" y="41"/>
                    <a:pt x="439" y="0"/>
                  </a:cubicBezTo>
                  <a:cubicBezTo>
                    <a:pt x="443" y="13"/>
                    <a:pt x="443" y="13"/>
                    <a:pt x="443" y="13"/>
                  </a:cubicBezTo>
                  <a:cubicBezTo>
                    <a:pt x="366" y="27"/>
                    <a:pt x="292" y="31"/>
                    <a:pt x="226" y="31"/>
                  </a:cubicBezTo>
                </a:path>
              </a:pathLst>
            </a:custGeom>
            <a:solidFill>
              <a:srgbClr val="15B1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Rectangle 45"/>
            <p:cNvSpPr>
              <a:spLocks noChangeArrowheads="1"/>
            </p:cNvSpPr>
            <p:nvPr/>
          </p:nvSpPr>
          <p:spPr bwMode="auto">
            <a:xfrm>
              <a:off x="9526588" y="3289300"/>
              <a:ext cx="6350" cy="684212"/>
            </a:xfrm>
            <a:prstGeom prst="rect">
              <a:avLst/>
            </a:prstGeom>
            <a:solidFill>
              <a:schemeClr val="accent3">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46"/>
            <p:cNvSpPr>
              <a:spLocks/>
            </p:cNvSpPr>
            <p:nvPr/>
          </p:nvSpPr>
          <p:spPr bwMode="auto">
            <a:xfrm>
              <a:off x="9532938" y="3584575"/>
              <a:ext cx="387350" cy="119062"/>
            </a:xfrm>
            <a:custGeom>
              <a:avLst/>
              <a:gdLst>
                <a:gd name="T0" fmla="*/ 0 w 519"/>
                <a:gd name="T1" fmla="*/ 45 h 160"/>
                <a:gd name="T2" fmla="*/ 260 w 519"/>
                <a:gd name="T3" fmla="*/ 160 h 160"/>
                <a:gd name="T4" fmla="*/ 519 w 519"/>
                <a:gd name="T5" fmla="*/ 45 h 160"/>
                <a:gd name="T6" fmla="*/ 262 w 519"/>
                <a:gd name="T7" fmla="*/ 0 h 160"/>
                <a:gd name="T8" fmla="*/ 0 w 519"/>
                <a:gd name="T9" fmla="*/ 45 h 160"/>
              </a:gdLst>
              <a:ahLst/>
              <a:cxnLst>
                <a:cxn ang="0">
                  <a:pos x="T0" y="T1"/>
                </a:cxn>
                <a:cxn ang="0">
                  <a:pos x="T2" y="T3"/>
                </a:cxn>
                <a:cxn ang="0">
                  <a:pos x="T4" y="T5"/>
                </a:cxn>
                <a:cxn ang="0">
                  <a:pos x="T6" y="T7"/>
                </a:cxn>
                <a:cxn ang="0">
                  <a:pos x="T8" y="T9"/>
                </a:cxn>
              </a:cxnLst>
              <a:rect l="0" t="0" r="r" b="b"/>
              <a:pathLst>
                <a:path w="519" h="160">
                  <a:moveTo>
                    <a:pt x="0" y="45"/>
                  </a:moveTo>
                  <a:cubicBezTo>
                    <a:pt x="0" y="45"/>
                    <a:pt x="5" y="160"/>
                    <a:pt x="260" y="160"/>
                  </a:cubicBezTo>
                  <a:cubicBezTo>
                    <a:pt x="514" y="160"/>
                    <a:pt x="519" y="45"/>
                    <a:pt x="519" y="45"/>
                  </a:cubicBezTo>
                  <a:cubicBezTo>
                    <a:pt x="262" y="0"/>
                    <a:pt x="262" y="0"/>
                    <a:pt x="262" y="0"/>
                  </a:cubicBezTo>
                  <a:lnTo>
                    <a:pt x="0" y="45"/>
                  </a:lnTo>
                  <a:close/>
                </a:path>
              </a:pathLst>
            </a:custGeom>
            <a:solidFill>
              <a:srgbClr val="FF8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47"/>
            <p:cNvSpPr>
              <a:spLocks/>
            </p:cNvSpPr>
            <p:nvPr/>
          </p:nvSpPr>
          <p:spPr bwMode="auto">
            <a:xfrm>
              <a:off x="9605963" y="3503613"/>
              <a:ext cx="241300" cy="152400"/>
            </a:xfrm>
            <a:custGeom>
              <a:avLst/>
              <a:gdLst>
                <a:gd name="T0" fmla="*/ 323 w 323"/>
                <a:gd name="T1" fmla="*/ 170 h 204"/>
                <a:gd name="T2" fmla="*/ 295 w 323"/>
                <a:gd name="T3" fmla="*/ 0 h 204"/>
                <a:gd name="T4" fmla="*/ 162 w 323"/>
                <a:gd name="T5" fmla="*/ 20 h 204"/>
                <a:gd name="T6" fmla="*/ 28 w 323"/>
                <a:gd name="T7" fmla="*/ 0 h 204"/>
                <a:gd name="T8" fmla="*/ 0 w 323"/>
                <a:gd name="T9" fmla="*/ 170 h 204"/>
                <a:gd name="T10" fmla="*/ 164 w 323"/>
                <a:gd name="T11" fmla="*/ 204 h 204"/>
                <a:gd name="T12" fmla="*/ 323 w 323"/>
                <a:gd name="T13" fmla="*/ 170 h 204"/>
              </a:gdLst>
              <a:ahLst/>
              <a:cxnLst>
                <a:cxn ang="0">
                  <a:pos x="T0" y="T1"/>
                </a:cxn>
                <a:cxn ang="0">
                  <a:pos x="T2" y="T3"/>
                </a:cxn>
                <a:cxn ang="0">
                  <a:pos x="T4" y="T5"/>
                </a:cxn>
                <a:cxn ang="0">
                  <a:pos x="T6" y="T7"/>
                </a:cxn>
                <a:cxn ang="0">
                  <a:pos x="T8" y="T9"/>
                </a:cxn>
                <a:cxn ang="0">
                  <a:pos x="T10" y="T11"/>
                </a:cxn>
                <a:cxn ang="0">
                  <a:pos x="T12" y="T13"/>
                </a:cxn>
              </a:cxnLst>
              <a:rect l="0" t="0" r="r" b="b"/>
              <a:pathLst>
                <a:path w="323" h="204">
                  <a:moveTo>
                    <a:pt x="323" y="170"/>
                  </a:moveTo>
                  <a:cubicBezTo>
                    <a:pt x="295" y="0"/>
                    <a:pt x="295" y="0"/>
                    <a:pt x="295" y="0"/>
                  </a:cubicBezTo>
                  <a:cubicBezTo>
                    <a:pt x="162" y="20"/>
                    <a:pt x="162" y="20"/>
                    <a:pt x="162" y="20"/>
                  </a:cubicBezTo>
                  <a:cubicBezTo>
                    <a:pt x="28" y="0"/>
                    <a:pt x="28" y="0"/>
                    <a:pt x="28" y="0"/>
                  </a:cubicBezTo>
                  <a:cubicBezTo>
                    <a:pt x="0" y="170"/>
                    <a:pt x="0" y="170"/>
                    <a:pt x="0" y="170"/>
                  </a:cubicBezTo>
                  <a:cubicBezTo>
                    <a:pt x="0" y="170"/>
                    <a:pt x="55" y="204"/>
                    <a:pt x="164" y="204"/>
                  </a:cubicBezTo>
                  <a:cubicBezTo>
                    <a:pt x="273" y="204"/>
                    <a:pt x="323" y="170"/>
                    <a:pt x="323" y="170"/>
                  </a:cubicBezTo>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48"/>
            <p:cNvSpPr>
              <a:spLocks/>
            </p:cNvSpPr>
            <p:nvPr/>
          </p:nvSpPr>
          <p:spPr bwMode="auto">
            <a:xfrm>
              <a:off x="9601201" y="3608388"/>
              <a:ext cx="250825" cy="39687"/>
            </a:xfrm>
            <a:custGeom>
              <a:avLst/>
              <a:gdLst>
                <a:gd name="T0" fmla="*/ 172 w 337"/>
                <a:gd name="T1" fmla="*/ 53 h 53"/>
                <a:gd name="T2" fmla="*/ 104 w 337"/>
                <a:gd name="T3" fmla="*/ 48 h 53"/>
                <a:gd name="T4" fmla="*/ 0 w 337"/>
                <a:gd name="T5" fmla="*/ 18 h 53"/>
                <a:gd name="T6" fmla="*/ 9 w 337"/>
                <a:gd name="T7" fmla="*/ 0 h 53"/>
                <a:gd name="T8" fmla="*/ 9 w 337"/>
                <a:gd name="T9" fmla="*/ 0 h 53"/>
                <a:gd name="T10" fmla="*/ 108 w 337"/>
                <a:gd name="T11" fmla="*/ 28 h 53"/>
                <a:gd name="T12" fmla="*/ 329 w 337"/>
                <a:gd name="T13" fmla="*/ 0 h 53"/>
                <a:gd name="T14" fmla="*/ 337 w 337"/>
                <a:gd name="T15" fmla="*/ 18 h 53"/>
                <a:gd name="T16" fmla="*/ 172 w 337"/>
                <a:gd name="T17"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7" h="53">
                  <a:moveTo>
                    <a:pt x="172" y="53"/>
                  </a:moveTo>
                  <a:cubicBezTo>
                    <a:pt x="147" y="53"/>
                    <a:pt x="123" y="51"/>
                    <a:pt x="104" y="48"/>
                  </a:cubicBezTo>
                  <a:cubicBezTo>
                    <a:pt x="42" y="38"/>
                    <a:pt x="2" y="18"/>
                    <a:pt x="0" y="18"/>
                  </a:cubicBezTo>
                  <a:cubicBezTo>
                    <a:pt x="9" y="0"/>
                    <a:pt x="9" y="0"/>
                    <a:pt x="9" y="0"/>
                  </a:cubicBezTo>
                  <a:cubicBezTo>
                    <a:pt x="9" y="0"/>
                    <a:pt x="9" y="0"/>
                    <a:pt x="9" y="0"/>
                  </a:cubicBezTo>
                  <a:cubicBezTo>
                    <a:pt x="10" y="0"/>
                    <a:pt x="49" y="19"/>
                    <a:pt x="108" y="28"/>
                  </a:cubicBezTo>
                  <a:cubicBezTo>
                    <a:pt x="162" y="37"/>
                    <a:pt x="244" y="39"/>
                    <a:pt x="329" y="0"/>
                  </a:cubicBezTo>
                  <a:cubicBezTo>
                    <a:pt x="337" y="18"/>
                    <a:pt x="337" y="18"/>
                    <a:pt x="337" y="18"/>
                  </a:cubicBezTo>
                  <a:cubicBezTo>
                    <a:pt x="279" y="45"/>
                    <a:pt x="221" y="53"/>
                    <a:pt x="172" y="53"/>
                  </a:cubicBezTo>
                </a:path>
              </a:pathLst>
            </a:custGeom>
            <a:solidFill>
              <a:srgbClr val="FF8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Rectangle 49"/>
            <p:cNvSpPr>
              <a:spLocks noChangeArrowheads="1"/>
            </p:cNvSpPr>
            <p:nvPr/>
          </p:nvSpPr>
          <p:spPr bwMode="auto">
            <a:xfrm>
              <a:off x="9723438" y="3124200"/>
              <a:ext cx="6350" cy="414337"/>
            </a:xfrm>
            <a:prstGeom prst="rect">
              <a:avLst/>
            </a:prstGeom>
            <a:solidFill>
              <a:schemeClr val="accent3">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Rectangle 50"/>
            <p:cNvSpPr>
              <a:spLocks noChangeArrowheads="1"/>
            </p:cNvSpPr>
            <p:nvPr/>
          </p:nvSpPr>
          <p:spPr bwMode="auto">
            <a:xfrm>
              <a:off x="10044113" y="3749675"/>
              <a:ext cx="101600" cy="179387"/>
            </a:xfrm>
            <a:prstGeom prst="rect">
              <a:avLst/>
            </a:prstGeom>
            <a:solidFill>
              <a:srgbClr val="B217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Rectangle 51"/>
            <p:cNvSpPr>
              <a:spLocks noChangeArrowheads="1"/>
            </p:cNvSpPr>
            <p:nvPr/>
          </p:nvSpPr>
          <p:spPr bwMode="auto">
            <a:xfrm>
              <a:off x="10044113" y="3949700"/>
              <a:ext cx="101600" cy="492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52"/>
            <p:cNvSpPr>
              <a:spLocks/>
            </p:cNvSpPr>
            <p:nvPr/>
          </p:nvSpPr>
          <p:spPr bwMode="auto">
            <a:xfrm>
              <a:off x="9786938" y="2493963"/>
              <a:ext cx="823913" cy="541337"/>
            </a:xfrm>
            <a:custGeom>
              <a:avLst/>
              <a:gdLst>
                <a:gd name="T0" fmla="*/ 903 w 1103"/>
                <a:gd name="T1" fmla="*/ 412 h 724"/>
                <a:gd name="T2" fmla="*/ 1103 w 1103"/>
                <a:gd name="T3" fmla="*/ 156 h 724"/>
                <a:gd name="T4" fmla="*/ 848 w 1103"/>
                <a:gd name="T5" fmla="*/ 0 h 724"/>
                <a:gd name="T6" fmla="*/ 696 w 1103"/>
                <a:gd name="T7" fmla="*/ 277 h 724"/>
                <a:gd name="T8" fmla="*/ 268 w 1103"/>
                <a:gd name="T9" fmla="*/ 277 h 724"/>
                <a:gd name="T10" fmla="*/ 268 w 1103"/>
                <a:gd name="T11" fmla="*/ 277 h 724"/>
                <a:gd name="T12" fmla="*/ 268 w 1103"/>
                <a:gd name="T13" fmla="*/ 277 h 724"/>
                <a:gd name="T14" fmla="*/ 79 w 1103"/>
                <a:gd name="T15" fmla="*/ 400 h 724"/>
                <a:gd name="T16" fmla="*/ 167 w 1103"/>
                <a:gd name="T17" fmla="*/ 419 h 724"/>
                <a:gd name="T18" fmla="*/ 274 w 1103"/>
                <a:gd name="T19" fmla="*/ 348 h 724"/>
                <a:gd name="T20" fmla="*/ 347 w 1103"/>
                <a:gd name="T21" fmla="*/ 348 h 724"/>
                <a:gd name="T22" fmla="*/ 232 w 1103"/>
                <a:gd name="T23" fmla="*/ 393 h 724"/>
                <a:gd name="T24" fmla="*/ 232 w 1103"/>
                <a:gd name="T25" fmla="*/ 393 h 724"/>
                <a:gd name="T26" fmla="*/ 0 w 1103"/>
                <a:gd name="T27" fmla="*/ 590 h 724"/>
                <a:gd name="T28" fmla="*/ 89 w 1103"/>
                <a:gd name="T29" fmla="*/ 597 h 724"/>
                <a:gd name="T30" fmla="*/ 262 w 1103"/>
                <a:gd name="T31" fmla="*/ 451 h 724"/>
                <a:gd name="T32" fmla="*/ 386 w 1103"/>
                <a:gd name="T33" fmla="*/ 399 h 724"/>
                <a:gd name="T34" fmla="*/ 244 w 1103"/>
                <a:gd name="T35" fmla="*/ 480 h 724"/>
                <a:gd name="T36" fmla="*/ 54 w 1103"/>
                <a:gd name="T37" fmla="*/ 701 h 724"/>
                <a:gd name="T38" fmla="*/ 143 w 1103"/>
                <a:gd name="T39" fmla="*/ 694 h 724"/>
                <a:gd name="T40" fmla="*/ 279 w 1103"/>
                <a:gd name="T41" fmla="*/ 536 h 724"/>
                <a:gd name="T42" fmla="*/ 413 w 1103"/>
                <a:gd name="T43" fmla="*/ 448 h 724"/>
                <a:gd name="T44" fmla="*/ 266 w 1103"/>
                <a:gd name="T45" fmla="*/ 567 h 724"/>
                <a:gd name="T46" fmla="*/ 383 w 1103"/>
                <a:gd name="T47" fmla="*/ 703 h 724"/>
                <a:gd name="T48" fmla="*/ 389 w 1103"/>
                <a:gd name="T49" fmla="*/ 614 h 724"/>
                <a:gd name="T50" fmla="*/ 351 w 1103"/>
                <a:gd name="T51" fmla="*/ 569 h 724"/>
                <a:gd name="T52" fmla="*/ 520 w 1103"/>
                <a:gd name="T53" fmla="*/ 480 h 724"/>
                <a:gd name="T54" fmla="*/ 672 w 1103"/>
                <a:gd name="T55" fmla="*/ 488 h 724"/>
                <a:gd name="T56" fmla="*/ 648 w 1103"/>
                <a:gd name="T57" fmla="*/ 574 h 724"/>
                <a:gd name="T58" fmla="*/ 480 w 1103"/>
                <a:gd name="T59" fmla="*/ 621 h 724"/>
                <a:gd name="T60" fmla="*/ 434 w 1103"/>
                <a:gd name="T61" fmla="*/ 703 h 724"/>
                <a:gd name="T62" fmla="*/ 562 w 1103"/>
                <a:gd name="T63" fmla="*/ 667 h 724"/>
                <a:gd name="T64" fmla="*/ 671 w 1103"/>
                <a:gd name="T65" fmla="*/ 636 h 724"/>
                <a:gd name="T66" fmla="*/ 746 w 1103"/>
                <a:gd name="T67" fmla="*/ 615 h 724"/>
                <a:gd name="T68" fmla="*/ 746 w 1103"/>
                <a:gd name="T69" fmla="*/ 615 h 724"/>
                <a:gd name="T70" fmla="*/ 746 w 1103"/>
                <a:gd name="T71" fmla="*/ 615 h 724"/>
                <a:gd name="T72" fmla="*/ 903 w 1103"/>
                <a:gd name="T73" fmla="*/ 412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03" h="724">
                  <a:moveTo>
                    <a:pt x="903" y="412"/>
                  </a:moveTo>
                  <a:cubicBezTo>
                    <a:pt x="1103" y="156"/>
                    <a:pt x="1103" y="156"/>
                    <a:pt x="1103" y="156"/>
                  </a:cubicBezTo>
                  <a:cubicBezTo>
                    <a:pt x="848" y="0"/>
                    <a:pt x="848" y="0"/>
                    <a:pt x="848" y="0"/>
                  </a:cubicBezTo>
                  <a:cubicBezTo>
                    <a:pt x="696" y="277"/>
                    <a:pt x="696" y="277"/>
                    <a:pt x="696" y="277"/>
                  </a:cubicBezTo>
                  <a:cubicBezTo>
                    <a:pt x="268" y="277"/>
                    <a:pt x="268" y="277"/>
                    <a:pt x="268" y="277"/>
                  </a:cubicBezTo>
                  <a:cubicBezTo>
                    <a:pt x="268" y="277"/>
                    <a:pt x="268" y="277"/>
                    <a:pt x="268" y="277"/>
                  </a:cubicBezTo>
                  <a:cubicBezTo>
                    <a:pt x="268" y="277"/>
                    <a:pt x="268" y="277"/>
                    <a:pt x="268" y="277"/>
                  </a:cubicBezTo>
                  <a:cubicBezTo>
                    <a:pt x="79" y="400"/>
                    <a:pt x="79" y="400"/>
                    <a:pt x="79" y="400"/>
                  </a:cubicBezTo>
                  <a:cubicBezTo>
                    <a:pt x="98" y="430"/>
                    <a:pt x="137" y="438"/>
                    <a:pt x="167" y="419"/>
                  </a:cubicBezTo>
                  <a:cubicBezTo>
                    <a:pt x="274" y="348"/>
                    <a:pt x="274" y="348"/>
                    <a:pt x="274" y="348"/>
                  </a:cubicBezTo>
                  <a:cubicBezTo>
                    <a:pt x="347" y="348"/>
                    <a:pt x="347" y="348"/>
                    <a:pt x="347" y="348"/>
                  </a:cubicBezTo>
                  <a:cubicBezTo>
                    <a:pt x="232" y="393"/>
                    <a:pt x="232" y="393"/>
                    <a:pt x="232" y="393"/>
                  </a:cubicBezTo>
                  <a:cubicBezTo>
                    <a:pt x="232" y="393"/>
                    <a:pt x="232" y="393"/>
                    <a:pt x="232" y="393"/>
                  </a:cubicBezTo>
                  <a:cubicBezTo>
                    <a:pt x="0" y="590"/>
                    <a:pt x="0" y="590"/>
                    <a:pt x="0" y="590"/>
                  </a:cubicBezTo>
                  <a:cubicBezTo>
                    <a:pt x="23" y="617"/>
                    <a:pt x="63" y="620"/>
                    <a:pt x="89" y="597"/>
                  </a:cubicBezTo>
                  <a:cubicBezTo>
                    <a:pt x="262" y="451"/>
                    <a:pt x="262" y="451"/>
                    <a:pt x="262" y="451"/>
                  </a:cubicBezTo>
                  <a:cubicBezTo>
                    <a:pt x="386" y="399"/>
                    <a:pt x="386" y="399"/>
                    <a:pt x="386" y="399"/>
                  </a:cubicBezTo>
                  <a:cubicBezTo>
                    <a:pt x="244" y="480"/>
                    <a:pt x="244" y="480"/>
                    <a:pt x="244" y="480"/>
                  </a:cubicBezTo>
                  <a:cubicBezTo>
                    <a:pt x="54" y="701"/>
                    <a:pt x="54" y="701"/>
                    <a:pt x="54" y="701"/>
                  </a:cubicBezTo>
                  <a:cubicBezTo>
                    <a:pt x="80" y="724"/>
                    <a:pt x="120" y="721"/>
                    <a:pt x="143" y="694"/>
                  </a:cubicBezTo>
                  <a:cubicBezTo>
                    <a:pt x="279" y="536"/>
                    <a:pt x="279" y="536"/>
                    <a:pt x="279" y="536"/>
                  </a:cubicBezTo>
                  <a:cubicBezTo>
                    <a:pt x="413" y="448"/>
                    <a:pt x="413" y="448"/>
                    <a:pt x="413" y="448"/>
                  </a:cubicBezTo>
                  <a:cubicBezTo>
                    <a:pt x="266" y="567"/>
                    <a:pt x="266" y="567"/>
                    <a:pt x="266" y="567"/>
                  </a:cubicBezTo>
                  <a:cubicBezTo>
                    <a:pt x="383" y="703"/>
                    <a:pt x="383" y="703"/>
                    <a:pt x="383" y="703"/>
                  </a:cubicBezTo>
                  <a:cubicBezTo>
                    <a:pt x="409" y="680"/>
                    <a:pt x="412" y="640"/>
                    <a:pt x="389" y="614"/>
                  </a:cubicBezTo>
                  <a:cubicBezTo>
                    <a:pt x="351" y="569"/>
                    <a:pt x="351" y="569"/>
                    <a:pt x="351" y="569"/>
                  </a:cubicBezTo>
                  <a:cubicBezTo>
                    <a:pt x="520" y="480"/>
                    <a:pt x="520" y="480"/>
                    <a:pt x="520" y="480"/>
                  </a:cubicBezTo>
                  <a:cubicBezTo>
                    <a:pt x="520" y="480"/>
                    <a:pt x="614" y="416"/>
                    <a:pt x="672" y="488"/>
                  </a:cubicBezTo>
                  <a:cubicBezTo>
                    <a:pt x="698" y="522"/>
                    <a:pt x="693" y="558"/>
                    <a:pt x="648" y="574"/>
                  </a:cubicBezTo>
                  <a:cubicBezTo>
                    <a:pt x="480" y="621"/>
                    <a:pt x="480" y="621"/>
                    <a:pt x="480" y="621"/>
                  </a:cubicBezTo>
                  <a:cubicBezTo>
                    <a:pt x="444" y="631"/>
                    <a:pt x="424" y="668"/>
                    <a:pt x="434" y="703"/>
                  </a:cubicBezTo>
                  <a:cubicBezTo>
                    <a:pt x="562" y="667"/>
                    <a:pt x="562" y="667"/>
                    <a:pt x="562" y="667"/>
                  </a:cubicBezTo>
                  <a:cubicBezTo>
                    <a:pt x="671" y="636"/>
                    <a:pt x="671" y="636"/>
                    <a:pt x="671" y="636"/>
                  </a:cubicBezTo>
                  <a:cubicBezTo>
                    <a:pt x="746" y="615"/>
                    <a:pt x="746" y="615"/>
                    <a:pt x="746" y="615"/>
                  </a:cubicBezTo>
                  <a:cubicBezTo>
                    <a:pt x="746" y="615"/>
                    <a:pt x="746" y="615"/>
                    <a:pt x="746" y="615"/>
                  </a:cubicBezTo>
                  <a:cubicBezTo>
                    <a:pt x="746" y="615"/>
                    <a:pt x="746" y="615"/>
                    <a:pt x="746" y="615"/>
                  </a:cubicBezTo>
                  <a:lnTo>
                    <a:pt x="903" y="412"/>
                  </a:lnTo>
                  <a:close/>
                </a:path>
              </a:pathLst>
            </a:custGeom>
            <a:solidFill>
              <a:srgbClr val="FED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53"/>
            <p:cNvSpPr>
              <a:spLocks/>
            </p:cNvSpPr>
            <p:nvPr/>
          </p:nvSpPr>
          <p:spPr bwMode="auto">
            <a:xfrm>
              <a:off x="9498013" y="3081338"/>
              <a:ext cx="1193800" cy="220662"/>
            </a:xfrm>
            <a:custGeom>
              <a:avLst/>
              <a:gdLst>
                <a:gd name="T0" fmla="*/ 0 w 752"/>
                <a:gd name="T1" fmla="*/ 117 h 139"/>
                <a:gd name="T2" fmla="*/ 4 w 752"/>
                <a:gd name="T3" fmla="*/ 139 h 139"/>
                <a:gd name="T4" fmla="*/ 752 w 752"/>
                <a:gd name="T5" fmla="*/ 22 h 139"/>
                <a:gd name="T6" fmla="*/ 748 w 752"/>
                <a:gd name="T7" fmla="*/ 0 h 139"/>
                <a:gd name="T8" fmla="*/ 0 w 752"/>
                <a:gd name="T9" fmla="*/ 117 h 139"/>
              </a:gdLst>
              <a:ahLst/>
              <a:cxnLst>
                <a:cxn ang="0">
                  <a:pos x="T0" y="T1"/>
                </a:cxn>
                <a:cxn ang="0">
                  <a:pos x="T2" y="T3"/>
                </a:cxn>
                <a:cxn ang="0">
                  <a:pos x="T4" y="T5"/>
                </a:cxn>
                <a:cxn ang="0">
                  <a:pos x="T6" y="T7"/>
                </a:cxn>
                <a:cxn ang="0">
                  <a:pos x="T8" y="T9"/>
                </a:cxn>
              </a:cxnLst>
              <a:rect l="0" t="0" r="r" b="b"/>
              <a:pathLst>
                <a:path w="752" h="139">
                  <a:moveTo>
                    <a:pt x="0" y="117"/>
                  </a:moveTo>
                  <a:lnTo>
                    <a:pt x="4" y="139"/>
                  </a:lnTo>
                  <a:lnTo>
                    <a:pt x="752" y="22"/>
                  </a:lnTo>
                  <a:lnTo>
                    <a:pt x="748" y="0"/>
                  </a:lnTo>
                  <a:lnTo>
                    <a:pt x="0" y="117"/>
                  </a:lnTo>
                  <a:close/>
                </a:path>
              </a:pathLst>
            </a:custGeom>
            <a:solidFill>
              <a:srgbClr val="555C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Freeform 54"/>
            <p:cNvSpPr>
              <a:spLocks/>
            </p:cNvSpPr>
            <p:nvPr/>
          </p:nvSpPr>
          <p:spPr bwMode="auto">
            <a:xfrm>
              <a:off x="9698038" y="3098800"/>
              <a:ext cx="793750" cy="195262"/>
            </a:xfrm>
            <a:custGeom>
              <a:avLst/>
              <a:gdLst>
                <a:gd name="T0" fmla="*/ 4 w 500"/>
                <a:gd name="T1" fmla="*/ 0 h 123"/>
                <a:gd name="T2" fmla="*/ 0 w 500"/>
                <a:gd name="T3" fmla="*/ 21 h 123"/>
                <a:gd name="T4" fmla="*/ 496 w 500"/>
                <a:gd name="T5" fmla="*/ 123 h 123"/>
                <a:gd name="T6" fmla="*/ 500 w 500"/>
                <a:gd name="T7" fmla="*/ 101 h 123"/>
                <a:gd name="T8" fmla="*/ 4 w 500"/>
                <a:gd name="T9" fmla="*/ 0 h 123"/>
              </a:gdLst>
              <a:ahLst/>
              <a:cxnLst>
                <a:cxn ang="0">
                  <a:pos x="T0" y="T1"/>
                </a:cxn>
                <a:cxn ang="0">
                  <a:pos x="T2" y="T3"/>
                </a:cxn>
                <a:cxn ang="0">
                  <a:pos x="T4" y="T5"/>
                </a:cxn>
                <a:cxn ang="0">
                  <a:pos x="T6" y="T7"/>
                </a:cxn>
                <a:cxn ang="0">
                  <a:pos x="T8" y="T9"/>
                </a:cxn>
              </a:cxnLst>
              <a:rect l="0" t="0" r="r" b="b"/>
              <a:pathLst>
                <a:path w="500" h="123">
                  <a:moveTo>
                    <a:pt x="4" y="0"/>
                  </a:moveTo>
                  <a:lnTo>
                    <a:pt x="0" y="21"/>
                  </a:lnTo>
                  <a:lnTo>
                    <a:pt x="496" y="123"/>
                  </a:lnTo>
                  <a:lnTo>
                    <a:pt x="500" y="101"/>
                  </a:lnTo>
                  <a:lnTo>
                    <a:pt x="4" y="0"/>
                  </a:lnTo>
                  <a:close/>
                </a:path>
              </a:pathLst>
            </a:custGeom>
            <a:solidFill>
              <a:srgbClr val="4422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55"/>
            <p:cNvSpPr>
              <a:spLocks/>
            </p:cNvSpPr>
            <p:nvPr/>
          </p:nvSpPr>
          <p:spPr bwMode="auto">
            <a:xfrm>
              <a:off x="10420351" y="2325688"/>
              <a:ext cx="411163" cy="285750"/>
            </a:xfrm>
            <a:custGeom>
              <a:avLst/>
              <a:gdLst>
                <a:gd name="T0" fmla="*/ 59 w 259"/>
                <a:gd name="T1" fmla="*/ 0 h 180"/>
                <a:gd name="T2" fmla="*/ 0 w 259"/>
                <a:gd name="T3" fmla="*/ 106 h 180"/>
                <a:gd name="T4" fmla="*/ 120 w 259"/>
                <a:gd name="T5" fmla="*/ 180 h 180"/>
                <a:gd name="T6" fmla="*/ 259 w 259"/>
                <a:gd name="T7" fmla="*/ 0 h 180"/>
                <a:gd name="T8" fmla="*/ 59 w 259"/>
                <a:gd name="T9" fmla="*/ 0 h 180"/>
              </a:gdLst>
              <a:ahLst/>
              <a:cxnLst>
                <a:cxn ang="0">
                  <a:pos x="T0" y="T1"/>
                </a:cxn>
                <a:cxn ang="0">
                  <a:pos x="T2" y="T3"/>
                </a:cxn>
                <a:cxn ang="0">
                  <a:pos x="T4" y="T5"/>
                </a:cxn>
                <a:cxn ang="0">
                  <a:pos x="T6" y="T7"/>
                </a:cxn>
                <a:cxn ang="0">
                  <a:pos x="T8" y="T9"/>
                </a:cxn>
              </a:cxnLst>
              <a:rect l="0" t="0" r="r" b="b"/>
              <a:pathLst>
                <a:path w="259" h="180">
                  <a:moveTo>
                    <a:pt x="59" y="0"/>
                  </a:moveTo>
                  <a:lnTo>
                    <a:pt x="0" y="106"/>
                  </a:lnTo>
                  <a:lnTo>
                    <a:pt x="120" y="180"/>
                  </a:lnTo>
                  <a:lnTo>
                    <a:pt x="259" y="0"/>
                  </a:lnTo>
                  <a:lnTo>
                    <a:pt x="59" y="0"/>
                  </a:lnTo>
                  <a:close/>
                </a:path>
              </a:pathLst>
            </a:custGeom>
            <a:solidFill>
              <a:srgbClr val="DC3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80335253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noProof="0" dirty="0" smtClean="0"/>
              <a:t>In parte v7 e in parte v1</a:t>
            </a:r>
            <a:endParaRPr lang="it-IT" noProof="0" dirty="0"/>
          </a:p>
        </p:txBody>
      </p:sp>
      <p:sp>
        <p:nvSpPr>
          <p:cNvPr id="3" name="Content Placeholder 2"/>
          <p:cNvSpPr>
            <a:spLocks noGrp="1"/>
          </p:cNvSpPr>
          <p:nvPr>
            <p:ph idx="4294967295"/>
          </p:nvPr>
        </p:nvSpPr>
        <p:spPr>
          <a:xfrm>
            <a:off x="452438" y="1423988"/>
            <a:ext cx="8242300" cy="4695825"/>
          </a:xfrm>
          <a:prstGeom prst="rect">
            <a:avLst/>
          </a:prstGeom>
        </p:spPr>
        <p:txBody>
          <a:bodyPr>
            <a:noAutofit/>
          </a:bodyPr>
          <a:lstStyle/>
          <a:p>
            <a:r>
              <a:rPr lang="it-IT" sz="3200" noProof="0" dirty="0" smtClean="0"/>
              <a:t>EF6.x non ha i presupposti per raggiungere molteplici obiettivi</a:t>
            </a:r>
          </a:p>
          <a:p>
            <a:r>
              <a:rPr lang="it-IT" sz="3200" noProof="0" dirty="0" smtClean="0"/>
              <a:t>Stesse interfacce base di EF6.x</a:t>
            </a:r>
          </a:p>
          <a:p>
            <a:pPr marL="400050" lvl="1" indent="0">
              <a:buNone/>
            </a:pPr>
            <a:r>
              <a:rPr lang="it-IT" sz="2000" noProof="0" dirty="0" smtClean="0"/>
              <a:t>Continuerà ad esistere DbContext/DbSet ecc.</a:t>
            </a:r>
          </a:p>
          <a:p>
            <a:pPr marL="400050" lvl="1" indent="0">
              <a:buNone/>
            </a:pPr>
            <a:r>
              <a:rPr lang="it-IT" sz="2000" noProof="0" dirty="0" smtClean="0"/>
              <a:t>Costruito su un core più leggero ed estensibile</a:t>
            </a:r>
          </a:p>
          <a:p>
            <a:r>
              <a:rPr lang="it-IT" sz="3200" noProof="0" dirty="0" smtClean="0"/>
              <a:t>Solo le funzionalità più utilizzate</a:t>
            </a:r>
          </a:p>
          <a:p>
            <a:pPr marL="400050" lvl="1" indent="0">
              <a:buNone/>
            </a:pPr>
            <a:r>
              <a:rPr lang="it-IT" sz="2000" noProof="0" dirty="0" smtClean="0"/>
              <a:t>…e tante altre funzionalità nuove</a:t>
            </a:r>
          </a:p>
          <a:p>
            <a:r>
              <a:rPr lang="it-IT" sz="3200" noProof="0" dirty="0" smtClean="0"/>
              <a:t>Solo modellazione da codice (Code-First)</a:t>
            </a:r>
          </a:p>
          <a:p>
            <a:pPr marL="400050" lvl="1" indent="0">
              <a:buNone/>
            </a:pPr>
            <a:r>
              <a:rPr lang="it-IT" sz="2000" dirty="0" smtClean="0"/>
              <a:t>Non vuol dire che non ci saranno strumenti di designer!</a:t>
            </a:r>
            <a:br>
              <a:rPr lang="it-IT" sz="2000" dirty="0" smtClean="0"/>
            </a:br>
            <a:r>
              <a:rPr lang="it-IT" sz="2000" dirty="0"/>
              <a:t>Supporto per la creazione del modello da un database </a:t>
            </a:r>
            <a:r>
              <a:rPr lang="it-IT" sz="2000" dirty="0" smtClean="0"/>
              <a:t>esistente</a:t>
            </a:r>
            <a:endParaRPr lang="it-IT" sz="2000" noProof="0" dirty="0" smtClean="0"/>
          </a:p>
          <a:p>
            <a:endParaRPr lang="it-IT" sz="3200" noProof="0" dirty="0"/>
          </a:p>
        </p:txBody>
      </p:sp>
    </p:spTree>
    <p:extLst>
      <p:ext uri="{BB962C8B-B14F-4D97-AF65-F5344CB8AC3E}">
        <p14:creationId xmlns:p14="http://schemas.microsoft.com/office/powerpoint/2010/main" val="1898126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9877" y="1855466"/>
            <a:ext cx="4456508" cy="479753"/>
          </a:xfrm>
          <a:solidFill>
            <a:srgbClr val="D83B01"/>
          </a:solidFill>
        </p:spPr>
        <p:txBody>
          <a:bodyPr/>
          <a:lstStyle/>
          <a:p>
            <a:r>
              <a:rPr lang="it-IT" noProof="0" dirty="0" smtClean="0"/>
              <a:t>EF6</a:t>
            </a:r>
            <a:endParaRPr lang="it-IT" noProof="0" dirty="0"/>
          </a:p>
        </p:txBody>
      </p:sp>
      <p:sp>
        <p:nvSpPr>
          <p:cNvPr id="3" name="Content Placeholder 2"/>
          <p:cNvSpPr>
            <a:spLocks noGrp="1"/>
          </p:cNvSpPr>
          <p:nvPr>
            <p:ph sz="half" idx="2"/>
          </p:nvPr>
        </p:nvSpPr>
        <p:spPr>
          <a:xfrm>
            <a:off x="89877" y="2343305"/>
            <a:ext cx="4456508" cy="3220810"/>
          </a:xfrm>
          <a:solidFill>
            <a:schemeClr val="bg1"/>
          </a:solidFill>
        </p:spPr>
        <p:txBody>
          <a:bodyPr>
            <a:normAutofit lnSpcReduction="10000"/>
          </a:bodyPr>
          <a:lstStyle/>
          <a:p>
            <a:pPr marL="0" indent="0">
              <a:buNone/>
            </a:pPr>
            <a:r>
              <a:rPr lang="it-IT" sz="825" noProof="0" dirty="0" smtClean="0">
                <a:solidFill>
                  <a:srgbClr val="0000FF"/>
                </a:solidFill>
                <a:highlight>
                  <a:srgbClr val="FFFFFF"/>
                </a:highlight>
                <a:latin typeface="Consolas" panose="020B0609020204030204" pitchFamily="49" charset="0"/>
              </a:rPr>
              <a:t>var</a:t>
            </a:r>
            <a:r>
              <a:rPr lang="it-IT" sz="825" noProof="0" dirty="0" smtClean="0">
                <a:solidFill>
                  <a:srgbClr val="000000"/>
                </a:solidFill>
                <a:highlight>
                  <a:srgbClr val="FFFFFF"/>
                </a:highlight>
                <a:latin typeface="Consolas" panose="020B0609020204030204" pitchFamily="49" charset="0"/>
              </a:rPr>
              <a:t> metadata = ((</a:t>
            </a:r>
            <a:r>
              <a:rPr lang="it-IT" sz="825" noProof="0" dirty="0" smtClean="0">
                <a:solidFill>
                  <a:srgbClr val="2B91AF"/>
                </a:solidFill>
                <a:highlight>
                  <a:srgbClr val="FFFFFF"/>
                </a:highlight>
                <a:latin typeface="Consolas" panose="020B0609020204030204" pitchFamily="49" charset="0"/>
              </a:rPr>
              <a:t>IObjectContextAdapter</a:t>
            </a:r>
            <a:r>
              <a:rPr lang="it-IT" sz="825" noProof="0" dirty="0" smtClean="0">
                <a:solidFill>
                  <a:srgbClr val="000000"/>
                </a:solidFill>
                <a:highlight>
                  <a:srgbClr val="FFFFFF"/>
                </a:highlight>
                <a:latin typeface="Consolas" panose="020B0609020204030204" pitchFamily="49" charset="0"/>
              </a:rPr>
              <a:t>)context).ObjectContext</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00"/>
                </a:solidFill>
                <a:highlight>
                  <a:srgbClr val="FFFFFF"/>
                </a:highlight>
                <a:latin typeface="Consolas" panose="020B0609020204030204" pitchFamily="49" charset="0"/>
              </a:rPr>
              <a:t>    .MetadataWorkspace;</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00"/>
                </a:solidFill>
                <a:highlight>
                  <a:srgbClr val="FFFFFF"/>
                </a:highlight>
                <a:latin typeface="Consolas" panose="020B0609020204030204" pitchFamily="49" charset="0"/>
              </a:rPr>
              <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FF"/>
                </a:solidFill>
                <a:highlight>
                  <a:srgbClr val="FFFFFF"/>
                </a:highlight>
                <a:latin typeface="Consolas" panose="020B0609020204030204" pitchFamily="49" charset="0"/>
              </a:rPr>
              <a:t>var</a:t>
            </a:r>
            <a:r>
              <a:rPr lang="it-IT" sz="825" noProof="0" dirty="0" smtClean="0">
                <a:solidFill>
                  <a:srgbClr val="000000"/>
                </a:solidFill>
                <a:highlight>
                  <a:srgbClr val="FFFFFF"/>
                </a:highlight>
                <a:latin typeface="Consolas" panose="020B0609020204030204" pitchFamily="49" charset="0"/>
              </a:rPr>
              <a:t> objectItemCollection = ((</a:t>
            </a:r>
            <a:r>
              <a:rPr lang="it-IT" sz="825" noProof="0" dirty="0" smtClean="0">
                <a:solidFill>
                  <a:srgbClr val="2B91AF"/>
                </a:solidFill>
                <a:highlight>
                  <a:srgbClr val="FFFFFF"/>
                </a:highlight>
                <a:latin typeface="Consolas" panose="020B0609020204030204" pitchFamily="49" charset="0"/>
              </a:rPr>
              <a:t>ObjectItemCollection</a:t>
            </a:r>
            <a:r>
              <a:rPr lang="it-IT" sz="825" noProof="0" dirty="0" smtClean="0">
                <a:solidFill>
                  <a:srgbClr val="000000"/>
                </a:solidFill>
                <a:highlight>
                  <a:srgbClr val="FFFFFF"/>
                </a:highlight>
                <a:latin typeface="Consolas" panose="020B0609020204030204" pitchFamily="49" charset="0"/>
              </a:rPr>
              <a:t>)metadata</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00"/>
                </a:solidFill>
                <a:highlight>
                  <a:srgbClr val="FFFFFF"/>
                </a:highlight>
                <a:latin typeface="Consolas" panose="020B0609020204030204" pitchFamily="49" charset="0"/>
              </a:rPr>
              <a:t>    .GetItemCollection(</a:t>
            </a:r>
            <a:r>
              <a:rPr lang="it-IT" sz="825" noProof="0" dirty="0" smtClean="0">
                <a:solidFill>
                  <a:srgbClr val="2B91AF"/>
                </a:solidFill>
                <a:highlight>
                  <a:srgbClr val="FFFFFF"/>
                </a:highlight>
                <a:latin typeface="Consolas" panose="020B0609020204030204" pitchFamily="49" charset="0"/>
              </a:rPr>
              <a:t>DataSpace</a:t>
            </a:r>
            <a:r>
              <a:rPr lang="it-IT" sz="825" noProof="0" dirty="0" smtClean="0">
                <a:solidFill>
                  <a:srgbClr val="000000"/>
                </a:solidFill>
                <a:highlight>
                  <a:srgbClr val="FFFFFF"/>
                </a:highlight>
                <a:latin typeface="Consolas" panose="020B0609020204030204" pitchFamily="49" charset="0"/>
              </a:rPr>
              <a:t>.OSpace));</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00"/>
                </a:solidFill>
                <a:highlight>
                  <a:srgbClr val="FFFFFF"/>
                </a:highlight>
                <a:latin typeface="Consolas" panose="020B0609020204030204" pitchFamily="49" charset="0"/>
              </a:rPr>
              <a:t> </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FF"/>
                </a:solidFill>
                <a:highlight>
                  <a:srgbClr val="FFFFFF"/>
                </a:highlight>
                <a:latin typeface="Consolas" panose="020B0609020204030204" pitchFamily="49" charset="0"/>
              </a:rPr>
              <a:t>var</a:t>
            </a:r>
            <a:r>
              <a:rPr lang="it-IT" sz="825" noProof="0" dirty="0" smtClean="0">
                <a:solidFill>
                  <a:srgbClr val="000000"/>
                </a:solidFill>
                <a:highlight>
                  <a:srgbClr val="FFFFFF"/>
                </a:highlight>
                <a:latin typeface="Consolas" panose="020B0609020204030204" pitchFamily="49" charset="0"/>
              </a:rPr>
              <a:t> entityType = metadata</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00"/>
                </a:solidFill>
                <a:highlight>
                  <a:srgbClr val="FFFFFF"/>
                </a:highlight>
                <a:latin typeface="Consolas" panose="020B0609020204030204" pitchFamily="49" charset="0"/>
              </a:rPr>
              <a:t>    .GetItems&lt;</a:t>
            </a:r>
            <a:r>
              <a:rPr lang="it-IT" sz="825" noProof="0" dirty="0" smtClean="0">
                <a:solidFill>
                  <a:srgbClr val="2B91AF"/>
                </a:solidFill>
                <a:highlight>
                  <a:srgbClr val="FFFFFF"/>
                </a:highlight>
                <a:latin typeface="Consolas" panose="020B0609020204030204" pitchFamily="49" charset="0"/>
              </a:rPr>
              <a:t>EntityType</a:t>
            </a:r>
            <a:r>
              <a:rPr lang="it-IT" sz="825" noProof="0" dirty="0" smtClean="0">
                <a:solidFill>
                  <a:srgbClr val="000000"/>
                </a:solidFill>
                <a:highlight>
                  <a:srgbClr val="FFFFFF"/>
                </a:highlight>
                <a:latin typeface="Consolas" panose="020B0609020204030204" pitchFamily="49" charset="0"/>
              </a:rPr>
              <a:t>&gt;(</a:t>
            </a:r>
            <a:r>
              <a:rPr lang="it-IT" sz="825" noProof="0" dirty="0" smtClean="0">
                <a:solidFill>
                  <a:srgbClr val="2B91AF"/>
                </a:solidFill>
                <a:highlight>
                  <a:srgbClr val="FFFFFF"/>
                </a:highlight>
                <a:latin typeface="Consolas" panose="020B0609020204030204" pitchFamily="49" charset="0"/>
              </a:rPr>
              <a:t>DataSpace</a:t>
            </a:r>
            <a:r>
              <a:rPr lang="it-IT" sz="825" noProof="0" dirty="0" smtClean="0">
                <a:solidFill>
                  <a:srgbClr val="000000"/>
                </a:solidFill>
                <a:highlight>
                  <a:srgbClr val="FFFFFF"/>
                </a:highlight>
                <a:latin typeface="Consolas" panose="020B0609020204030204" pitchFamily="49" charset="0"/>
              </a:rPr>
              <a:t>.OSpace)</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00"/>
                </a:solidFill>
                <a:highlight>
                  <a:srgbClr val="FFFFFF"/>
                </a:highlight>
                <a:latin typeface="Consolas" panose="020B0609020204030204" pitchFamily="49" charset="0"/>
              </a:rPr>
              <a:t>    .Single(e =&gt; objectItemCollection.GetClrType(e) == </a:t>
            </a:r>
            <a:r>
              <a:rPr lang="it-IT" sz="825" noProof="0" dirty="0" smtClean="0">
                <a:solidFill>
                  <a:srgbClr val="0000FF"/>
                </a:solidFill>
                <a:highlight>
                  <a:srgbClr val="FFFFFF"/>
                </a:highlight>
                <a:latin typeface="Consolas" panose="020B0609020204030204" pitchFamily="49" charset="0"/>
              </a:rPr>
              <a:t>typeof</a:t>
            </a:r>
            <a:r>
              <a:rPr lang="it-IT" sz="825" noProof="0" dirty="0" smtClean="0">
                <a:solidFill>
                  <a:srgbClr val="000000"/>
                </a:solidFill>
                <a:highlight>
                  <a:srgbClr val="FFFFFF"/>
                </a:highlight>
                <a:latin typeface="Consolas" panose="020B0609020204030204" pitchFamily="49" charset="0"/>
              </a:rPr>
              <a:t>(</a:t>
            </a:r>
            <a:r>
              <a:rPr lang="it-IT" sz="825" noProof="0" dirty="0" smtClean="0">
                <a:solidFill>
                  <a:srgbClr val="2B91AF"/>
                </a:solidFill>
                <a:highlight>
                  <a:srgbClr val="FFFFFF"/>
                </a:highlight>
                <a:latin typeface="Consolas" panose="020B0609020204030204" pitchFamily="49" charset="0"/>
              </a:rPr>
              <a:t>Blog</a:t>
            </a:r>
            <a:r>
              <a:rPr lang="it-IT" sz="825" noProof="0" dirty="0" smtClean="0">
                <a:solidFill>
                  <a:srgbClr val="000000"/>
                </a:solidFill>
                <a:highlight>
                  <a:srgbClr val="FFFFFF"/>
                </a:highlight>
                <a:latin typeface="Consolas" panose="020B0609020204030204" pitchFamily="49" charset="0"/>
              </a:rPr>
              <a:t>));</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00"/>
                </a:solidFill>
                <a:highlight>
                  <a:srgbClr val="FFFFFF"/>
                </a:highlight>
                <a:latin typeface="Consolas" panose="020B0609020204030204" pitchFamily="49" charset="0"/>
              </a:rPr>
              <a:t> </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FF"/>
                </a:solidFill>
                <a:highlight>
                  <a:srgbClr val="FFFFFF"/>
                </a:highlight>
                <a:latin typeface="Consolas" panose="020B0609020204030204" pitchFamily="49" charset="0"/>
              </a:rPr>
              <a:t>var</a:t>
            </a:r>
            <a:r>
              <a:rPr lang="it-IT" sz="825" noProof="0" dirty="0" smtClean="0">
                <a:solidFill>
                  <a:srgbClr val="000000"/>
                </a:solidFill>
                <a:highlight>
                  <a:srgbClr val="FFFFFF"/>
                </a:highlight>
                <a:latin typeface="Consolas" panose="020B0609020204030204" pitchFamily="49" charset="0"/>
              </a:rPr>
              <a:t> entitySet = metadata</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00"/>
                </a:solidFill>
                <a:highlight>
                  <a:srgbClr val="FFFFFF"/>
                </a:highlight>
                <a:latin typeface="Consolas" panose="020B0609020204030204" pitchFamily="49" charset="0"/>
              </a:rPr>
              <a:t>    .GetItems&lt;</a:t>
            </a:r>
            <a:r>
              <a:rPr lang="it-IT" sz="825" noProof="0" dirty="0" smtClean="0">
                <a:solidFill>
                  <a:srgbClr val="2B91AF"/>
                </a:solidFill>
                <a:highlight>
                  <a:srgbClr val="FFFFFF"/>
                </a:highlight>
                <a:latin typeface="Consolas" panose="020B0609020204030204" pitchFamily="49" charset="0"/>
              </a:rPr>
              <a:t>EntityContainer</a:t>
            </a:r>
            <a:r>
              <a:rPr lang="it-IT" sz="825" noProof="0" dirty="0" smtClean="0">
                <a:solidFill>
                  <a:srgbClr val="000000"/>
                </a:solidFill>
                <a:highlight>
                  <a:srgbClr val="FFFFFF"/>
                </a:highlight>
                <a:latin typeface="Consolas" panose="020B0609020204030204" pitchFamily="49" charset="0"/>
              </a:rPr>
              <a:t>&gt;(</a:t>
            </a:r>
            <a:r>
              <a:rPr lang="it-IT" sz="825" noProof="0" dirty="0" smtClean="0">
                <a:solidFill>
                  <a:srgbClr val="2B91AF"/>
                </a:solidFill>
                <a:highlight>
                  <a:srgbClr val="FFFFFF"/>
                </a:highlight>
                <a:latin typeface="Consolas" panose="020B0609020204030204" pitchFamily="49" charset="0"/>
              </a:rPr>
              <a:t>DataSpace</a:t>
            </a:r>
            <a:r>
              <a:rPr lang="it-IT" sz="825" noProof="0" dirty="0" smtClean="0">
                <a:solidFill>
                  <a:srgbClr val="000000"/>
                </a:solidFill>
                <a:highlight>
                  <a:srgbClr val="FFFFFF"/>
                </a:highlight>
                <a:latin typeface="Consolas" panose="020B0609020204030204" pitchFamily="49" charset="0"/>
              </a:rPr>
              <a:t>.CSpace).Single()</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00"/>
                </a:solidFill>
                <a:highlight>
                  <a:srgbClr val="FFFFFF"/>
                </a:highlight>
                <a:latin typeface="Consolas" panose="020B0609020204030204" pitchFamily="49" charset="0"/>
              </a:rPr>
              <a:t>    .EntitySets</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00"/>
                </a:solidFill>
                <a:highlight>
                  <a:srgbClr val="FFFFFF"/>
                </a:highlight>
                <a:latin typeface="Consolas" panose="020B0609020204030204" pitchFamily="49" charset="0"/>
              </a:rPr>
              <a:t>    .Single(s =&gt; s.ElementType.Name == entityType.Name);</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00"/>
                </a:solidFill>
                <a:highlight>
                  <a:srgbClr val="FFFFFF"/>
                </a:highlight>
                <a:latin typeface="Consolas" panose="020B0609020204030204" pitchFamily="49" charset="0"/>
              </a:rPr>
              <a:t> </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FF"/>
                </a:solidFill>
                <a:highlight>
                  <a:srgbClr val="FFFFFF"/>
                </a:highlight>
                <a:latin typeface="Consolas" panose="020B0609020204030204" pitchFamily="49" charset="0"/>
              </a:rPr>
              <a:t>var</a:t>
            </a:r>
            <a:r>
              <a:rPr lang="it-IT" sz="825" noProof="0" dirty="0" smtClean="0">
                <a:solidFill>
                  <a:srgbClr val="000000"/>
                </a:solidFill>
                <a:highlight>
                  <a:srgbClr val="FFFFFF"/>
                </a:highlight>
                <a:latin typeface="Consolas" panose="020B0609020204030204" pitchFamily="49" charset="0"/>
              </a:rPr>
              <a:t> mapping =</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00"/>
                </a:solidFill>
                <a:highlight>
                  <a:srgbClr val="FFFFFF"/>
                </a:highlight>
                <a:latin typeface="Consolas" panose="020B0609020204030204" pitchFamily="49" charset="0"/>
              </a:rPr>
              <a:t>    metadata.GetItems&lt;</a:t>
            </a:r>
            <a:r>
              <a:rPr lang="it-IT" sz="825" noProof="0" dirty="0" smtClean="0">
                <a:solidFill>
                  <a:srgbClr val="2B91AF"/>
                </a:solidFill>
                <a:highlight>
                  <a:srgbClr val="FFFFFF"/>
                </a:highlight>
                <a:latin typeface="Consolas" panose="020B0609020204030204" pitchFamily="49" charset="0"/>
              </a:rPr>
              <a:t>EntityContainerMapping</a:t>
            </a:r>
            <a:r>
              <a:rPr lang="it-IT" sz="825" noProof="0" dirty="0" smtClean="0">
                <a:solidFill>
                  <a:srgbClr val="000000"/>
                </a:solidFill>
                <a:highlight>
                  <a:srgbClr val="FFFFFF"/>
                </a:highlight>
                <a:latin typeface="Consolas" panose="020B0609020204030204" pitchFamily="49" charset="0"/>
              </a:rPr>
              <a:t>&gt;(</a:t>
            </a:r>
            <a:r>
              <a:rPr lang="it-IT" sz="825" noProof="0" dirty="0" smtClean="0">
                <a:solidFill>
                  <a:srgbClr val="2B91AF"/>
                </a:solidFill>
                <a:highlight>
                  <a:srgbClr val="FFFFFF"/>
                </a:highlight>
                <a:latin typeface="Consolas" panose="020B0609020204030204" pitchFamily="49" charset="0"/>
              </a:rPr>
              <a:t>DataSpace</a:t>
            </a:r>
            <a:r>
              <a:rPr lang="it-IT" sz="825" noProof="0" dirty="0" smtClean="0">
                <a:solidFill>
                  <a:srgbClr val="000000"/>
                </a:solidFill>
                <a:highlight>
                  <a:srgbClr val="FFFFFF"/>
                </a:highlight>
                <a:latin typeface="Consolas" panose="020B0609020204030204" pitchFamily="49" charset="0"/>
              </a:rPr>
              <a:t>.CSSpace)</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00"/>
                </a:solidFill>
                <a:highlight>
                  <a:srgbClr val="FFFFFF"/>
                </a:highlight>
                <a:latin typeface="Consolas" panose="020B0609020204030204" pitchFamily="49" charset="0"/>
              </a:rPr>
              <a:t>       .Single().EntitySetMappings</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00"/>
                </a:solidFill>
                <a:highlight>
                  <a:srgbClr val="FFFFFF"/>
                </a:highlight>
                <a:latin typeface="Consolas" panose="020B0609020204030204" pitchFamily="49" charset="0"/>
              </a:rPr>
              <a:t>       .Single(s =&gt; s.EntitySet == entitySet);</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00"/>
                </a:solidFill>
                <a:highlight>
                  <a:srgbClr val="FFFFFF"/>
                </a:highlight>
                <a:latin typeface="Consolas" panose="020B0609020204030204" pitchFamily="49" charset="0"/>
              </a:rPr>
              <a:t> </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FF"/>
                </a:solidFill>
                <a:highlight>
                  <a:srgbClr val="FFFFFF"/>
                </a:highlight>
                <a:latin typeface="Consolas" panose="020B0609020204030204" pitchFamily="49" charset="0"/>
              </a:rPr>
              <a:t>var</a:t>
            </a:r>
            <a:r>
              <a:rPr lang="it-IT" sz="825" noProof="0" dirty="0" smtClean="0">
                <a:solidFill>
                  <a:srgbClr val="000000"/>
                </a:solidFill>
                <a:highlight>
                  <a:srgbClr val="FFFFFF"/>
                </a:highlight>
                <a:latin typeface="Consolas" panose="020B0609020204030204" pitchFamily="49" charset="0"/>
              </a:rPr>
              <a:t> table = mapping</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00"/>
                </a:solidFill>
                <a:highlight>
                  <a:srgbClr val="FFFFFF"/>
                </a:highlight>
                <a:latin typeface="Consolas" panose="020B0609020204030204" pitchFamily="49" charset="0"/>
              </a:rPr>
              <a:t>    .EntityTypeMappings.Single()</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00"/>
                </a:solidFill>
                <a:highlight>
                  <a:srgbClr val="FFFFFF"/>
                </a:highlight>
                <a:latin typeface="Consolas" panose="020B0609020204030204" pitchFamily="49" charset="0"/>
              </a:rPr>
              <a:t>    .Fragments.Single()</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00"/>
                </a:solidFill>
                <a:highlight>
                  <a:srgbClr val="FFFFFF"/>
                </a:highlight>
                <a:latin typeface="Consolas" panose="020B0609020204030204" pitchFamily="49" charset="0"/>
              </a:rPr>
              <a:t>    .StoreEntitySet;</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00"/>
                </a:solidFill>
                <a:highlight>
                  <a:srgbClr val="FFFFFF"/>
                </a:highlight>
                <a:latin typeface="Consolas" panose="020B0609020204030204" pitchFamily="49" charset="0"/>
              </a:rPr>
              <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FF"/>
                </a:solidFill>
                <a:highlight>
                  <a:srgbClr val="FFFFFF"/>
                </a:highlight>
                <a:latin typeface="Consolas" panose="020B0609020204030204" pitchFamily="49" charset="0"/>
              </a:rPr>
              <a:t>var</a:t>
            </a:r>
            <a:r>
              <a:rPr lang="it-IT" sz="825" noProof="0" dirty="0" smtClean="0">
                <a:solidFill>
                  <a:srgbClr val="000000"/>
                </a:solidFill>
                <a:highlight>
                  <a:srgbClr val="FFFFFF"/>
                </a:highlight>
                <a:latin typeface="Consolas" panose="020B0609020204030204" pitchFamily="49" charset="0"/>
              </a:rPr>
              <a:t> tableName = (</a:t>
            </a:r>
            <a:r>
              <a:rPr lang="it-IT" sz="825" noProof="0" dirty="0" smtClean="0">
                <a:solidFill>
                  <a:srgbClr val="0000FF"/>
                </a:solidFill>
                <a:highlight>
                  <a:srgbClr val="FFFFFF"/>
                </a:highlight>
                <a:latin typeface="Consolas" panose="020B0609020204030204" pitchFamily="49" charset="0"/>
              </a:rPr>
              <a:t>string</a:t>
            </a:r>
            <a:r>
              <a:rPr lang="it-IT" sz="825" noProof="0" dirty="0" smtClean="0">
                <a:solidFill>
                  <a:srgbClr val="000000"/>
                </a:solidFill>
                <a:highlight>
                  <a:srgbClr val="FFFFFF"/>
                </a:highlight>
                <a:latin typeface="Consolas" panose="020B0609020204030204" pitchFamily="49" charset="0"/>
              </a:rPr>
              <a:t>)table.MetadataProperties[</a:t>
            </a:r>
            <a:r>
              <a:rPr lang="it-IT" sz="825" noProof="0" dirty="0" smtClean="0">
                <a:solidFill>
                  <a:srgbClr val="A31515"/>
                </a:solidFill>
                <a:highlight>
                  <a:srgbClr val="FFFFFF"/>
                </a:highlight>
                <a:latin typeface="Consolas" panose="020B0609020204030204" pitchFamily="49" charset="0"/>
              </a:rPr>
              <a:t>"Table"</a:t>
            </a:r>
            <a:r>
              <a:rPr lang="it-IT" sz="825" noProof="0" dirty="0" smtClean="0">
                <a:solidFill>
                  <a:srgbClr val="000000"/>
                </a:solidFill>
                <a:highlight>
                  <a:srgbClr val="FFFFFF"/>
                </a:highlight>
                <a:latin typeface="Consolas" panose="020B0609020204030204" pitchFamily="49" charset="0"/>
              </a:rPr>
              <a:t>].Value </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00"/>
                </a:solidFill>
                <a:highlight>
                  <a:srgbClr val="FFFFFF"/>
                </a:highlight>
                <a:latin typeface="Consolas" panose="020B0609020204030204" pitchFamily="49" charset="0"/>
              </a:rPr>
              <a:t>    ?? table.Name;</a:t>
            </a:r>
            <a:endParaRPr lang="it-IT" sz="825" noProof="0" dirty="0">
              <a:solidFill>
                <a:srgbClr val="616161"/>
              </a:solidFill>
              <a:latin typeface="Consolas" panose="020B0609020204030204" pitchFamily="49" charset="0"/>
              <a:cs typeface="Consolas" panose="020B0609020204030204" pitchFamily="49" charset="0"/>
            </a:endParaRPr>
          </a:p>
        </p:txBody>
      </p:sp>
      <p:sp>
        <p:nvSpPr>
          <p:cNvPr id="4" name="Text Placeholder 3"/>
          <p:cNvSpPr>
            <a:spLocks noGrp="1"/>
          </p:cNvSpPr>
          <p:nvPr>
            <p:ph type="body" sz="quarter" idx="3"/>
          </p:nvPr>
        </p:nvSpPr>
        <p:spPr>
          <a:xfrm>
            <a:off x="4700078" y="1855466"/>
            <a:ext cx="4354047" cy="479753"/>
          </a:xfrm>
          <a:solidFill>
            <a:srgbClr val="BAD80A"/>
          </a:solidFill>
        </p:spPr>
        <p:txBody>
          <a:bodyPr/>
          <a:lstStyle/>
          <a:p>
            <a:r>
              <a:rPr lang="it-IT" noProof="0" dirty="0" smtClean="0"/>
              <a:t>EF7</a:t>
            </a:r>
            <a:endParaRPr lang="it-IT" noProof="0" dirty="0"/>
          </a:p>
        </p:txBody>
      </p:sp>
      <p:sp>
        <p:nvSpPr>
          <p:cNvPr id="5" name="Content Placeholder 4"/>
          <p:cNvSpPr>
            <a:spLocks noGrp="1"/>
          </p:cNvSpPr>
          <p:nvPr>
            <p:ph sz="quarter" idx="4"/>
          </p:nvPr>
        </p:nvSpPr>
        <p:spPr>
          <a:xfrm>
            <a:off x="4700078" y="2343305"/>
            <a:ext cx="4354047" cy="249997"/>
          </a:xfrm>
          <a:solidFill>
            <a:schemeClr val="bg1"/>
          </a:solidFill>
        </p:spPr>
        <p:txBody>
          <a:bodyPr/>
          <a:lstStyle/>
          <a:p>
            <a:pPr marL="0" indent="0">
              <a:buNone/>
            </a:pPr>
            <a:r>
              <a:rPr lang="it-IT" sz="825" noProof="0" dirty="0" smtClean="0">
                <a:solidFill>
                  <a:srgbClr val="0000FF"/>
                </a:solidFill>
                <a:highlight>
                  <a:srgbClr val="FFFFFF"/>
                </a:highlight>
                <a:latin typeface="Consolas" panose="020B0609020204030204" pitchFamily="49" charset="0"/>
              </a:rPr>
              <a:t>var</a:t>
            </a:r>
            <a:r>
              <a:rPr lang="it-IT" sz="825" noProof="0" dirty="0" smtClean="0">
                <a:solidFill>
                  <a:srgbClr val="000000"/>
                </a:solidFill>
                <a:highlight>
                  <a:srgbClr val="FFFFFF"/>
                </a:highlight>
                <a:latin typeface="Consolas" panose="020B0609020204030204" pitchFamily="49" charset="0"/>
              </a:rPr>
              <a:t> table = context.Model.GetEntityType(</a:t>
            </a:r>
            <a:r>
              <a:rPr lang="it-IT" sz="825" noProof="0" dirty="0" smtClean="0">
                <a:solidFill>
                  <a:srgbClr val="0000FF"/>
                </a:solidFill>
                <a:highlight>
                  <a:srgbClr val="FFFFFF"/>
                </a:highlight>
                <a:latin typeface="Consolas" panose="020B0609020204030204" pitchFamily="49" charset="0"/>
              </a:rPr>
              <a:t>typeof</a:t>
            </a:r>
            <a:r>
              <a:rPr lang="it-IT" sz="825" noProof="0" dirty="0" smtClean="0">
                <a:solidFill>
                  <a:srgbClr val="000000"/>
                </a:solidFill>
                <a:highlight>
                  <a:srgbClr val="FFFFFF"/>
                </a:highlight>
                <a:latin typeface="Consolas" panose="020B0609020204030204" pitchFamily="49" charset="0"/>
              </a:rPr>
              <a:t>(</a:t>
            </a:r>
            <a:r>
              <a:rPr lang="it-IT" sz="825" noProof="0" dirty="0" smtClean="0">
                <a:solidFill>
                  <a:srgbClr val="2B91AF"/>
                </a:solidFill>
                <a:highlight>
                  <a:srgbClr val="FFFFFF"/>
                </a:highlight>
                <a:latin typeface="Consolas" panose="020B0609020204030204" pitchFamily="49" charset="0"/>
              </a:rPr>
              <a:t>Blog</a:t>
            </a:r>
            <a:r>
              <a:rPr lang="it-IT" sz="825" noProof="0" dirty="0" smtClean="0">
                <a:solidFill>
                  <a:srgbClr val="000000"/>
                </a:solidFill>
                <a:highlight>
                  <a:srgbClr val="FFFFFF"/>
                </a:highlight>
                <a:latin typeface="Consolas" panose="020B0609020204030204" pitchFamily="49" charset="0"/>
              </a:rPr>
              <a:t>)).Relational().Table</a:t>
            </a:r>
            <a:endParaRPr lang="it-IT" sz="825" noProof="0" dirty="0"/>
          </a:p>
        </p:txBody>
      </p:sp>
      <p:sp>
        <p:nvSpPr>
          <p:cNvPr id="6" name="Title 5"/>
          <p:cNvSpPr>
            <a:spLocks noGrp="1"/>
          </p:cNvSpPr>
          <p:nvPr>
            <p:ph type="title"/>
          </p:nvPr>
        </p:nvSpPr>
        <p:spPr/>
        <p:txBody>
          <a:bodyPr>
            <a:normAutofit/>
          </a:bodyPr>
          <a:lstStyle/>
          <a:p>
            <a:r>
              <a:rPr lang="it-IT" noProof="0" dirty="0" smtClean="0"/>
              <a:t>Trovare il nome tabella dal tipo classe</a:t>
            </a:r>
            <a:endParaRPr lang="it-IT" noProof="0" dirty="0"/>
          </a:p>
        </p:txBody>
      </p:sp>
    </p:spTree>
    <p:extLst>
      <p:ext uri="{BB962C8B-B14F-4D97-AF65-F5344CB8AC3E}">
        <p14:creationId xmlns:p14="http://schemas.microsoft.com/office/powerpoint/2010/main" val="3733115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fade">
                                      <p:cBhvr>
                                        <p:cTn id="7" dur="500"/>
                                        <p:tgtEl>
                                          <p:spTgt spid="2">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fade">
                                      <p:cBhvr>
                                        <p:cTn id="10" dur="500"/>
                                        <p:tgtEl>
                                          <p:spTgt spid="2">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bg/>
                                          </p:spTgt>
                                        </p:tgtEl>
                                        <p:attrNameLst>
                                          <p:attrName>style.visibility</p:attrName>
                                        </p:attrNameLst>
                                      </p:cBhvr>
                                      <p:to>
                                        <p:strVal val="visible"/>
                                      </p:to>
                                    </p:set>
                                    <p:animEffect transition="in" filter="fade">
                                      <p:cBhvr>
                                        <p:cTn id="13" dur="500"/>
                                        <p:tgtEl>
                                          <p:spTgt spid="3">
                                            <p:bg/>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bg/>
                                          </p:spTgt>
                                        </p:tgtEl>
                                        <p:attrNameLst>
                                          <p:attrName>style.visibility</p:attrName>
                                        </p:attrNameLst>
                                      </p:cBhvr>
                                      <p:to>
                                        <p:strVal val="visible"/>
                                      </p:to>
                                    </p:set>
                                    <p:animEffect transition="in" filter="fade">
                                      <p:cBhvr>
                                        <p:cTn id="21" dur="500"/>
                                        <p:tgtEl>
                                          <p:spTgt spid="4">
                                            <p:bg/>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0" end="0"/>
                                            </p:txEl>
                                          </p:spTgt>
                                        </p:tgtEl>
                                        <p:attrNameLst>
                                          <p:attrName>style.visibility</p:attrName>
                                        </p:attrNameLst>
                                      </p:cBhvr>
                                      <p:to>
                                        <p:strVal val="visible"/>
                                      </p:to>
                                    </p:set>
                                    <p:animEffect transition="in" filter="fade">
                                      <p:cBhvr>
                                        <p:cTn id="24" dur="500"/>
                                        <p:tgtEl>
                                          <p:spTgt spid="4">
                                            <p:txEl>
                                              <p:pRg st="0" end="0"/>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
                                            <p:bg/>
                                          </p:spTgt>
                                        </p:tgtEl>
                                        <p:attrNameLst>
                                          <p:attrName>style.visibility</p:attrName>
                                        </p:attrNameLst>
                                      </p:cBhvr>
                                      <p:to>
                                        <p:strVal val="visible"/>
                                      </p:to>
                                    </p:set>
                                    <p:animEffect transition="in" filter="fade">
                                      <p:cBhvr>
                                        <p:cTn id="27" dur="500"/>
                                        <p:tgtEl>
                                          <p:spTgt spid="5">
                                            <p:bg/>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
                                            <p:txEl>
                                              <p:pRg st="0" end="0"/>
                                            </p:txEl>
                                          </p:spTgt>
                                        </p:tgtEl>
                                        <p:attrNameLst>
                                          <p:attrName>style.visibility</p:attrName>
                                        </p:attrNameLst>
                                      </p:cBhvr>
                                      <p:to>
                                        <p:strVal val="visible"/>
                                      </p:to>
                                    </p:set>
                                    <p:animEffect transition="in" filter="fade">
                                      <p:cBhvr>
                                        <p:cTn id="3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3" grpId="0" uiExpand="1" build="p" animBg="1"/>
      <p:bldP spid="4" grpId="0" uiExpand="1" build="p" animBg="1"/>
      <p:bldP spid="5" grpId="0" uiExpand="1"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noProof="0" dirty="0" smtClean="0"/>
              <a:t>EF7 Migrations</a:t>
            </a:r>
            <a:endParaRPr lang="it-IT" noProof="0" dirty="0"/>
          </a:p>
        </p:txBody>
      </p:sp>
      <p:sp>
        <p:nvSpPr>
          <p:cNvPr id="3" name="Content Placeholder 2"/>
          <p:cNvSpPr>
            <a:spLocks noGrp="1"/>
          </p:cNvSpPr>
          <p:nvPr>
            <p:ph idx="4294967295"/>
          </p:nvPr>
        </p:nvSpPr>
        <p:spPr>
          <a:xfrm>
            <a:off x="452438" y="1423988"/>
            <a:ext cx="8242300" cy="4695825"/>
          </a:xfrm>
          <a:prstGeom prst="rect">
            <a:avLst/>
          </a:prstGeom>
        </p:spPr>
        <p:txBody>
          <a:bodyPr>
            <a:noAutofit/>
          </a:bodyPr>
          <a:lstStyle/>
          <a:p>
            <a:r>
              <a:rPr lang="it-IT" sz="2800" dirty="0" smtClean="0"/>
              <a:t>Migrazioni abilitate di default</a:t>
            </a:r>
            <a:endParaRPr lang="it-IT" sz="1800" dirty="0"/>
          </a:p>
          <a:p>
            <a:pPr lvl="1"/>
            <a:r>
              <a:rPr lang="it-IT" sz="1800" dirty="0" err="1" smtClean="0"/>
              <a:t>Enable</a:t>
            </a:r>
            <a:r>
              <a:rPr lang="it-IT" sz="1800" dirty="0" smtClean="0"/>
              <a:t>-Migrations è stato rimosso, benvenuto </a:t>
            </a:r>
            <a:r>
              <a:rPr lang="it-IT" sz="1800" b="1" dirty="0" err="1" smtClean="0"/>
              <a:t>Add</a:t>
            </a:r>
            <a:r>
              <a:rPr lang="it-IT" sz="1800" b="1" dirty="0" smtClean="0"/>
              <a:t>-Migration</a:t>
            </a:r>
          </a:p>
          <a:p>
            <a:pPr lvl="1"/>
            <a:r>
              <a:rPr lang="it-IT" sz="1800" dirty="0"/>
              <a:t>Creazione della tabella di migrazione solo su </a:t>
            </a:r>
            <a:r>
              <a:rPr lang="it-IT" sz="1800" dirty="0" err="1"/>
              <a:t>Apply-Migratio</a:t>
            </a:r>
            <a:endParaRPr lang="it-IT" sz="1800" dirty="0" smtClean="0"/>
          </a:p>
          <a:p>
            <a:pPr lvl="1"/>
            <a:r>
              <a:rPr lang="it-IT" sz="1800" dirty="0" smtClean="0"/>
              <a:t>Separabili su più </a:t>
            </a:r>
            <a:r>
              <a:rPr lang="it-IT" sz="1800" dirty="0" err="1" smtClean="0"/>
              <a:t>namespace</a:t>
            </a:r>
            <a:r>
              <a:rPr lang="it-IT" sz="1800" dirty="0"/>
              <a:t> </a:t>
            </a:r>
            <a:r>
              <a:rPr lang="it-IT" sz="1800" dirty="0" smtClean="0"/>
              <a:t>e </a:t>
            </a:r>
            <a:r>
              <a:rPr lang="it-IT" sz="1800" dirty="0" err="1" smtClean="0"/>
              <a:t>assembly</a:t>
            </a:r>
            <a:endParaRPr lang="it-IT" sz="2800" dirty="0" smtClean="0"/>
          </a:p>
          <a:p>
            <a:r>
              <a:rPr lang="it-IT" sz="2800" dirty="0" smtClean="0"/>
              <a:t>Merge </a:t>
            </a:r>
            <a:r>
              <a:rPr lang="it-IT" sz="2800" dirty="0" smtClean="0"/>
              <a:t>conflitti </a:t>
            </a:r>
            <a:r>
              <a:rPr lang="it-IT" sz="2800" dirty="0" err="1" smtClean="0"/>
              <a:t>snapshot</a:t>
            </a:r>
            <a:r>
              <a:rPr lang="it-IT" sz="2800" dirty="0" smtClean="0"/>
              <a:t> come qualsiasi altro file</a:t>
            </a:r>
          </a:p>
          <a:p>
            <a:pPr lvl="1"/>
            <a:r>
              <a:rPr lang="it-IT" sz="1800" u="sng" dirty="0" smtClean="0"/>
              <a:t>Esiste solo un file con l’ultimo </a:t>
            </a:r>
            <a:r>
              <a:rPr lang="it-IT" sz="1800" u="sng" dirty="0" err="1" smtClean="0"/>
              <a:t>snapshot</a:t>
            </a:r>
            <a:endParaRPr lang="it-IT" sz="1800" u="sng" dirty="0" smtClean="0"/>
          </a:p>
          <a:p>
            <a:pPr lvl="1"/>
            <a:r>
              <a:rPr lang="it-IT" sz="1800" dirty="0" smtClean="0"/>
              <a:t>Su conflitto è comunque probabile che i file di migrazione debbano essere modificati manualmente</a:t>
            </a:r>
            <a:r>
              <a:rPr lang="it-IT" sz="1800" dirty="0" smtClean="0"/>
              <a:t>*</a:t>
            </a:r>
          </a:p>
          <a:p>
            <a:pPr lvl="1"/>
            <a:r>
              <a:rPr lang="it-IT" sz="1800" dirty="0" smtClean="0"/>
              <a:t>Indispensabile per lavorare in team</a:t>
            </a:r>
            <a:endParaRPr lang="it-IT" sz="2800" dirty="0" smtClean="0"/>
          </a:p>
          <a:p>
            <a:r>
              <a:rPr lang="it-IT" sz="2800" dirty="0" err="1" smtClean="0"/>
              <a:t>Remove</a:t>
            </a:r>
            <a:r>
              <a:rPr lang="it-IT" sz="2800" dirty="0" smtClean="0"/>
              <a:t>-Migration</a:t>
            </a:r>
          </a:p>
          <a:p>
            <a:pPr lvl="1"/>
            <a:r>
              <a:rPr lang="it-IT" sz="1800" dirty="0" smtClean="0"/>
              <a:t>Cancellare i file di migrazione non basta più, lo </a:t>
            </a:r>
            <a:r>
              <a:rPr lang="it-IT" sz="1800" dirty="0" err="1" smtClean="0"/>
              <a:t>snapshot</a:t>
            </a:r>
            <a:r>
              <a:rPr lang="it-IT" sz="1800" dirty="0" smtClean="0"/>
              <a:t> va aggiornato</a:t>
            </a:r>
            <a:r>
              <a:rPr lang="it-IT" sz="1800" dirty="0" smtClean="0"/>
              <a:t>!</a:t>
            </a:r>
            <a:endParaRPr lang="it-IT" sz="1800" dirty="0"/>
          </a:p>
          <a:p>
            <a:r>
              <a:rPr lang="it-IT" sz="2800" dirty="0" smtClean="0"/>
              <a:t>Niente più «</a:t>
            </a:r>
            <a:r>
              <a:rPr lang="it-IT" sz="2800" dirty="0" err="1" smtClean="0"/>
              <a:t>Automatic</a:t>
            </a:r>
            <a:r>
              <a:rPr lang="it-IT" sz="2800" dirty="0" smtClean="0"/>
              <a:t> Migrations»</a:t>
            </a:r>
            <a:endParaRPr lang="it-IT" sz="2800" dirty="0" smtClean="0"/>
          </a:p>
        </p:txBody>
      </p:sp>
    </p:spTree>
    <p:extLst>
      <p:ext uri="{BB962C8B-B14F-4D97-AF65-F5344CB8AC3E}">
        <p14:creationId xmlns:p14="http://schemas.microsoft.com/office/powerpoint/2010/main" val="4210614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noProof="0" dirty="0" smtClean="0"/>
              <a:t>Niente più </a:t>
            </a:r>
            <a:r>
              <a:rPr lang="it-IT" noProof="0" dirty="0" err="1" smtClean="0"/>
              <a:t>Automatic</a:t>
            </a:r>
            <a:r>
              <a:rPr lang="it-IT" noProof="0" dirty="0" smtClean="0"/>
              <a:t> Migrations?!?!</a:t>
            </a:r>
            <a:endParaRPr lang="it-IT" noProof="0" dirty="0"/>
          </a:p>
        </p:txBody>
      </p:sp>
      <p:sp>
        <p:nvSpPr>
          <p:cNvPr id="3" name="Content Placeholder 2"/>
          <p:cNvSpPr>
            <a:spLocks noGrp="1"/>
          </p:cNvSpPr>
          <p:nvPr>
            <p:ph idx="4294967295"/>
          </p:nvPr>
        </p:nvSpPr>
        <p:spPr>
          <a:xfrm>
            <a:off x="452438" y="1423988"/>
            <a:ext cx="8242300" cy="4695825"/>
          </a:xfrm>
          <a:prstGeom prst="rect">
            <a:avLst/>
          </a:prstGeom>
        </p:spPr>
        <p:txBody>
          <a:bodyPr>
            <a:noAutofit/>
          </a:bodyPr>
          <a:lstStyle/>
          <a:p>
            <a:r>
              <a:rPr lang="it-IT" sz="2800" dirty="0" smtClean="0"/>
              <a:t>Ma perché</a:t>
            </a:r>
            <a:r>
              <a:rPr lang="it-IT" sz="2800" dirty="0"/>
              <a:t>?</a:t>
            </a:r>
            <a:endParaRPr lang="it-IT" sz="2800" dirty="0" smtClean="0"/>
          </a:p>
          <a:p>
            <a:pPr lvl="1"/>
            <a:r>
              <a:rPr lang="it-IT" sz="2000" dirty="0" smtClean="0"/>
              <a:t>Niente più </a:t>
            </a:r>
            <a:r>
              <a:rPr lang="it-IT" sz="2000" dirty="0" err="1" smtClean="0"/>
              <a:t>snapshot</a:t>
            </a:r>
            <a:r>
              <a:rPr lang="it-IT" sz="2000" dirty="0" smtClean="0"/>
              <a:t> del modello sul </a:t>
            </a:r>
            <a:r>
              <a:rPr lang="it-IT" sz="2000" dirty="0" err="1" smtClean="0"/>
              <a:t>db</a:t>
            </a:r>
            <a:endParaRPr lang="it-IT" sz="2000" dirty="0" smtClean="0"/>
          </a:p>
          <a:p>
            <a:pPr lvl="1"/>
            <a:r>
              <a:rPr lang="it-IT" sz="2000" dirty="0" smtClean="0"/>
              <a:t>Nessuna query a </a:t>
            </a:r>
            <a:r>
              <a:rPr lang="it-IT" sz="2000" dirty="0" err="1" smtClean="0"/>
              <a:t>db</a:t>
            </a:r>
            <a:r>
              <a:rPr lang="it-IT" sz="2000" dirty="0" smtClean="0"/>
              <a:t> durante </a:t>
            </a:r>
            <a:r>
              <a:rPr lang="it-IT" sz="2000" dirty="0" err="1" smtClean="0"/>
              <a:t>Add</a:t>
            </a:r>
            <a:r>
              <a:rPr lang="it-IT" sz="2000" dirty="0" smtClean="0"/>
              <a:t>-Migration</a:t>
            </a:r>
          </a:p>
          <a:p>
            <a:pPr lvl="1"/>
            <a:r>
              <a:rPr lang="it-IT" sz="2000" dirty="0" smtClean="0"/>
              <a:t>Permette </a:t>
            </a:r>
            <a:r>
              <a:rPr lang="it-IT" sz="2000" dirty="0" err="1" smtClean="0"/>
              <a:t>Add</a:t>
            </a:r>
            <a:r>
              <a:rPr lang="it-IT" sz="2000" dirty="0" smtClean="0"/>
              <a:t>-Migration senza prima dovere applicare l’ultima migrazione</a:t>
            </a:r>
          </a:p>
          <a:p>
            <a:pPr lvl="1"/>
            <a:r>
              <a:rPr lang="it-IT" sz="2000" dirty="0" smtClean="0"/>
              <a:t>Evita il salvataggio dello </a:t>
            </a:r>
            <a:r>
              <a:rPr lang="it-IT" sz="2000" dirty="0" err="1" smtClean="0"/>
              <a:t>snapshot</a:t>
            </a:r>
            <a:r>
              <a:rPr lang="it-IT" sz="2000" dirty="0" smtClean="0"/>
              <a:t> del modello sorgente nelle migrazioni</a:t>
            </a:r>
          </a:p>
          <a:p>
            <a:r>
              <a:rPr lang="it-IT" sz="2800" dirty="0" smtClean="0"/>
              <a:t>Provare per credere:</a:t>
            </a:r>
          </a:p>
        </p:txBody>
      </p:sp>
      <p:sp>
        <p:nvSpPr>
          <p:cNvPr id="6" name="Rectangle 5"/>
          <p:cNvSpPr/>
          <p:nvPr/>
        </p:nvSpPr>
        <p:spPr>
          <a:xfrm>
            <a:off x="1685925" y="4482700"/>
            <a:ext cx="5772150" cy="1569660"/>
          </a:xfrm>
          <a:prstGeom prst="rect">
            <a:avLst/>
          </a:prstGeom>
        </p:spPr>
        <p:txBody>
          <a:bodyPr wrap="square">
            <a:spAutoFit/>
          </a:bodyPr>
          <a:lstStyle/>
          <a:p>
            <a:r>
              <a:rPr lang="it-IT" sz="1600" dirty="0" err="1" smtClean="0">
                <a:solidFill>
                  <a:srgbClr val="0000FF"/>
                </a:solidFill>
                <a:latin typeface="Lucida Console" panose="020B0609040504020204" pitchFamily="49" charset="0"/>
              </a:rPr>
              <a:t>Add</a:t>
            </a:r>
            <a:r>
              <a:rPr lang="it-IT" sz="1600" dirty="0" smtClean="0">
                <a:solidFill>
                  <a:srgbClr val="0000FF"/>
                </a:solidFill>
                <a:latin typeface="Lucida Console" panose="020B0609040504020204" pitchFamily="49" charset="0"/>
              </a:rPr>
              <a:t>-Migration</a:t>
            </a:r>
            <a:r>
              <a:rPr lang="it-IT" sz="1600" dirty="0" smtClean="0">
                <a:solidFill>
                  <a:prstClr val="black"/>
                </a:solidFill>
                <a:latin typeface="Lucida Console" panose="020B0609040504020204" pitchFamily="49" charset="0"/>
              </a:rPr>
              <a:t> </a:t>
            </a:r>
            <a:r>
              <a:rPr lang="it-IT" sz="1600" dirty="0">
                <a:solidFill>
                  <a:srgbClr val="8A2BE2"/>
                </a:solidFill>
                <a:latin typeface="Lucida Console" panose="020B0609040504020204" pitchFamily="49" charset="0"/>
              </a:rPr>
              <a:t>M1</a:t>
            </a:r>
            <a:endParaRPr lang="it-IT" sz="1600" dirty="0">
              <a:solidFill>
                <a:prstClr val="black"/>
              </a:solidFill>
              <a:latin typeface="Lucida Console" panose="020B0609040504020204" pitchFamily="49" charset="0"/>
            </a:endParaRPr>
          </a:p>
          <a:p>
            <a:r>
              <a:rPr lang="it-IT" sz="1600" dirty="0">
                <a:solidFill>
                  <a:srgbClr val="006400"/>
                </a:solidFill>
                <a:latin typeface="Lucida Console" panose="020B0609040504020204" pitchFamily="49" charset="0"/>
              </a:rPr>
              <a:t># (cambiare il modello)</a:t>
            </a:r>
            <a:endParaRPr lang="it-IT" sz="1600" dirty="0">
              <a:solidFill>
                <a:prstClr val="black"/>
              </a:solidFill>
              <a:latin typeface="Lucida Console" panose="020B0609040504020204" pitchFamily="49" charset="0"/>
            </a:endParaRPr>
          </a:p>
          <a:p>
            <a:r>
              <a:rPr lang="it-IT" sz="1600" dirty="0" err="1">
                <a:solidFill>
                  <a:srgbClr val="0000FF"/>
                </a:solidFill>
                <a:latin typeface="Lucida Console" panose="020B0609040504020204" pitchFamily="49" charset="0"/>
              </a:rPr>
              <a:t>Add</a:t>
            </a:r>
            <a:r>
              <a:rPr lang="it-IT" sz="1600" dirty="0">
                <a:solidFill>
                  <a:srgbClr val="0000FF"/>
                </a:solidFill>
                <a:latin typeface="Lucida Console" panose="020B0609040504020204" pitchFamily="49" charset="0"/>
              </a:rPr>
              <a:t>-Migration</a:t>
            </a:r>
            <a:r>
              <a:rPr lang="it-IT" sz="1600" dirty="0">
                <a:solidFill>
                  <a:prstClr val="black"/>
                </a:solidFill>
                <a:latin typeface="Lucida Console" panose="020B0609040504020204" pitchFamily="49" charset="0"/>
              </a:rPr>
              <a:t> </a:t>
            </a:r>
            <a:r>
              <a:rPr lang="it-IT" sz="1600" dirty="0">
                <a:solidFill>
                  <a:srgbClr val="8A2BE2"/>
                </a:solidFill>
                <a:latin typeface="Lucida Console" panose="020B0609040504020204" pitchFamily="49" charset="0"/>
              </a:rPr>
              <a:t>M2</a:t>
            </a:r>
            <a:r>
              <a:rPr lang="it-IT" sz="1600" dirty="0">
                <a:solidFill>
                  <a:prstClr val="black"/>
                </a:solidFill>
                <a:latin typeface="Lucida Console" panose="020B0609040504020204" pitchFamily="49" charset="0"/>
              </a:rPr>
              <a:t> </a:t>
            </a:r>
            <a:r>
              <a:rPr lang="it-IT" sz="1600" dirty="0">
                <a:solidFill>
                  <a:srgbClr val="006400"/>
                </a:solidFill>
                <a:latin typeface="Lucida Console" panose="020B0609040504020204" pitchFamily="49" charset="0"/>
              </a:rPr>
              <a:t># Questo fallirebbe in EF6</a:t>
            </a:r>
            <a:endParaRPr lang="it-IT" sz="1600" dirty="0">
              <a:solidFill>
                <a:prstClr val="black"/>
              </a:solidFill>
              <a:latin typeface="Lucida Console" panose="020B0609040504020204" pitchFamily="49" charset="0"/>
            </a:endParaRPr>
          </a:p>
          <a:p>
            <a:r>
              <a:rPr lang="it-IT" sz="1600" dirty="0">
                <a:solidFill>
                  <a:srgbClr val="006400"/>
                </a:solidFill>
                <a:latin typeface="Lucida Console" panose="020B0609040504020204" pitchFamily="49" charset="0"/>
              </a:rPr>
              <a:t># (cambiare il modello)</a:t>
            </a:r>
            <a:endParaRPr lang="it-IT" sz="1600" dirty="0">
              <a:solidFill>
                <a:prstClr val="black"/>
              </a:solidFill>
              <a:latin typeface="Lucida Console" panose="020B0609040504020204" pitchFamily="49" charset="0"/>
            </a:endParaRPr>
          </a:p>
          <a:p>
            <a:r>
              <a:rPr lang="it-IT" sz="1600" dirty="0" err="1">
                <a:solidFill>
                  <a:srgbClr val="0000FF"/>
                </a:solidFill>
                <a:latin typeface="Lucida Console" panose="020B0609040504020204" pitchFamily="49" charset="0"/>
              </a:rPr>
              <a:t>Add</a:t>
            </a:r>
            <a:r>
              <a:rPr lang="it-IT" sz="1600" dirty="0">
                <a:solidFill>
                  <a:srgbClr val="0000FF"/>
                </a:solidFill>
                <a:latin typeface="Lucida Console" panose="020B0609040504020204" pitchFamily="49" charset="0"/>
              </a:rPr>
              <a:t>-Migration</a:t>
            </a:r>
            <a:r>
              <a:rPr lang="it-IT" sz="1600" dirty="0">
                <a:solidFill>
                  <a:prstClr val="black"/>
                </a:solidFill>
                <a:latin typeface="Lucida Console" panose="020B0609040504020204" pitchFamily="49" charset="0"/>
              </a:rPr>
              <a:t> </a:t>
            </a:r>
            <a:r>
              <a:rPr lang="it-IT" sz="1600" dirty="0">
                <a:solidFill>
                  <a:srgbClr val="8A2BE2"/>
                </a:solidFill>
                <a:latin typeface="Lucida Console" panose="020B0609040504020204" pitchFamily="49" charset="0"/>
              </a:rPr>
              <a:t>M3</a:t>
            </a:r>
            <a:endParaRPr lang="it-IT" sz="1600" dirty="0">
              <a:solidFill>
                <a:prstClr val="black"/>
              </a:solidFill>
              <a:latin typeface="Lucida Console" panose="020B0609040504020204" pitchFamily="49" charset="0"/>
            </a:endParaRPr>
          </a:p>
          <a:p>
            <a:r>
              <a:rPr lang="it-IT" sz="1600" dirty="0" err="1">
                <a:solidFill>
                  <a:srgbClr val="0000FF"/>
                </a:solidFill>
                <a:latin typeface="Lucida Console" panose="020B0609040504020204" pitchFamily="49" charset="0"/>
              </a:rPr>
              <a:t>Apply</a:t>
            </a:r>
            <a:r>
              <a:rPr lang="it-IT" sz="1600" dirty="0">
                <a:solidFill>
                  <a:srgbClr val="0000FF"/>
                </a:solidFill>
                <a:latin typeface="Lucida Console" panose="020B0609040504020204" pitchFamily="49" charset="0"/>
              </a:rPr>
              <a:t>-Migration</a:t>
            </a:r>
            <a:r>
              <a:rPr lang="it-IT" sz="1600" dirty="0">
                <a:solidFill>
                  <a:prstClr val="black"/>
                </a:solidFill>
                <a:latin typeface="Lucida Console" panose="020B0609040504020204" pitchFamily="49" charset="0"/>
              </a:rPr>
              <a:t> </a:t>
            </a:r>
            <a:r>
              <a:rPr lang="it-IT" sz="1600" dirty="0">
                <a:solidFill>
                  <a:srgbClr val="006400"/>
                </a:solidFill>
                <a:latin typeface="Lucida Console" panose="020B0609040504020204" pitchFamily="49" charset="0"/>
              </a:rPr>
              <a:t># Applicherà M1, M2 &amp; M3 </a:t>
            </a:r>
          </a:p>
        </p:txBody>
      </p:sp>
    </p:spTree>
    <p:extLst>
      <p:ext uri="{BB962C8B-B14F-4D97-AF65-F5344CB8AC3E}">
        <p14:creationId xmlns:p14="http://schemas.microsoft.com/office/powerpoint/2010/main" val="3369043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noProof="0" dirty="0" smtClean="0"/>
              <a:t>DEMO</a:t>
            </a:r>
            <a:endParaRPr lang="it-IT" noProof="0" dirty="0"/>
          </a:p>
        </p:txBody>
      </p:sp>
      <p:sp>
        <p:nvSpPr>
          <p:cNvPr id="6" name="Title 1"/>
          <p:cNvSpPr txBox="1">
            <a:spLocks/>
          </p:cNvSpPr>
          <p:nvPr/>
        </p:nvSpPr>
        <p:spPr>
          <a:xfrm>
            <a:off x="269264" y="1074386"/>
            <a:ext cx="8600807" cy="956668"/>
          </a:xfrm>
          <a:prstGeom prst="rect">
            <a:avLst/>
          </a:prstGeom>
        </p:spPr>
        <p:txBody>
          <a:bodyPr vert="horz" lIns="91440" tIns="45720" rIns="91440" bIns="45720" rtlCol="0" anchor="ctr">
            <a:normAutofit fontScale="900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stStyle>
          <a:p>
            <a:endParaRPr lang="en-US" sz="6400" dirty="0"/>
          </a:p>
        </p:txBody>
      </p:sp>
      <p:sp>
        <p:nvSpPr>
          <p:cNvPr id="7" name="Title 1"/>
          <p:cNvSpPr txBox="1">
            <a:spLocks/>
          </p:cNvSpPr>
          <p:nvPr/>
        </p:nvSpPr>
        <p:spPr>
          <a:xfrm>
            <a:off x="308174" y="1924344"/>
            <a:ext cx="8600807" cy="956668"/>
          </a:xfrm>
          <a:prstGeom prst="rect">
            <a:avLst/>
          </a:prstGeom>
        </p:spPr>
        <p:txBody>
          <a:bodyPr vert="horz" wrap="square" lIns="107536" tIns="67211" rIns="107536" bIns="67211" rtlCol="0" anchor="t">
            <a:noAutofit/>
          </a:bodyPr>
          <a:lstStyle>
            <a:lvl1pPr algn="l" defTabSz="685585" rtl="0" eaLnBrk="1" latinLnBrk="0" hangingPunct="1">
              <a:lnSpc>
                <a:spcPct val="90000"/>
              </a:lnSpc>
              <a:spcBef>
                <a:spcPct val="0"/>
              </a:spcBef>
              <a:buNone/>
              <a:defRPr lang="en-US" sz="3900" b="0" kern="1200" cap="none" spc="-75" baseline="0" dirty="0" smtClean="0">
                <a:ln w="3175">
                  <a:noFill/>
                </a:ln>
                <a:solidFill>
                  <a:srgbClr val="616161"/>
                </a:solidFill>
                <a:effectLst/>
                <a:latin typeface="+mj-lt"/>
                <a:ea typeface="+mn-ea"/>
                <a:cs typeface="Segoe UI" pitchFamily="34" charset="0"/>
              </a:defRPr>
            </a:lvl1pPr>
          </a:lstStyle>
          <a:p>
            <a:r>
              <a:rPr lang="en-US" sz="3600" dirty="0">
                <a:solidFill>
                  <a:schemeClr val="tx2"/>
                </a:solidFill>
              </a:rPr>
              <a:t>Phone/Store </a:t>
            </a:r>
            <a:r>
              <a:rPr lang="en-US" sz="3600" dirty="0" smtClean="0">
                <a:solidFill>
                  <a:schemeClr val="tx2"/>
                </a:solidFill>
              </a:rPr>
              <a:t>con </a:t>
            </a:r>
            <a:r>
              <a:rPr lang="en-US" sz="3600" dirty="0">
                <a:solidFill>
                  <a:schemeClr val="tx2"/>
                </a:solidFill>
              </a:rPr>
              <a:t>SQLite</a:t>
            </a:r>
          </a:p>
        </p:txBody>
      </p:sp>
      <p:pic>
        <p:nvPicPr>
          <p:cNvPr id="9" name="Picture 8" descr="Campaign Illustrations_Artboard 1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263" y="3601270"/>
            <a:ext cx="3105211" cy="2399480"/>
          </a:xfrm>
          <a:prstGeom prst="rect">
            <a:avLst/>
          </a:prstGeom>
        </p:spPr>
      </p:pic>
    </p:spTree>
    <p:extLst>
      <p:ext uri="{BB962C8B-B14F-4D97-AF65-F5344CB8AC3E}">
        <p14:creationId xmlns:p14="http://schemas.microsoft.com/office/powerpoint/2010/main" val="27441994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noProof="0" dirty="0" smtClean="0"/>
              <a:t>DEMO</a:t>
            </a:r>
            <a:endParaRPr lang="it-IT" noProof="0" dirty="0"/>
          </a:p>
        </p:txBody>
      </p:sp>
      <p:sp>
        <p:nvSpPr>
          <p:cNvPr id="6" name="Title 1"/>
          <p:cNvSpPr txBox="1">
            <a:spLocks/>
          </p:cNvSpPr>
          <p:nvPr/>
        </p:nvSpPr>
        <p:spPr>
          <a:xfrm>
            <a:off x="269264" y="1074386"/>
            <a:ext cx="8600807" cy="956668"/>
          </a:xfrm>
          <a:prstGeom prst="rect">
            <a:avLst/>
          </a:prstGeom>
        </p:spPr>
        <p:txBody>
          <a:bodyPr vert="horz" lIns="91440" tIns="45720" rIns="91440" bIns="45720" rtlCol="0" anchor="ctr">
            <a:normAutofit fontScale="900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stStyle>
          <a:p>
            <a:endParaRPr lang="en-US" sz="6400" dirty="0"/>
          </a:p>
        </p:txBody>
      </p:sp>
      <p:sp>
        <p:nvSpPr>
          <p:cNvPr id="7" name="Title 1"/>
          <p:cNvSpPr txBox="1">
            <a:spLocks/>
          </p:cNvSpPr>
          <p:nvPr/>
        </p:nvSpPr>
        <p:spPr>
          <a:xfrm>
            <a:off x="308174" y="1924344"/>
            <a:ext cx="8600807" cy="956668"/>
          </a:xfrm>
          <a:prstGeom prst="rect">
            <a:avLst/>
          </a:prstGeom>
        </p:spPr>
        <p:txBody>
          <a:bodyPr vert="horz" wrap="square" lIns="107536" tIns="67211" rIns="107536" bIns="67211" rtlCol="0" anchor="t">
            <a:noAutofit/>
          </a:bodyPr>
          <a:lstStyle>
            <a:lvl1pPr algn="l" defTabSz="685585" rtl="0" eaLnBrk="1" latinLnBrk="0" hangingPunct="1">
              <a:lnSpc>
                <a:spcPct val="90000"/>
              </a:lnSpc>
              <a:spcBef>
                <a:spcPct val="0"/>
              </a:spcBef>
              <a:buNone/>
              <a:defRPr lang="en-US" sz="3900" b="0" kern="1200" cap="none" spc="-75" baseline="0" dirty="0" smtClean="0">
                <a:ln w="3175">
                  <a:noFill/>
                </a:ln>
                <a:solidFill>
                  <a:srgbClr val="616161"/>
                </a:solidFill>
                <a:effectLst/>
                <a:latin typeface="+mj-lt"/>
                <a:ea typeface="+mn-ea"/>
                <a:cs typeface="Segoe UI" pitchFamily="34" charset="0"/>
              </a:defRPr>
            </a:lvl1pPr>
          </a:lstStyle>
          <a:p>
            <a:r>
              <a:rPr lang="it-IT" sz="3600" dirty="0" smtClean="0">
                <a:solidFill>
                  <a:schemeClr val="tx2"/>
                </a:solidFill>
              </a:rPr>
              <a:t>Miglioramenti generazione SQL</a:t>
            </a:r>
            <a:endParaRPr lang="it-IT" sz="3600" dirty="0">
              <a:solidFill>
                <a:schemeClr val="tx2"/>
              </a:solidFill>
            </a:endParaRPr>
          </a:p>
        </p:txBody>
      </p:sp>
      <p:pic>
        <p:nvPicPr>
          <p:cNvPr id="9" name="Picture 8" descr="ProcessMachin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692033"/>
            <a:ext cx="3105211" cy="2399480"/>
          </a:xfrm>
          <a:prstGeom prst="rect">
            <a:avLst/>
          </a:prstGeom>
        </p:spPr>
      </p:pic>
    </p:spTree>
    <p:extLst>
      <p:ext uri="{BB962C8B-B14F-4D97-AF65-F5344CB8AC3E}">
        <p14:creationId xmlns:p14="http://schemas.microsoft.com/office/powerpoint/2010/main" val="36271889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noProof="0" dirty="0" smtClean="0"/>
              <a:t>DEMO</a:t>
            </a:r>
            <a:endParaRPr lang="it-IT" noProof="0" dirty="0"/>
          </a:p>
        </p:txBody>
      </p:sp>
      <p:sp>
        <p:nvSpPr>
          <p:cNvPr id="6" name="Title 1"/>
          <p:cNvSpPr txBox="1">
            <a:spLocks/>
          </p:cNvSpPr>
          <p:nvPr/>
        </p:nvSpPr>
        <p:spPr>
          <a:xfrm>
            <a:off x="269264" y="1074386"/>
            <a:ext cx="8600807" cy="956668"/>
          </a:xfrm>
          <a:prstGeom prst="rect">
            <a:avLst/>
          </a:prstGeom>
        </p:spPr>
        <p:txBody>
          <a:bodyPr vert="horz" lIns="91440" tIns="45720" rIns="91440" bIns="45720" rtlCol="0" anchor="ctr">
            <a:normAutofit fontScale="900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stStyle>
          <a:p>
            <a:endParaRPr lang="en-US" sz="6400" dirty="0"/>
          </a:p>
        </p:txBody>
      </p:sp>
      <p:sp>
        <p:nvSpPr>
          <p:cNvPr id="7" name="Title 1"/>
          <p:cNvSpPr txBox="1">
            <a:spLocks/>
          </p:cNvSpPr>
          <p:nvPr/>
        </p:nvSpPr>
        <p:spPr>
          <a:xfrm>
            <a:off x="308174" y="1924344"/>
            <a:ext cx="8600807" cy="956668"/>
          </a:xfrm>
          <a:prstGeom prst="rect">
            <a:avLst/>
          </a:prstGeom>
        </p:spPr>
        <p:txBody>
          <a:bodyPr vert="horz" wrap="square" lIns="107536" tIns="67211" rIns="107536" bIns="67211" rtlCol="0" anchor="t">
            <a:noAutofit/>
          </a:bodyPr>
          <a:lstStyle>
            <a:lvl1pPr algn="l" defTabSz="685585" rtl="0" eaLnBrk="1" latinLnBrk="0" hangingPunct="1">
              <a:lnSpc>
                <a:spcPct val="90000"/>
              </a:lnSpc>
              <a:spcBef>
                <a:spcPct val="0"/>
              </a:spcBef>
              <a:buNone/>
              <a:defRPr lang="en-US" sz="3900" b="0" kern="1200" cap="none" spc="-75" baseline="0" dirty="0" smtClean="0">
                <a:ln w="3175">
                  <a:noFill/>
                </a:ln>
                <a:solidFill>
                  <a:srgbClr val="616161"/>
                </a:solidFill>
                <a:effectLst/>
                <a:latin typeface="+mj-lt"/>
                <a:ea typeface="+mn-ea"/>
                <a:cs typeface="Segoe UI" pitchFamily="34" charset="0"/>
              </a:defRPr>
            </a:lvl1pPr>
          </a:lstStyle>
          <a:p>
            <a:r>
              <a:rPr lang="en-US" sz="3600" dirty="0" smtClean="0">
                <a:solidFill>
                  <a:schemeClr val="tx2"/>
                </a:solidFill>
              </a:rPr>
              <a:t>Unit testing con InMemory </a:t>
            </a:r>
            <a:r>
              <a:rPr lang="en-US" sz="3600" dirty="0">
                <a:solidFill>
                  <a:schemeClr val="tx2"/>
                </a:solidFill>
              </a:rPr>
              <a:t>data store</a:t>
            </a:r>
          </a:p>
        </p:txBody>
      </p:sp>
      <p:pic>
        <p:nvPicPr>
          <p:cNvPr id="9" name="Picture 8" descr="Tes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607970"/>
            <a:ext cx="2822919" cy="2181345"/>
          </a:xfrm>
          <a:prstGeom prst="rect">
            <a:avLst/>
          </a:prstGeom>
        </p:spPr>
      </p:pic>
    </p:spTree>
    <p:extLst>
      <p:ext uri="{BB962C8B-B14F-4D97-AF65-F5344CB8AC3E}">
        <p14:creationId xmlns:p14="http://schemas.microsoft.com/office/powerpoint/2010/main" val="16916482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noProof="0" dirty="0" smtClean="0"/>
              <a:t>DEMO</a:t>
            </a:r>
            <a:endParaRPr lang="it-IT" noProof="0" dirty="0"/>
          </a:p>
        </p:txBody>
      </p:sp>
      <p:sp>
        <p:nvSpPr>
          <p:cNvPr id="6" name="Title 1"/>
          <p:cNvSpPr txBox="1">
            <a:spLocks/>
          </p:cNvSpPr>
          <p:nvPr/>
        </p:nvSpPr>
        <p:spPr>
          <a:xfrm>
            <a:off x="269264" y="1074386"/>
            <a:ext cx="8600807" cy="956668"/>
          </a:xfrm>
          <a:prstGeom prst="rect">
            <a:avLst/>
          </a:prstGeom>
        </p:spPr>
        <p:txBody>
          <a:bodyPr vert="horz" lIns="91440" tIns="45720" rIns="91440" bIns="45720" rtlCol="0" anchor="ctr">
            <a:normAutofit fontScale="900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stStyle>
          <a:p>
            <a:endParaRPr lang="en-US" sz="6400" dirty="0"/>
          </a:p>
        </p:txBody>
      </p:sp>
      <p:sp>
        <p:nvSpPr>
          <p:cNvPr id="7" name="Title 1"/>
          <p:cNvSpPr txBox="1">
            <a:spLocks/>
          </p:cNvSpPr>
          <p:nvPr/>
        </p:nvSpPr>
        <p:spPr>
          <a:xfrm>
            <a:off x="308174" y="1924344"/>
            <a:ext cx="8600807" cy="956668"/>
          </a:xfrm>
          <a:prstGeom prst="rect">
            <a:avLst/>
          </a:prstGeom>
        </p:spPr>
        <p:txBody>
          <a:bodyPr vert="horz" wrap="square" lIns="107536" tIns="67211" rIns="107536" bIns="67211" rtlCol="0" anchor="t">
            <a:noAutofit/>
          </a:bodyPr>
          <a:lstStyle>
            <a:lvl1pPr algn="l" defTabSz="685585" rtl="0" eaLnBrk="1" latinLnBrk="0" hangingPunct="1">
              <a:lnSpc>
                <a:spcPct val="90000"/>
              </a:lnSpc>
              <a:spcBef>
                <a:spcPct val="0"/>
              </a:spcBef>
              <a:buNone/>
              <a:defRPr lang="en-US" sz="3900" b="0" kern="1200" cap="none" spc="-75" baseline="0" dirty="0" smtClean="0">
                <a:ln w="3175">
                  <a:noFill/>
                </a:ln>
                <a:solidFill>
                  <a:srgbClr val="616161"/>
                </a:solidFill>
                <a:effectLst/>
                <a:latin typeface="+mj-lt"/>
                <a:ea typeface="+mn-ea"/>
                <a:cs typeface="Segoe UI" pitchFamily="34" charset="0"/>
              </a:defRPr>
            </a:lvl1pPr>
          </a:lstStyle>
          <a:p>
            <a:r>
              <a:rPr lang="en-US" sz="3600" dirty="0">
                <a:solidFill>
                  <a:schemeClr val="tx2"/>
                </a:solidFill>
              </a:rPr>
              <a:t>Shadow state properties</a:t>
            </a:r>
          </a:p>
        </p:txBody>
      </p:sp>
      <p:pic>
        <p:nvPicPr>
          <p:cNvPr id="9" name="Picture 8" descr="Nativ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447285"/>
            <a:ext cx="3105211" cy="2399480"/>
          </a:xfrm>
          <a:prstGeom prst="rect">
            <a:avLst/>
          </a:prstGeom>
        </p:spPr>
      </p:pic>
    </p:spTree>
    <p:extLst>
      <p:ext uri="{BB962C8B-B14F-4D97-AF65-F5344CB8AC3E}">
        <p14:creationId xmlns:p14="http://schemas.microsoft.com/office/powerpoint/2010/main" val="15060856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noProof="0" dirty="0" smtClean="0"/>
              <a:t>DEMO</a:t>
            </a:r>
            <a:endParaRPr lang="it-IT" noProof="0" dirty="0"/>
          </a:p>
        </p:txBody>
      </p:sp>
      <p:sp>
        <p:nvSpPr>
          <p:cNvPr id="6" name="Title 1"/>
          <p:cNvSpPr txBox="1">
            <a:spLocks/>
          </p:cNvSpPr>
          <p:nvPr/>
        </p:nvSpPr>
        <p:spPr>
          <a:xfrm>
            <a:off x="269264" y="1074386"/>
            <a:ext cx="8600807" cy="956668"/>
          </a:xfrm>
          <a:prstGeom prst="rect">
            <a:avLst/>
          </a:prstGeom>
        </p:spPr>
        <p:txBody>
          <a:bodyPr vert="horz" lIns="91440" tIns="45720" rIns="91440" bIns="45720" rtlCol="0" anchor="ctr">
            <a:normAutofit fontScale="900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stStyle>
          <a:p>
            <a:endParaRPr lang="en-US" sz="6400" dirty="0"/>
          </a:p>
        </p:txBody>
      </p:sp>
      <p:sp>
        <p:nvSpPr>
          <p:cNvPr id="7" name="Title 1"/>
          <p:cNvSpPr txBox="1">
            <a:spLocks/>
          </p:cNvSpPr>
          <p:nvPr/>
        </p:nvSpPr>
        <p:spPr>
          <a:xfrm>
            <a:off x="308174" y="1924344"/>
            <a:ext cx="8600807" cy="956668"/>
          </a:xfrm>
          <a:prstGeom prst="rect">
            <a:avLst/>
          </a:prstGeom>
        </p:spPr>
        <p:txBody>
          <a:bodyPr vert="horz" wrap="square" lIns="107536" tIns="67211" rIns="107536" bIns="67211" rtlCol="0" anchor="t">
            <a:noAutofit/>
          </a:bodyPr>
          <a:lstStyle>
            <a:lvl1pPr algn="l" defTabSz="685585" rtl="0" eaLnBrk="1" latinLnBrk="0" hangingPunct="1">
              <a:lnSpc>
                <a:spcPct val="90000"/>
              </a:lnSpc>
              <a:spcBef>
                <a:spcPct val="0"/>
              </a:spcBef>
              <a:buNone/>
              <a:defRPr lang="en-US" sz="3900" b="0" kern="1200" cap="none" spc="-75" baseline="0" dirty="0" smtClean="0">
                <a:ln w="3175">
                  <a:noFill/>
                </a:ln>
                <a:solidFill>
                  <a:srgbClr val="616161"/>
                </a:solidFill>
                <a:effectLst/>
                <a:latin typeface="+mj-lt"/>
                <a:ea typeface="+mn-ea"/>
                <a:cs typeface="Segoe UI" pitchFamily="34" charset="0"/>
              </a:defRPr>
            </a:lvl1pPr>
          </a:lstStyle>
          <a:p>
            <a:r>
              <a:rPr lang="en-US" sz="3600" dirty="0">
                <a:solidFill>
                  <a:schemeClr val="tx2"/>
                </a:solidFill>
              </a:rPr>
              <a:t>Azure Table Storage</a:t>
            </a:r>
          </a:p>
        </p:txBody>
      </p:sp>
      <p:pic>
        <p:nvPicPr>
          <p:cNvPr id="8" name="Picture 7" descr="Dat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455" y="3500056"/>
            <a:ext cx="3236194" cy="2500694"/>
          </a:xfrm>
          <a:prstGeom prst="rect">
            <a:avLst/>
          </a:prstGeom>
        </p:spPr>
      </p:pic>
    </p:spTree>
    <p:extLst>
      <p:ext uri="{BB962C8B-B14F-4D97-AF65-F5344CB8AC3E}">
        <p14:creationId xmlns:p14="http://schemas.microsoft.com/office/powerpoint/2010/main" val="949259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olo 1"/>
          <p:cNvSpPr>
            <a:spLocks noGrp="1"/>
          </p:cNvSpPr>
          <p:nvPr>
            <p:ph type="title"/>
          </p:nvPr>
        </p:nvSpPr>
        <p:spPr>
          <a:xfrm>
            <a:off x="457200" y="274638"/>
            <a:ext cx="8229600" cy="1143000"/>
          </a:xfrm>
        </p:spPr>
        <p:txBody>
          <a:bodyPr/>
          <a:lstStyle/>
          <a:p>
            <a:r>
              <a:rPr lang="it-IT" dirty="0" err="1" smtClean="0"/>
              <a:t>Sponsors</a:t>
            </a:r>
            <a:endParaRPr lang="it-IT" dirty="0"/>
          </a:p>
        </p:txBody>
      </p:sp>
      <p:pic>
        <p:nvPicPr>
          <p:cNvPr id="3" name="Picture 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450747" y="2896441"/>
            <a:ext cx="3070417" cy="735460"/>
          </a:xfrm>
          <a:prstGeom prst="rect">
            <a:avLst/>
          </a:prstGeom>
          <a:noFill/>
          <a:ln>
            <a:noFill/>
          </a:ln>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374325"/>
            <a:ext cx="3105770" cy="764104"/>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8743" y="1444810"/>
            <a:ext cx="2618893" cy="924316"/>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4801" y="2349013"/>
            <a:ext cx="3447199" cy="672196"/>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36306" y="4607900"/>
            <a:ext cx="1701527" cy="1399387"/>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4814222" y="3931748"/>
            <a:ext cx="1936543" cy="962258"/>
          </a:xfrm>
          <a:prstGeom prst="rect">
            <a:avLst/>
          </a:prstGeom>
        </p:spPr>
      </p:pic>
      <p:pic>
        <p:nvPicPr>
          <p:cNvPr id="2" name="Picture 1"/>
          <p:cNvPicPr>
            <a:picLocks noChangeAspect="1"/>
          </p:cNvPicPr>
          <p:nvPr/>
        </p:nvPicPr>
        <p:blipFill>
          <a:blip r:embed="rId8"/>
          <a:stretch>
            <a:fillRect/>
          </a:stretch>
        </p:blipFill>
        <p:spPr>
          <a:xfrm>
            <a:off x="295231" y="3488933"/>
            <a:ext cx="3267739" cy="908383"/>
          </a:xfrm>
          <a:prstGeom prst="rect">
            <a:avLst/>
          </a:prstGeom>
        </p:spPr>
      </p:pic>
      <p:pic>
        <p:nvPicPr>
          <p:cNvPr id="4" name="Picture 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183167" y="5110704"/>
            <a:ext cx="2503633" cy="680474"/>
          </a:xfrm>
          <a:prstGeom prst="rect">
            <a:avLst/>
          </a:prstGeom>
        </p:spPr>
      </p:pic>
    </p:spTree>
    <p:extLst>
      <p:ext uri="{BB962C8B-B14F-4D97-AF65-F5344CB8AC3E}">
        <p14:creationId xmlns:p14="http://schemas.microsoft.com/office/powerpoint/2010/main" val="38509258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noProof="0" dirty="0" smtClean="0"/>
              <a:t>Risorse Utili</a:t>
            </a:r>
            <a:endParaRPr lang="it-IT" noProof="0" dirty="0"/>
          </a:p>
        </p:txBody>
      </p:sp>
      <p:sp>
        <p:nvSpPr>
          <p:cNvPr id="3" name="Content Placeholder 2"/>
          <p:cNvSpPr>
            <a:spLocks noGrp="1"/>
          </p:cNvSpPr>
          <p:nvPr>
            <p:ph idx="4294967295"/>
          </p:nvPr>
        </p:nvSpPr>
        <p:spPr>
          <a:xfrm>
            <a:off x="452438" y="1423988"/>
            <a:ext cx="8242300" cy="4695825"/>
          </a:xfrm>
          <a:prstGeom prst="rect">
            <a:avLst/>
          </a:prstGeom>
        </p:spPr>
        <p:txBody>
          <a:bodyPr>
            <a:noAutofit/>
          </a:bodyPr>
          <a:lstStyle/>
          <a:p>
            <a:pPr>
              <a:lnSpc>
                <a:spcPct val="150000"/>
              </a:lnSpc>
            </a:pPr>
            <a:r>
              <a:rPr lang="it-IT" sz="2800" noProof="0" dirty="0" smtClean="0"/>
              <a:t>EF7 info | aka.ms/AboutEF7</a:t>
            </a:r>
          </a:p>
          <a:p>
            <a:pPr>
              <a:lnSpc>
                <a:spcPct val="150000"/>
              </a:lnSpc>
            </a:pPr>
            <a:r>
              <a:rPr lang="it-IT" sz="2800" noProof="0" dirty="0" smtClean="0"/>
              <a:t>EF Project | github.com/aspnet/EntityFramework</a:t>
            </a:r>
          </a:p>
          <a:p>
            <a:pPr>
              <a:lnSpc>
                <a:spcPct val="150000"/>
              </a:lnSpc>
            </a:pPr>
            <a:r>
              <a:rPr lang="it-IT" sz="2800" b="1" noProof="0" dirty="0" smtClean="0"/>
              <a:t>Demo code</a:t>
            </a:r>
            <a:r>
              <a:rPr lang="it-IT" sz="2800" noProof="0" dirty="0" smtClean="0"/>
              <a:t> | github.com/</a:t>
            </a:r>
            <a:r>
              <a:rPr lang="it-IT" sz="2800" b="1" noProof="0" dirty="0" err="1" smtClean="0"/>
              <a:t>micdenny</a:t>
            </a:r>
            <a:r>
              <a:rPr lang="it-IT" sz="2800" b="1" noProof="0" dirty="0" smtClean="0"/>
              <a:t>/Demo-EF7</a:t>
            </a:r>
          </a:p>
          <a:p>
            <a:pPr>
              <a:lnSpc>
                <a:spcPct val="150000"/>
              </a:lnSpc>
            </a:pPr>
            <a:r>
              <a:rPr lang="it-IT" sz="2800" dirty="0" smtClean="0"/>
              <a:t>Team blog | blogs.msdn.com/</a:t>
            </a:r>
            <a:r>
              <a:rPr lang="it-IT" sz="2800" dirty="0" err="1" smtClean="0"/>
              <a:t>adonet</a:t>
            </a:r>
            <a:endParaRPr lang="it-IT" sz="2800" dirty="0" smtClean="0"/>
          </a:p>
          <a:p>
            <a:pPr>
              <a:lnSpc>
                <a:spcPct val="150000"/>
              </a:lnSpc>
            </a:pPr>
            <a:r>
              <a:rPr lang="it-IT" sz="2800" noProof="0" dirty="0" smtClean="0"/>
              <a:t>Twitter | @</a:t>
            </a:r>
            <a:r>
              <a:rPr lang="it-IT" sz="2800" noProof="0" dirty="0" err="1" smtClean="0"/>
              <a:t>efmagicunicorns</a:t>
            </a:r>
            <a:endParaRPr lang="it-IT" sz="2800" noProof="0" dirty="0" smtClean="0"/>
          </a:p>
          <a:p>
            <a:pPr>
              <a:lnSpc>
                <a:spcPct val="150000"/>
              </a:lnSpc>
            </a:pPr>
            <a:r>
              <a:rPr lang="it-IT" sz="2800" dirty="0" err="1" smtClean="0"/>
              <a:t>Facebook</a:t>
            </a:r>
            <a:r>
              <a:rPr lang="it-IT" sz="2800" dirty="0" smtClean="0"/>
              <a:t> | facebook.com/</a:t>
            </a:r>
            <a:r>
              <a:rPr lang="it-IT" sz="2800" dirty="0" err="1" smtClean="0"/>
              <a:t>efmagicunicorns</a:t>
            </a:r>
            <a:endParaRPr lang="it-IT" sz="2800" noProof="0" dirty="0"/>
          </a:p>
        </p:txBody>
      </p:sp>
    </p:spTree>
    <p:extLst>
      <p:ext uri="{BB962C8B-B14F-4D97-AF65-F5344CB8AC3E}">
        <p14:creationId xmlns:p14="http://schemas.microsoft.com/office/powerpoint/2010/main" val="23586328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noProof="0" dirty="0" smtClean="0"/>
              <a:t>Q&amp;A</a:t>
            </a:r>
            <a:endParaRPr lang="it-IT" noProof="0" dirty="0"/>
          </a:p>
        </p:txBody>
      </p:sp>
      <p:sp>
        <p:nvSpPr>
          <p:cNvPr id="3" name="Content Placeholder 2"/>
          <p:cNvSpPr>
            <a:spLocks noGrp="1"/>
          </p:cNvSpPr>
          <p:nvPr>
            <p:ph idx="4294967295"/>
          </p:nvPr>
        </p:nvSpPr>
        <p:spPr>
          <a:xfrm>
            <a:off x="452438" y="1423988"/>
            <a:ext cx="8242300" cy="4695825"/>
          </a:xfrm>
          <a:prstGeom prst="rect">
            <a:avLst/>
          </a:prstGeom>
        </p:spPr>
        <p:txBody>
          <a:bodyPr/>
          <a:lstStyle/>
          <a:p>
            <a:r>
              <a:rPr lang="it-IT" sz="2800" noProof="0" dirty="0" smtClean="0"/>
              <a:t>Questions?</a:t>
            </a:r>
          </a:p>
          <a:p>
            <a:endParaRPr lang="it-IT" sz="2400" noProof="0" dirty="0"/>
          </a:p>
        </p:txBody>
      </p:sp>
    </p:spTree>
    <p:extLst>
      <p:ext uri="{BB962C8B-B14F-4D97-AF65-F5344CB8AC3E}">
        <p14:creationId xmlns:p14="http://schemas.microsoft.com/office/powerpoint/2010/main" val="19872107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it-IT" dirty="0" err="1" smtClean="0"/>
              <a:t>Thanks</a:t>
            </a:r>
            <a:r>
              <a:rPr lang="it-IT" dirty="0" smtClean="0"/>
              <a:t>!</a:t>
            </a:r>
            <a:endParaRPr lang="en-US" dirty="0"/>
          </a:p>
        </p:txBody>
      </p:sp>
      <p:sp>
        <p:nvSpPr>
          <p:cNvPr id="8" name="Text Placeholder 7"/>
          <p:cNvSpPr>
            <a:spLocks noGrp="1"/>
          </p:cNvSpPr>
          <p:nvPr>
            <p:ph type="body" idx="1"/>
          </p:nvPr>
        </p:nvSpPr>
        <p:spPr/>
        <p:txBody>
          <a:bodyPr/>
          <a:lstStyle/>
          <a:p>
            <a:endParaRPr lang="en-US" dirty="0"/>
          </a:p>
        </p:txBody>
      </p:sp>
      <p:pic>
        <p:nvPicPr>
          <p:cNvPr id="1026" name="Picture 2" descr="https://si0.twimg.com/profile_images/2284174758/v65oai7fxn47qv9nect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3386" y="510988"/>
            <a:ext cx="2533838" cy="2533838"/>
          </a:xfrm>
          <a:prstGeom prst="rect">
            <a:avLst/>
          </a:prstGeom>
          <a:noFill/>
          <a:extLst>
            <a:ext uri="{909E8E84-426E-40DD-AFC4-6F175D3DCCD1}">
              <a14:hiddenFill xmlns:a14="http://schemas.microsoft.com/office/drawing/2010/main">
                <a:solidFill>
                  <a:srgbClr val="FFFFFF"/>
                </a:solidFill>
              </a14:hiddenFill>
            </a:ext>
          </a:extLst>
        </p:spPr>
      </p:pic>
      <p:sp>
        <p:nvSpPr>
          <p:cNvPr id="2" name="CasellaDiTesto 1"/>
          <p:cNvSpPr txBox="1"/>
          <p:nvPr/>
        </p:nvSpPr>
        <p:spPr>
          <a:xfrm>
            <a:off x="0" y="2756647"/>
            <a:ext cx="9144000" cy="1938992"/>
          </a:xfrm>
          <a:prstGeom prst="rect">
            <a:avLst/>
          </a:prstGeom>
          <a:noFill/>
        </p:spPr>
        <p:txBody>
          <a:bodyPr wrap="square" rtlCol="0">
            <a:spAutoFit/>
          </a:bodyPr>
          <a:lstStyle/>
          <a:p>
            <a:pPr algn="ctr"/>
            <a:r>
              <a:rPr lang="en-US" sz="2000" b="1" dirty="0">
                <a:solidFill>
                  <a:srgbClr val="1AB2E8"/>
                </a:solidFill>
              </a:rPr>
              <a:t>#</a:t>
            </a:r>
            <a:r>
              <a:rPr lang="en-US" sz="2000" b="1" dirty="0" err="1" smtClean="0">
                <a:solidFill>
                  <a:srgbClr val="1AB2E8"/>
                </a:solidFill>
              </a:rPr>
              <a:t>sqlsatPordenone</a:t>
            </a:r>
            <a:endParaRPr lang="en-US" sz="2000" b="1" dirty="0" smtClean="0">
              <a:solidFill>
                <a:srgbClr val="1AB2E8"/>
              </a:solidFill>
            </a:endParaRPr>
          </a:p>
          <a:p>
            <a:pPr algn="ctr"/>
            <a:r>
              <a:rPr lang="en-US" sz="2000" b="1" dirty="0">
                <a:solidFill>
                  <a:srgbClr val="1AB2E8"/>
                </a:solidFill>
              </a:rPr>
              <a:t>#</a:t>
            </a:r>
            <a:r>
              <a:rPr lang="en-US" sz="2000" b="1" dirty="0" smtClean="0">
                <a:solidFill>
                  <a:srgbClr val="1AB2E8"/>
                </a:solidFill>
              </a:rPr>
              <a:t>sqlsat367</a:t>
            </a:r>
          </a:p>
          <a:p>
            <a:pPr algn="ctr"/>
            <a:endParaRPr lang="en-US" sz="2000" b="1" dirty="0">
              <a:solidFill>
                <a:srgbClr val="1AB2E8"/>
              </a:solidFill>
            </a:endParaRPr>
          </a:p>
          <a:p>
            <a:pPr algn="ctr"/>
            <a:endParaRPr lang="en-US" sz="2000" b="1" dirty="0">
              <a:solidFill>
                <a:srgbClr val="1AB2E8"/>
              </a:solidFill>
            </a:endParaRPr>
          </a:p>
          <a:p>
            <a:pPr algn="ctr"/>
            <a:r>
              <a:rPr lang="it-IT" sz="2000" b="1" dirty="0">
                <a:solidFill>
                  <a:srgbClr val="FF0000"/>
                </a:solidFill>
              </a:rPr>
              <a:t>Feedback form</a:t>
            </a:r>
            <a:r>
              <a:rPr lang="it-IT" sz="2000" dirty="0">
                <a:solidFill>
                  <a:srgbClr val="FF0000"/>
                </a:solidFill>
              </a:rPr>
              <a:t>: </a:t>
            </a:r>
            <a:r>
              <a:rPr lang="en-US" sz="2000" b="1" dirty="0">
                <a:solidFill>
                  <a:srgbClr val="FF0000"/>
                </a:solidFill>
                <a:hlinkClick r:id="rId3"/>
              </a:rPr>
              <a:t>http://</a:t>
            </a:r>
            <a:r>
              <a:rPr lang="en-US" sz="2000" b="1" dirty="0" smtClean="0">
                <a:solidFill>
                  <a:srgbClr val="FF0000"/>
                </a:solidFill>
                <a:hlinkClick r:id="rId3"/>
              </a:rPr>
              <a:t>speakerscore.com/R8N7</a:t>
            </a:r>
            <a:r>
              <a:rPr lang="en-US" sz="2000" b="1" dirty="0" smtClean="0">
                <a:solidFill>
                  <a:srgbClr val="FF0000"/>
                </a:solidFill>
              </a:rPr>
              <a:t> </a:t>
            </a:r>
            <a:endParaRPr lang="en-US" sz="2000" b="1" dirty="0">
              <a:solidFill>
                <a:srgbClr val="FF0000"/>
              </a:solidFill>
            </a:endParaRPr>
          </a:p>
          <a:p>
            <a:pPr algn="ctr"/>
            <a:endParaRPr lang="en-US" sz="2000" b="1" dirty="0">
              <a:solidFill>
                <a:srgbClr val="1AB2E8"/>
              </a:solidFill>
            </a:endParaRPr>
          </a:p>
        </p:txBody>
      </p:sp>
    </p:spTree>
    <p:extLst>
      <p:ext uri="{BB962C8B-B14F-4D97-AF65-F5344CB8AC3E}">
        <p14:creationId xmlns:p14="http://schemas.microsoft.com/office/powerpoint/2010/main" val="4803871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Organizers</a:t>
            </a:r>
            <a:endParaRPr lang="en-US" dirty="0"/>
          </a:p>
        </p:txBody>
      </p:sp>
      <p:pic>
        <p:nvPicPr>
          <p:cNvPr id="5" name="Picture 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524184" y="3440311"/>
            <a:ext cx="2521452" cy="1840659"/>
          </a:xfrm>
          <a:prstGeom prst="rect">
            <a:avLst/>
          </a:prstGeom>
        </p:spPr>
      </p:pic>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087513" y="1417637"/>
            <a:ext cx="3394795" cy="1729711"/>
          </a:xfrm>
          <a:prstGeom prst="rect">
            <a:avLst/>
          </a:prstGeom>
        </p:spPr>
      </p:pic>
      <p:pic>
        <p:nvPicPr>
          <p:cNvPr id="7" name="Picture 6"/>
          <p:cNvPicPr>
            <a:picLocks noChangeAspect="1"/>
          </p:cNvPicPr>
          <p:nvPr/>
        </p:nvPicPr>
        <p:blipFill>
          <a:blip r:embed="rId4"/>
          <a:stretch>
            <a:fillRect/>
          </a:stretch>
        </p:blipFill>
        <p:spPr>
          <a:xfrm>
            <a:off x="910254" y="3963960"/>
            <a:ext cx="3416303" cy="131701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0253" y="1833429"/>
            <a:ext cx="3092995" cy="1085262"/>
          </a:xfrm>
          <a:prstGeom prst="rect">
            <a:avLst/>
          </a:prstGeom>
        </p:spPr>
      </p:pic>
    </p:spTree>
    <p:extLst>
      <p:ext uri="{BB962C8B-B14F-4D97-AF65-F5344CB8AC3E}">
        <p14:creationId xmlns:p14="http://schemas.microsoft.com/office/powerpoint/2010/main" val="17388892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1143000"/>
          </a:xfrm>
        </p:spPr>
        <p:txBody>
          <a:bodyPr/>
          <a:lstStyle/>
          <a:p>
            <a:r>
              <a:rPr lang="it-IT" noProof="0" dirty="0" smtClean="0"/>
              <a:t>Speaker info</a:t>
            </a:r>
            <a:endParaRPr lang="it-IT" noProof="0" dirty="0"/>
          </a:p>
        </p:txBody>
      </p:sp>
      <p:sp>
        <p:nvSpPr>
          <p:cNvPr id="6" name="Content Placeholder 2"/>
          <p:cNvSpPr>
            <a:spLocks noGrp="1"/>
          </p:cNvSpPr>
          <p:nvPr>
            <p:ph idx="4294967295"/>
          </p:nvPr>
        </p:nvSpPr>
        <p:spPr>
          <a:xfrm>
            <a:off x="452438" y="1423988"/>
            <a:ext cx="8242300" cy="4695825"/>
          </a:xfrm>
          <a:prstGeom prst="rect">
            <a:avLst/>
          </a:prstGeom>
        </p:spPr>
        <p:txBody>
          <a:bodyPr>
            <a:normAutofit lnSpcReduction="10000"/>
          </a:bodyPr>
          <a:lstStyle/>
          <a:p>
            <a:r>
              <a:rPr lang="it-IT" sz="2400" noProof="0" dirty="0" smtClean="0"/>
              <a:t>Microsoft .NET MVP</a:t>
            </a:r>
            <a:endParaRPr lang="it-IT" sz="2400" noProof="0" dirty="0" smtClean="0">
              <a:sym typeface="Wingdings" panose="05000000000000000000" pitchFamily="2" charset="2"/>
            </a:endParaRPr>
          </a:p>
          <a:p>
            <a:pPr marL="0" indent="0">
              <a:buNone/>
            </a:pPr>
            <a:endParaRPr lang="it-IT" sz="2400" noProof="0" dirty="0" smtClean="0"/>
          </a:p>
          <a:p>
            <a:r>
              <a:rPr lang="it-IT" sz="2400" noProof="0" dirty="0" smtClean="0"/>
              <a:t>Blogs: </a:t>
            </a:r>
          </a:p>
          <a:p>
            <a:pPr lvl="1"/>
            <a:r>
              <a:rPr lang="it-IT" sz="2000" noProof="0" dirty="0" smtClean="0"/>
              <a:t>[ITA] </a:t>
            </a:r>
            <a:r>
              <a:rPr lang="it-IT" sz="2000" noProof="0" dirty="0" smtClean="0">
                <a:hlinkClick r:id="rId2"/>
              </a:rPr>
              <a:t>http://blogs.dotnethell.it/regulator/</a:t>
            </a:r>
            <a:r>
              <a:rPr lang="it-IT" sz="2000" noProof="0" dirty="0" smtClean="0"/>
              <a:t> </a:t>
            </a:r>
          </a:p>
          <a:p>
            <a:pPr lvl="1"/>
            <a:r>
              <a:rPr lang="it-IT" sz="2000" noProof="0" dirty="0" smtClean="0"/>
              <a:t>[ENG] </a:t>
            </a:r>
            <a:r>
              <a:rPr lang="it-IT" sz="2000" noProof="0" dirty="0" smtClean="0">
                <a:hlinkClick r:id="rId3"/>
              </a:rPr>
              <a:t>http://dennymichael.net/</a:t>
            </a:r>
            <a:r>
              <a:rPr lang="it-IT" sz="2000" noProof="0" dirty="0" smtClean="0"/>
              <a:t> </a:t>
            </a:r>
            <a:br>
              <a:rPr lang="it-IT" sz="2000" noProof="0" dirty="0" smtClean="0"/>
            </a:br>
            <a:endParaRPr lang="it-IT" sz="2000" noProof="0" dirty="0" smtClean="0"/>
          </a:p>
          <a:p>
            <a:r>
              <a:rPr lang="it-IT" sz="2400" noProof="0" dirty="0" smtClean="0"/>
              <a:t>Community/Forum: </a:t>
            </a:r>
          </a:p>
          <a:p>
            <a:pPr lvl="1"/>
            <a:r>
              <a:rPr lang="it-IT" sz="2000" noProof="0" dirty="0" smtClean="0">
                <a:hlinkClick r:id="rId4"/>
              </a:rPr>
              <a:t>http://www.dotnethell.it</a:t>
            </a:r>
            <a:r>
              <a:rPr lang="it-IT" sz="2000" noProof="0" dirty="0" smtClean="0"/>
              <a:t> </a:t>
            </a:r>
            <a:r>
              <a:rPr lang="it-IT" sz="1600" noProof="0" dirty="0" smtClean="0"/>
              <a:t/>
            </a:r>
            <a:br>
              <a:rPr lang="it-IT" sz="1600" noProof="0" dirty="0" smtClean="0"/>
            </a:br>
            <a:endParaRPr lang="it-IT" sz="1600" noProof="0" dirty="0" smtClean="0"/>
          </a:p>
          <a:p>
            <a:r>
              <a:rPr lang="it-IT" sz="2400" noProof="0" dirty="0" smtClean="0"/>
              <a:t>Twitter: </a:t>
            </a:r>
            <a:r>
              <a:rPr lang="it-IT" sz="2400" i="1" noProof="0" dirty="0" smtClean="0">
                <a:solidFill>
                  <a:schemeClr val="accent5"/>
                </a:solidFill>
              </a:rPr>
              <a:t>@dennymic</a:t>
            </a:r>
            <a:br>
              <a:rPr lang="it-IT" sz="2400" i="1" noProof="0" dirty="0" smtClean="0">
                <a:solidFill>
                  <a:schemeClr val="accent5"/>
                </a:solidFill>
              </a:rPr>
            </a:br>
            <a:endParaRPr lang="it-IT" sz="2400" i="1" noProof="0" dirty="0" smtClean="0">
              <a:solidFill>
                <a:schemeClr val="accent5"/>
              </a:solidFill>
            </a:endParaRPr>
          </a:p>
          <a:p>
            <a:r>
              <a:rPr lang="it-IT" sz="2400" noProof="0" dirty="0" smtClean="0"/>
              <a:t>More details on:</a:t>
            </a:r>
          </a:p>
          <a:p>
            <a:pPr lvl="1"/>
            <a:r>
              <a:rPr lang="it-IT" sz="2000" noProof="0" dirty="0" smtClean="0">
                <a:hlinkClick r:id="rId5"/>
              </a:rPr>
              <a:t>http://about.me/micdenny/</a:t>
            </a:r>
          </a:p>
          <a:p>
            <a:endParaRPr lang="it-IT" sz="2000" noProof="0" dirty="0" smtClean="0"/>
          </a:p>
        </p:txBody>
      </p:sp>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05293" y="1423988"/>
            <a:ext cx="2281507" cy="912603"/>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27516" y="3666168"/>
            <a:ext cx="1859284" cy="2453645"/>
          </a:xfrm>
          <a:prstGeom prst="rect">
            <a:avLst/>
          </a:prstGeom>
        </p:spPr>
      </p:pic>
    </p:spTree>
    <p:extLst>
      <p:ext uri="{BB962C8B-B14F-4D97-AF65-F5344CB8AC3E}">
        <p14:creationId xmlns:p14="http://schemas.microsoft.com/office/powerpoint/2010/main" val="3193499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 calcmode="lin" valueType="num">
                                      <p:cBhvr additive="base">
                                        <p:cTn id="16"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2" presetClass="entr" presetSubtype="4" fill="hold" grpId="0" nodeType="after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 calcmode="lin" valueType="num">
                                      <p:cBhvr additive="base">
                                        <p:cTn id="21"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2" presetClass="entr" presetSubtype="4" fill="hold" grpId="0" nodeType="afterEffect">
                                  <p:stCondLst>
                                    <p:cond delay="0"/>
                                  </p:stCondLst>
                                  <p:childTnLst>
                                    <p:set>
                                      <p:cBhvr>
                                        <p:cTn id="25" dur="1" fill="hold">
                                          <p:stCondLst>
                                            <p:cond delay="0"/>
                                          </p:stCondLst>
                                        </p:cTn>
                                        <p:tgtEl>
                                          <p:spTgt spid="6">
                                            <p:txEl>
                                              <p:pRg st="4" end="4"/>
                                            </p:txEl>
                                          </p:spTgt>
                                        </p:tgtEl>
                                        <p:attrNameLst>
                                          <p:attrName>style.visibility</p:attrName>
                                        </p:attrNameLst>
                                      </p:cBhvr>
                                      <p:to>
                                        <p:strVal val="visible"/>
                                      </p:to>
                                    </p:set>
                                    <p:anim calcmode="lin" valueType="num">
                                      <p:cBhvr additive="base">
                                        <p:cTn id="26"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2" presetClass="entr" presetSubtype="4" fill="hold" grpId="0" nodeType="after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anim calcmode="lin" valueType="num">
                                      <p:cBhvr additive="base">
                                        <p:cTn id="31"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6">
                                            <p:txEl>
                                              <p:pRg st="6" end="6"/>
                                            </p:txEl>
                                          </p:spTgt>
                                        </p:tgtEl>
                                        <p:attrNameLst>
                                          <p:attrName>style.visibility</p:attrName>
                                        </p:attrNameLst>
                                      </p:cBhvr>
                                      <p:to>
                                        <p:strVal val="visible"/>
                                      </p:to>
                                    </p:set>
                                    <p:anim calcmode="lin" valueType="num">
                                      <p:cBhvr additive="base">
                                        <p:cTn id="35"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par>
                          <p:cTn id="37" fill="hold">
                            <p:stCondLst>
                              <p:cond delay="2500"/>
                            </p:stCondLst>
                            <p:childTnLst>
                              <p:par>
                                <p:cTn id="38" presetID="2" presetClass="entr" presetSubtype="4" fill="hold" grpId="0" nodeType="afterEffect">
                                  <p:stCondLst>
                                    <p:cond delay="0"/>
                                  </p:stCondLst>
                                  <p:childTnLst>
                                    <p:set>
                                      <p:cBhvr>
                                        <p:cTn id="39" dur="1" fill="hold">
                                          <p:stCondLst>
                                            <p:cond delay="0"/>
                                          </p:stCondLst>
                                        </p:cTn>
                                        <p:tgtEl>
                                          <p:spTgt spid="6">
                                            <p:txEl>
                                              <p:pRg st="7" end="7"/>
                                            </p:txEl>
                                          </p:spTgt>
                                        </p:tgtEl>
                                        <p:attrNameLst>
                                          <p:attrName>style.visibility</p:attrName>
                                        </p:attrNameLst>
                                      </p:cBhvr>
                                      <p:to>
                                        <p:strVal val="visible"/>
                                      </p:to>
                                    </p:set>
                                    <p:anim calcmode="lin" valueType="num">
                                      <p:cBhvr additive="base">
                                        <p:cTn id="40"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par>
                          <p:cTn id="42" fill="hold">
                            <p:stCondLst>
                              <p:cond delay="3000"/>
                            </p:stCondLst>
                            <p:childTnLst>
                              <p:par>
                                <p:cTn id="43" presetID="2" presetClass="entr" presetSubtype="4" fill="hold" grpId="0" nodeType="afterEffect">
                                  <p:stCondLst>
                                    <p:cond delay="0"/>
                                  </p:stCondLst>
                                  <p:childTnLst>
                                    <p:set>
                                      <p:cBhvr>
                                        <p:cTn id="44" dur="1" fill="hold">
                                          <p:stCondLst>
                                            <p:cond delay="0"/>
                                          </p:stCondLst>
                                        </p:cTn>
                                        <p:tgtEl>
                                          <p:spTgt spid="6">
                                            <p:txEl>
                                              <p:pRg st="8" end="8"/>
                                            </p:txEl>
                                          </p:spTgt>
                                        </p:tgtEl>
                                        <p:attrNameLst>
                                          <p:attrName>style.visibility</p:attrName>
                                        </p:attrNameLst>
                                      </p:cBhvr>
                                      <p:to>
                                        <p:strVal val="visible"/>
                                      </p:to>
                                    </p:set>
                                    <p:anim calcmode="lin" valueType="num">
                                      <p:cBhvr additive="base">
                                        <p:cTn id="45"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par>
                          <p:cTn id="47" fill="hold">
                            <p:stCondLst>
                              <p:cond delay="3500"/>
                            </p:stCondLst>
                            <p:childTnLst>
                              <p:par>
                                <p:cTn id="48" presetID="2" presetClass="entr" presetSubtype="4" fill="hold" grpId="0" nodeType="afterEffect">
                                  <p:stCondLst>
                                    <p:cond delay="0"/>
                                  </p:stCondLst>
                                  <p:childTnLst>
                                    <p:set>
                                      <p:cBhvr>
                                        <p:cTn id="49" dur="1" fill="hold">
                                          <p:stCondLst>
                                            <p:cond delay="0"/>
                                          </p:stCondLst>
                                        </p:cTn>
                                        <p:tgtEl>
                                          <p:spTgt spid="6">
                                            <p:txEl>
                                              <p:pRg st="9" end="9"/>
                                            </p:txEl>
                                          </p:spTgt>
                                        </p:tgtEl>
                                        <p:attrNameLst>
                                          <p:attrName>style.visibility</p:attrName>
                                        </p:attrNameLst>
                                      </p:cBhvr>
                                      <p:to>
                                        <p:strVal val="visible"/>
                                      </p:to>
                                    </p:set>
                                    <p:anim calcmode="lin" valueType="num">
                                      <p:cBhvr additive="base">
                                        <p:cTn id="50"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6">
                                            <p:txEl>
                                              <p:pRg st="9" end="9"/>
                                            </p:txEl>
                                          </p:spTgt>
                                        </p:tgtEl>
                                        <p:attrNameLst>
                                          <p:attrName>ppt_y</p:attrName>
                                        </p:attrNameLst>
                                      </p:cBhvr>
                                      <p:tavLst>
                                        <p:tav tm="0">
                                          <p:val>
                                            <p:strVal val="1+#ppt_h/2"/>
                                          </p:val>
                                        </p:tav>
                                        <p:tav tm="100000">
                                          <p:val>
                                            <p:strVal val="#ppt_y"/>
                                          </p:val>
                                        </p:tav>
                                      </p:tavLst>
                                    </p:anim>
                                  </p:childTnLst>
                                </p:cTn>
                              </p:par>
                            </p:childTnLst>
                          </p:cTn>
                        </p:par>
                        <p:par>
                          <p:cTn id="52" fill="hold">
                            <p:stCondLst>
                              <p:cond delay="4000"/>
                            </p:stCondLst>
                            <p:childTnLst>
                              <p:par>
                                <p:cTn id="53" presetID="26" presetClass="entr" presetSubtype="0" fill="hold" nodeType="after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wipe(down)">
                                      <p:cBhvr>
                                        <p:cTn id="55" dur="580">
                                          <p:stCondLst>
                                            <p:cond delay="0"/>
                                          </p:stCondLst>
                                        </p:cTn>
                                        <p:tgtEl>
                                          <p:spTgt spid="8"/>
                                        </p:tgtEl>
                                      </p:cBhvr>
                                    </p:animEffect>
                                    <p:anim calcmode="lin" valueType="num">
                                      <p:cBhvr>
                                        <p:cTn id="56"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61" dur="26">
                                          <p:stCondLst>
                                            <p:cond delay="650"/>
                                          </p:stCondLst>
                                        </p:cTn>
                                        <p:tgtEl>
                                          <p:spTgt spid="8"/>
                                        </p:tgtEl>
                                      </p:cBhvr>
                                      <p:to x="100000" y="60000"/>
                                    </p:animScale>
                                    <p:animScale>
                                      <p:cBhvr>
                                        <p:cTn id="62" dur="166" decel="50000">
                                          <p:stCondLst>
                                            <p:cond delay="676"/>
                                          </p:stCondLst>
                                        </p:cTn>
                                        <p:tgtEl>
                                          <p:spTgt spid="8"/>
                                        </p:tgtEl>
                                      </p:cBhvr>
                                      <p:to x="100000" y="100000"/>
                                    </p:animScale>
                                    <p:animScale>
                                      <p:cBhvr>
                                        <p:cTn id="63" dur="26">
                                          <p:stCondLst>
                                            <p:cond delay="1312"/>
                                          </p:stCondLst>
                                        </p:cTn>
                                        <p:tgtEl>
                                          <p:spTgt spid="8"/>
                                        </p:tgtEl>
                                      </p:cBhvr>
                                      <p:to x="100000" y="80000"/>
                                    </p:animScale>
                                    <p:animScale>
                                      <p:cBhvr>
                                        <p:cTn id="64" dur="166" decel="50000">
                                          <p:stCondLst>
                                            <p:cond delay="1338"/>
                                          </p:stCondLst>
                                        </p:cTn>
                                        <p:tgtEl>
                                          <p:spTgt spid="8"/>
                                        </p:tgtEl>
                                      </p:cBhvr>
                                      <p:to x="100000" y="100000"/>
                                    </p:animScale>
                                    <p:animScale>
                                      <p:cBhvr>
                                        <p:cTn id="65" dur="26">
                                          <p:stCondLst>
                                            <p:cond delay="1642"/>
                                          </p:stCondLst>
                                        </p:cTn>
                                        <p:tgtEl>
                                          <p:spTgt spid="8"/>
                                        </p:tgtEl>
                                      </p:cBhvr>
                                      <p:to x="100000" y="90000"/>
                                    </p:animScale>
                                    <p:animScale>
                                      <p:cBhvr>
                                        <p:cTn id="66" dur="166" decel="50000">
                                          <p:stCondLst>
                                            <p:cond delay="1668"/>
                                          </p:stCondLst>
                                        </p:cTn>
                                        <p:tgtEl>
                                          <p:spTgt spid="8"/>
                                        </p:tgtEl>
                                      </p:cBhvr>
                                      <p:to x="100000" y="100000"/>
                                    </p:animScale>
                                    <p:animScale>
                                      <p:cBhvr>
                                        <p:cTn id="67" dur="26">
                                          <p:stCondLst>
                                            <p:cond delay="1808"/>
                                          </p:stCondLst>
                                        </p:cTn>
                                        <p:tgtEl>
                                          <p:spTgt spid="8"/>
                                        </p:tgtEl>
                                      </p:cBhvr>
                                      <p:to x="100000" y="95000"/>
                                    </p:animScale>
                                    <p:animScale>
                                      <p:cBhvr>
                                        <p:cTn id="68"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noProof="0" dirty="0" smtClean="0"/>
              <a:t>Agenda</a:t>
            </a:r>
            <a:endParaRPr lang="it-IT" noProof="0" dirty="0"/>
          </a:p>
        </p:txBody>
      </p:sp>
      <p:sp>
        <p:nvSpPr>
          <p:cNvPr id="3" name="Content Placeholder 2"/>
          <p:cNvSpPr>
            <a:spLocks noGrp="1"/>
          </p:cNvSpPr>
          <p:nvPr>
            <p:ph idx="4294967295"/>
          </p:nvPr>
        </p:nvSpPr>
        <p:spPr>
          <a:xfrm>
            <a:off x="452438" y="1423988"/>
            <a:ext cx="8242300" cy="4695825"/>
          </a:xfrm>
          <a:prstGeom prst="rect">
            <a:avLst/>
          </a:prstGeom>
        </p:spPr>
        <p:txBody>
          <a:bodyPr>
            <a:normAutofit/>
          </a:bodyPr>
          <a:lstStyle/>
          <a:p>
            <a:pPr>
              <a:lnSpc>
                <a:spcPct val="150000"/>
              </a:lnSpc>
            </a:pPr>
            <a:endParaRPr lang="it-IT" sz="3200" noProof="0" dirty="0" smtClean="0">
              <a:solidFill>
                <a:schemeClr val="tx1"/>
              </a:solidFill>
            </a:endParaRPr>
          </a:p>
          <a:p>
            <a:pPr>
              <a:lnSpc>
                <a:spcPct val="150000"/>
              </a:lnSpc>
            </a:pPr>
            <a:r>
              <a:rPr lang="it-IT" sz="3200" noProof="0" dirty="0" smtClean="0">
                <a:solidFill>
                  <a:schemeClr val="tx1"/>
                </a:solidFill>
              </a:rPr>
              <a:t>Che cos’è EF7?</a:t>
            </a:r>
          </a:p>
          <a:p>
            <a:pPr>
              <a:lnSpc>
                <a:spcPct val="150000"/>
              </a:lnSpc>
            </a:pPr>
            <a:r>
              <a:rPr lang="it-IT" sz="3200" noProof="0" dirty="0" smtClean="0">
                <a:solidFill>
                  <a:schemeClr val="tx1"/>
                </a:solidFill>
              </a:rPr>
              <a:t>Demo</a:t>
            </a:r>
          </a:p>
          <a:p>
            <a:pPr>
              <a:lnSpc>
                <a:spcPct val="150000"/>
              </a:lnSpc>
            </a:pPr>
            <a:r>
              <a:rPr lang="it-IT" sz="3200" noProof="0" dirty="0" smtClean="0">
                <a:solidFill>
                  <a:schemeClr val="tx1"/>
                </a:solidFill>
              </a:rPr>
              <a:t>Risorse utili</a:t>
            </a:r>
            <a:endParaRPr lang="it-IT" sz="3200" noProof="0" dirty="0">
              <a:solidFill>
                <a:schemeClr val="tx1"/>
              </a:solidFill>
            </a:endParaRPr>
          </a:p>
        </p:txBody>
      </p:sp>
    </p:spTree>
    <p:extLst>
      <p:ext uri="{BB962C8B-B14F-4D97-AF65-F5344CB8AC3E}">
        <p14:creationId xmlns:p14="http://schemas.microsoft.com/office/powerpoint/2010/main" val="10512023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77" y="2420875"/>
            <a:ext cx="8600807" cy="674749"/>
          </a:xfrm>
        </p:spPr>
        <p:txBody>
          <a:bodyPr>
            <a:normAutofit fontScale="90000"/>
          </a:bodyPr>
          <a:lstStyle/>
          <a:p>
            <a:r>
              <a:rPr lang="it-IT" sz="4800" noProof="0" dirty="0" smtClean="0"/>
              <a:t>Nuove piattaforme</a:t>
            </a:r>
            <a:br>
              <a:rPr lang="it-IT" sz="4800" noProof="0" dirty="0" smtClean="0"/>
            </a:br>
            <a:r>
              <a:rPr lang="it-IT" sz="4800" noProof="0" dirty="0" smtClean="0"/>
              <a:t>Nuovi data store</a:t>
            </a:r>
            <a:endParaRPr lang="it-IT" sz="4800" noProof="0" dirty="0"/>
          </a:p>
        </p:txBody>
      </p:sp>
      <p:grpSp>
        <p:nvGrpSpPr>
          <p:cNvPr id="3" name="Group 2"/>
          <p:cNvGrpSpPr/>
          <p:nvPr/>
        </p:nvGrpSpPr>
        <p:grpSpPr>
          <a:xfrm>
            <a:off x="4980564" y="1881076"/>
            <a:ext cx="3740037" cy="3536353"/>
            <a:chOff x="4786009" y="1497238"/>
            <a:chExt cx="3740037" cy="3536353"/>
          </a:xfrm>
        </p:grpSpPr>
        <p:grpSp>
          <p:nvGrpSpPr>
            <p:cNvPr id="391" name="Group 390"/>
            <p:cNvGrpSpPr/>
            <p:nvPr/>
          </p:nvGrpSpPr>
          <p:grpSpPr>
            <a:xfrm>
              <a:off x="5680954" y="1497238"/>
              <a:ext cx="2083484" cy="1472762"/>
              <a:chOff x="1210042" y="2804160"/>
              <a:chExt cx="1418192" cy="1002484"/>
            </a:xfrm>
          </p:grpSpPr>
          <p:grpSp>
            <p:nvGrpSpPr>
              <p:cNvPr id="355" name="Group 354"/>
              <p:cNvGrpSpPr/>
              <p:nvPr/>
            </p:nvGrpSpPr>
            <p:grpSpPr>
              <a:xfrm>
                <a:off x="1829911" y="3225219"/>
                <a:ext cx="289860" cy="261579"/>
                <a:chOff x="6645952" y="2814028"/>
                <a:chExt cx="315330" cy="310551"/>
              </a:xfrm>
            </p:grpSpPr>
            <p:sp>
              <p:nvSpPr>
                <p:cNvPr id="378" name="Freeform 377"/>
                <p:cNvSpPr>
                  <a:spLocks/>
                </p:cNvSpPr>
                <p:nvPr/>
              </p:nvSpPr>
              <p:spPr bwMode="auto">
                <a:xfrm>
                  <a:off x="6645952" y="2864192"/>
                  <a:ext cx="66888" cy="117055"/>
                </a:xfrm>
                <a:custGeom>
                  <a:avLst/>
                  <a:gdLst>
                    <a:gd name="T0" fmla="*/ 28 w 28"/>
                    <a:gd name="T1" fmla="*/ 17 h 49"/>
                    <a:gd name="T2" fmla="*/ 28 w 28"/>
                    <a:gd name="T3" fmla="*/ 49 h 49"/>
                    <a:gd name="T4" fmla="*/ 0 w 28"/>
                    <a:gd name="T5" fmla="*/ 32 h 49"/>
                    <a:gd name="T6" fmla="*/ 0 w 28"/>
                    <a:gd name="T7" fmla="*/ 0 h 49"/>
                    <a:gd name="T8" fmla="*/ 28 w 28"/>
                    <a:gd name="T9" fmla="*/ 17 h 49"/>
                  </a:gdLst>
                  <a:ahLst/>
                  <a:cxnLst>
                    <a:cxn ang="0">
                      <a:pos x="T0" y="T1"/>
                    </a:cxn>
                    <a:cxn ang="0">
                      <a:pos x="T2" y="T3"/>
                    </a:cxn>
                    <a:cxn ang="0">
                      <a:pos x="T4" y="T5"/>
                    </a:cxn>
                    <a:cxn ang="0">
                      <a:pos x="T6" y="T7"/>
                    </a:cxn>
                    <a:cxn ang="0">
                      <a:pos x="T8" y="T9"/>
                    </a:cxn>
                  </a:cxnLst>
                  <a:rect l="0" t="0" r="r" b="b"/>
                  <a:pathLst>
                    <a:path w="28" h="49">
                      <a:moveTo>
                        <a:pt x="28" y="17"/>
                      </a:moveTo>
                      <a:lnTo>
                        <a:pt x="28" y="49"/>
                      </a:lnTo>
                      <a:lnTo>
                        <a:pt x="0" y="32"/>
                      </a:lnTo>
                      <a:lnTo>
                        <a:pt x="0" y="0"/>
                      </a:lnTo>
                      <a:lnTo>
                        <a:pt x="28" y="17"/>
                      </a:lnTo>
                      <a:close/>
                    </a:path>
                  </a:pathLst>
                </a:custGeom>
                <a:solidFill>
                  <a:srgbClr val="442258"/>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79" name="Freeform 378"/>
                <p:cNvSpPr>
                  <a:spLocks/>
                </p:cNvSpPr>
                <p:nvPr/>
              </p:nvSpPr>
              <p:spPr bwMode="auto">
                <a:xfrm>
                  <a:off x="6729563" y="2864192"/>
                  <a:ext cx="69276" cy="117055"/>
                </a:xfrm>
                <a:custGeom>
                  <a:avLst/>
                  <a:gdLst>
                    <a:gd name="T0" fmla="*/ 0 w 29"/>
                    <a:gd name="T1" fmla="*/ 17 h 49"/>
                    <a:gd name="T2" fmla="*/ 0 w 29"/>
                    <a:gd name="T3" fmla="*/ 49 h 49"/>
                    <a:gd name="T4" fmla="*/ 29 w 29"/>
                    <a:gd name="T5" fmla="*/ 32 h 49"/>
                    <a:gd name="T6" fmla="*/ 29 w 29"/>
                    <a:gd name="T7" fmla="*/ 0 h 49"/>
                    <a:gd name="T8" fmla="*/ 0 w 29"/>
                    <a:gd name="T9" fmla="*/ 17 h 49"/>
                  </a:gdLst>
                  <a:ahLst/>
                  <a:cxnLst>
                    <a:cxn ang="0">
                      <a:pos x="T0" y="T1"/>
                    </a:cxn>
                    <a:cxn ang="0">
                      <a:pos x="T2" y="T3"/>
                    </a:cxn>
                    <a:cxn ang="0">
                      <a:pos x="T4" y="T5"/>
                    </a:cxn>
                    <a:cxn ang="0">
                      <a:pos x="T6" y="T7"/>
                    </a:cxn>
                    <a:cxn ang="0">
                      <a:pos x="T8" y="T9"/>
                    </a:cxn>
                  </a:cxnLst>
                  <a:rect l="0" t="0" r="r" b="b"/>
                  <a:pathLst>
                    <a:path w="29" h="49">
                      <a:moveTo>
                        <a:pt x="0" y="17"/>
                      </a:moveTo>
                      <a:lnTo>
                        <a:pt x="0" y="49"/>
                      </a:lnTo>
                      <a:lnTo>
                        <a:pt x="29" y="32"/>
                      </a:lnTo>
                      <a:lnTo>
                        <a:pt x="29" y="0"/>
                      </a:lnTo>
                      <a:lnTo>
                        <a:pt x="0" y="17"/>
                      </a:lnTo>
                      <a:close/>
                    </a:path>
                  </a:pathLst>
                </a:custGeom>
                <a:solidFill>
                  <a:srgbClr val="442258"/>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80" name="Freeform 379"/>
                <p:cNvSpPr>
                  <a:spLocks/>
                </p:cNvSpPr>
                <p:nvPr/>
              </p:nvSpPr>
              <p:spPr bwMode="auto">
                <a:xfrm>
                  <a:off x="6653119" y="2814028"/>
                  <a:ext cx="133777" cy="76444"/>
                </a:xfrm>
                <a:custGeom>
                  <a:avLst/>
                  <a:gdLst>
                    <a:gd name="T0" fmla="*/ 28 w 56"/>
                    <a:gd name="T1" fmla="*/ 32 h 32"/>
                    <a:gd name="T2" fmla="*/ 0 w 56"/>
                    <a:gd name="T3" fmla="*/ 15 h 32"/>
                    <a:gd name="T4" fmla="*/ 28 w 56"/>
                    <a:gd name="T5" fmla="*/ 0 h 32"/>
                    <a:gd name="T6" fmla="*/ 56 w 56"/>
                    <a:gd name="T7" fmla="*/ 15 h 32"/>
                    <a:gd name="T8" fmla="*/ 28 w 56"/>
                    <a:gd name="T9" fmla="*/ 32 h 32"/>
                  </a:gdLst>
                  <a:ahLst/>
                  <a:cxnLst>
                    <a:cxn ang="0">
                      <a:pos x="T0" y="T1"/>
                    </a:cxn>
                    <a:cxn ang="0">
                      <a:pos x="T2" y="T3"/>
                    </a:cxn>
                    <a:cxn ang="0">
                      <a:pos x="T4" y="T5"/>
                    </a:cxn>
                    <a:cxn ang="0">
                      <a:pos x="T6" y="T7"/>
                    </a:cxn>
                    <a:cxn ang="0">
                      <a:pos x="T8" y="T9"/>
                    </a:cxn>
                  </a:cxnLst>
                  <a:rect l="0" t="0" r="r" b="b"/>
                  <a:pathLst>
                    <a:path w="56" h="32">
                      <a:moveTo>
                        <a:pt x="28" y="32"/>
                      </a:moveTo>
                      <a:lnTo>
                        <a:pt x="0" y="15"/>
                      </a:lnTo>
                      <a:lnTo>
                        <a:pt x="28" y="0"/>
                      </a:lnTo>
                      <a:lnTo>
                        <a:pt x="56" y="15"/>
                      </a:lnTo>
                      <a:lnTo>
                        <a:pt x="28" y="32"/>
                      </a:lnTo>
                      <a:close/>
                    </a:path>
                  </a:pathLst>
                </a:custGeom>
                <a:solidFill>
                  <a:srgbClr val="442258"/>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81" name="Freeform 380"/>
                <p:cNvSpPr>
                  <a:spLocks/>
                </p:cNvSpPr>
                <p:nvPr/>
              </p:nvSpPr>
              <p:spPr bwMode="auto">
                <a:xfrm>
                  <a:off x="6815562" y="2864192"/>
                  <a:ext cx="66888" cy="117055"/>
                </a:xfrm>
                <a:custGeom>
                  <a:avLst/>
                  <a:gdLst>
                    <a:gd name="T0" fmla="*/ 28 w 28"/>
                    <a:gd name="T1" fmla="*/ 17 h 49"/>
                    <a:gd name="T2" fmla="*/ 28 w 28"/>
                    <a:gd name="T3" fmla="*/ 49 h 49"/>
                    <a:gd name="T4" fmla="*/ 0 w 28"/>
                    <a:gd name="T5" fmla="*/ 32 h 49"/>
                    <a:gd name="T6" fmla="*/ 0 w 28"/>
                    <a:gd name="T7" fmla="*/ 0 h 49"/>
                    <a:gd name="T8" fmla="*/ 28 w 28"/>
                    <a:gd name="T9" fmla="*/ 17 h 49"/>
                  </a:gdLst>
                  <a:ahLst/>
                  <a:cxnLst>
                    <a:cxn ang="0">
                      <a:pos x="T0" y="T1"/>
                    </a:cxn>
                    <a:cxn ang="0">
                      <a:pos x="T2" y="T3"/>
                    </a:cxn>
                    <a:cxn ang="0">
                      <a:pos x="T4" y="T5"/>
                    </a:cxn>
                    <a:cxn ang="0">
                      <a:pos x="T6" y="T7"/>
                    </a:cxn>
                    <a:cxn ang="0">
                      <a:pos x="T8" y="T9"/>
                    </a:cxn>
                  </a:cxnLst>
                  <a:rect l="0" t="0" r="r" b="b"/>
                  <a:pathLst>
                    <a:path w="28" h="49">
                      <a:moveTo>
                        <a:pt x="28" y="17"/>
                      </a:moveTo>
                      <a:lnTo>
                        <a:pt x="28" y="49"/>
                      </a:lnTo>
                      <a:lnTo>
                        <a:pt x="0" y="32"/>
                      </a:lnTo>
                      <a:lnTo>
                        <a:pt x="0" y="0"/>
                      </a:lnTo>
                      <a:lnTo>
                        <a:pt x="28" y="17"/>
                      </a:lnTo>
                      <a:close/>
                    </a:path>
                  </a:pathLst>
                </a:custGeom>
                <a:solidFill>
                  <a:srgbClr val="442258"/>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82" name="Freeform 381"/>
                <p:cNvSpPr>
                  <a:spLocks/>
                </p:cNvSpPr>
                <p:nvPr/>
              </p:nvSpPr>
              <p:spPr bwMode="auto">
                <a:xfrm>
                  <a:off x="6899172" y="2864192"/>
                  <a:ext cx="62110" cy="117055"/>
                </a:xfrm>
                <a:custGeom>
                  <a:avLst/>
                  <a:gdLst>
                    <a:gd name="T0" fmla="*/ 0 w 26"/>
                    <a:gd name="T1" fmla="*/ 17 h 49"/>
                    <a:gd name="T2" fmla="*/ 0 w 26"/>
                    <a:gd name="T3" fmla="*/ 49 h 49"/>
                    <a:gd name="T4" fmla="*/ 26 w 26"/>
                    <a:gd name="T5" fmla="*/ 32 h 49"/>
                    <a:gd name="T6" fmla="*/ 26 w 26"/>
                    <a:gd name="T7" fmla="*/ 0 h 49"/>
                    <a:gd name="T8" fmla="*/ 0 w 26"/>
                    <a:gd name="T9" fmla="*/ 17 h 49"/>
                  </a:gdLst>
                  <a:ahLst/>
                  <a:cxnLst>
                    <a:cxn ang="0">
                      <a:pos x="T0" y="T1"/>
                    </a:cxn>
                    <a:cxn ang="0">
                      <a:pos x="T2" y="T3"/>
                    </a:cxn>
                    <a:cxn ang="0">
                      <a:pos x="T4" y="T5"/>
                    </a:cxn>
                    <a:cxn ang="0">
                      <a:pos x="T6" y="T7"/>
                    </a:cxn>
                    <a:cxn ang="0">
                      <a:pos x="T8" y="T9"/>
                    </a:cxn>
                  </a:cxnLst>
                  <a:rect l="0" t="0" r="r" b="b"/>
                  <a:pathLst>
                    <a:path w="26" h="49">
                      <a:moveTo>
                        <a:pt x="0" y="17"/>
                      </a:moveTo>
                      <a:lnTo>
                        <a:pt x="0" y="49"/>
                      </a:lnTo>
                      <a:lnTo>
                        <a:pt x="26" y="32"/>
                      </a:lnTo>
                      <a:lnTo>
                        <a:pt x="26" y="0"/>
                      </a:lnTo>
                      <a:lnTo>
                        <a:pt x="0" y="17"/>
                      </a:lnTo>
                      <a:close/>
                    </a:path>
                  </a:pathLst>
                </a:custGeom>
                <a:solidFill>
                  <a:srgbClr val="442258"/>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83" name="Freeform 382"/>
                <p:cNvSpPr>
                  <a:spLocks/>
                </p:cNvSpPr>
                <p:nvPr/>
              </p:nvSpPr>
              <p:spPr bwMode="auto">
                <a:xfrm>
                  <a:off x="6820340" y="2814028"/>
                  <a:ext cx="133777" cy="76444"/>
                </a:xfrm>
                <a:custGeom>
                  <a:avLst/>
                  <a:gdLst>
                    <a:gd name="T0" fmla="*/ 28 w 56"/>
                    <a:gd name="T1" fmla="*/ 32 h 32"/>
                    <a:gd name="T2" fmla="*/ 0 w 56"/>
                    <a:gd name="T3" fmla="*/ 15 h 32"/>
                    <a:gd name="T4" fmla="*/ 28 w 56"/>
                    <a:gd name="T5" fmla="*/ 0 h 32"/>
                    <a:gd name="T6" fmla="*/ 56 w 56"/>
                    <a:gd name="T7" fmla="*/ 15 h 32"/>
                    <a:gd name="T8" fmla="*/ 28 w 56"/>
                    <a:gd name="T9" fmla="*/ 32 h 32"/>
                  </a:gdLst>
                  <a:ahLst/>
                  <a:cxnLst>
                    <a:cxn ang="0">
                      <a:pos x="T0" y="T1"/>
                    </a:cxn>
                    <a:cxn ang="0">
                      <a:pos x="T2" y="T3"/>
                    </a:cxn>
                    <a:cxn ang="0">
                      <a:pos x="T4" y="T5"/>
                    </a:cxn>
                    <a:cxn ang="0">
                      <a:pos x="T6" y="T7"/>
                    </a:cxn>
                    <a:cxn ang="0">
                      <a:pos x="T8" y="T9"/>
                    </a:cxn>
                  </a:cxnLst>
                  <a:rect l="0" t="0" r="r" b="b"/>
                  <a:pathLst>
                    <a:path w="56" h="32">
                      <a:moveTo>
                        <a:pt x="28" y="32"/>
                      </a:moveTo>
                      <a:lnTo>
                        <a:pt x="0" y="15"/>
                      </a:lnTo>
                      <a:lnTo>
                        <a:pt x="28" y="0"/>
                      </a:lnTo>
                      <a:lnTo>
                        <a:pt x="56" y="15"/>
                      </a:lnTo>
                      <a:lnTo>
                        <a:pt x="28" y="32"/>
                      </a:lnTo>
                      <a:close/>
                    </a:path>
                  </a:pathLst>
                </a:custGeom>
                <a:solidFill>
                  <a:srgbClr val="442258"/>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84" name="Freeform 383"/>
                <p:cNvSpPr>
                  <a:spLocks/>
                </p:cNvSpPr>
                <p:nvPr/>
              </p:nvSpPr>
              <p:spPr bwMode="auto">
                <a:xfrm>
                  <a:off x="6729563" y="3012302"/>
                  <a:ext cx="69276" cy="112277"/>
                </a:xfrm>
                <a:custGeom>
                  <a:avLst/>
                  <a:gdLst>
                    <a:gd name="T0" fmla="*/ 29 w 29"/>
                    <a:gd name="T1" fmla="*/ 15 h 47"/>
                    <a:gd name="T2" fmla="*/ 29 w 29"/>
                    <a:gd name="T3" fmla="*/ 47 h 47"/>
                    <a:gd name="T4" fmla="*/ 0 w 29"/>
                    <a:gd name="T5" fmla="*/ 30 h 47"/>
                    <a:gd name="T6" fmla="*/ 0 w 29"/>
                    <a:gd name="T7" fmla="*/ 0 h 47"/>
                    <a:gd name="T8" fmla="*/ 29 w 29"/>
                    <a:gd name="T9" fmla="*/ 15 h 47"/>
                  </a:gdLst>
                  <a:ahLst/>
                  <a:cxnLst>
                    <a:cxn ang="0">
                      <a:pos x="T0" y="T1"/>
                    </a:cxn>
                    <a:cxn ang="0">
                      <a:pos x="T2" y="T3"/>
                    </a:cxn>
                    <a:cxn ang="0">
                      <a:pos x="T4" y="T5"/>
                    </a:cxn>
                    <a:cxn ang="0">
                      <a:pos x="T6" y="T7"/>
                    </a:cxn>
                    <a:cxn ang="0">
                      <a:pos x="T8" y="T9"/>
                    </a:cxn>
                  </a:cxnLst>
                  <a:rect l="0" t="0" r="r" b="b"/>
                  <a:pathLst>
                    <a:path w="29" h="47">
                      <a:moveTo>
                        <a:pt x="29" y="15"/>
                      </a:moveTo>
                      <a:lnTo>
                        <a:pt x="29" y="47"/>
                      </a:lnTo>
                      <a:lnTo>
                        <a:pt x="0" y="30"/>
                      </a:lnTo>
                      <a:lnTo>
                        <a:pt x="0" y="0"/>
                      </a:lnTo>
                      <a:lnTo>
                        <a:pt x="29" y="15"/>
                      </a:lnTo>
                      <a:close/>
                    </a:path>
                  </a:pathLst>
                </a:custGeom>
                <a:solidFill>
                  <a:srgbClr val="442258"/>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85" name="Freeform 384"/>
                <p:cNvSpPr>
                  <a:spLocks/>
                </p:cNvSpPr>
                <p:nvPr/>
              </p:nvSpPr>
              <p:spPr bwMode="auto">
                <a:xfrm>
                  <a:off x="6815562" y="3012302"/>
                  <a:ext cx="66888" cy="112277"/>
                </a:xfrm>
                <a:custGeom>
                  <a:avLst/>
                  <a:gdLst>
                    <a:gd name="T0" fmla="*/ 0 w 28"/>
                    <a:gd name="T1" fmla="*/ 15 h 47"/>
                    <a:gd name="T2" fmla="*/ 0 w 28"/>
                    <a:gd name="T3" fmla="*/ 47 h 47"/>
                    <a:gd name="T4" fmla="*/ 28 w 28"/>
                    <a:gd name="T5" fmla="*/ 30 h 47"/>
                    <a:gd name="T6" fmla="*/ 28 w 28"/>
                    <a:gd name="T7" fmla="*/ 0 h 47"/>
                    <a:gd name="T8" fmla="*/ 0 w 28"/>
                    <a:gd name="T9" fmla="*/ 15 h 47"/>
                  </a:gdLst>
                  <a:ahLst/>
                  <a:cxnLst>
                    <a:cxn ang="0">
                      <a:pos x="T0" y="T1"/>
                    </a:cxn>
                    <a:cxn ang="0">
                      <a:pos x="T2" y="T3"/>
                    </a:cxn>
                    <a:cxn ang="0">
                      <a:pos x="T4" y="T5"/>
                    </a:cxn>
                    <a:cxn ang="0">
                      <a:pos x="T6" y="T7"/>
                    </a:cxn>
                    <a:cxn ang="0">
                      <a:pos x="T8" y="T9"/>
                    </a:cxn>
                  </a:cxnLst>
                  <a:rect l="0" t="0" r="r" b="b"/>
                  <a:pathLst>
                    <a:path w="28" h="47">
                      <a:moveTo>
                        <a:pt x="0" y="15"/>
                      </a:moveTo>
                      <a:lnTo>
                        <a:pt x="0" y="47"/>
                      </a:lnTo>
                      <a:lnTo>
                        <a:pt x="28" y="30"/>
                      </a:lnTo>
                      <a:lnTo>
                        <a:pt x="28" y="0"/>
                      </a:lnTo>
                      <a:lnTo>
                        <a:pt x="0" y="15"/>
                      </a:lnTo>
                      <a:close/>
                    </a:path>
                  </a:pathLst>
                </a:custGeom>
                <a:solidFill>
                  <a:srgbClr val="442258"/>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86" name="Freeform 385"/>
                <p:cNvSpPr>
                  <a:spLocks/>
                </p:cNvSpPr>
                <p:nvPr/>
              </p:nvSpPr>
              <p:spPr bwMode="auto">
                <a:xfrm>
                  <a:off x="6736729" y="2957359"/>
                  <a:ext cx="133777" cy="76444"/>
                </a:xfrm>
                <a:custGeom>
                  <a:avLst/>
                  <a:gdLst>
                    <a:gd name="T0" fmla="*/ 28 w 56"/>
                    <a:gd name="T1" fmla="*/ 32 h 32"/>
                    <a:gd name="T2" fmla="*/ 0 w 56"/>
                    <a:gd name="T3" fmla="*/ 16 h 32"/>
                    <a:gd name="T4" fmla="*/ 28 w 56"/>
                    <a:gd name="T5" fmla="*/ 0 h 32"/>
                    <a:gd name="T6" fmla="*/ 56 w 56"/>
                    <a:gd name="T7" fmla="*/ 16 h 32"/>
                    <a:gd name="T8" fmla="*/ 28 w 56"/>
                    <a:gd name="T9" fmla="*/ 32 h 32"/>
                  </a:gdLst>
                  <a:ahLst/>
                  <a:cxnLst>
                    <a:cxn ang="0">
                      <a:pos x="T0" y="T1"/>
                    </a:cxn>
                    <a:cxn ang="0">
                      <a:pos x="T2" y="T3"/>
                    </a:cxn>
                    <a:cxn ang="0">
                      <a:pos x="T4" y="T5"/>
                    </a:cxn>
                    <a:cxn ang="0">
                      <a:pos x="T6" y="T7"/>
                    </a:cxn>
                    <a:cxn ang="0">
                      <a:pos x="T8" y="T9"/>
                    </a:cxn>
                  </a:cxnLst>
                  <a:rect l="0" t="0" r="r" b="b"/>
                  <a:pathLst>
                    <a:path w="56" h="32">
                      <a:moveTo>
                        <a:pt x="28" y="32"/>
                      </a:moveTo>
                      <a:lnTo>
                        <a:pt x="0" y="16"/>
                      </a:lnTo>
                      <a:lnTo>
                        <a:pt x="28" y="0"/>
                      </a:lnTo>
                      <a:lnTo>
                        <a:pt x="56" y="16"/>
                      </a:lnTo>
                      <a:lnTo>
                        <a:pt x="28" y="32"/>
                      </a:lnTo>
                      <a:close/>
                    </a:path>
                  </a:pathLst>
                </a:custGeom>
                <a:solidFill>
                  <a:srgbClr val="442258"/>
                </a:solidFill>
                <a:ln>
                  <a:noFill/>
                </a:ln>
                <a:extLst/>
              </p:spPr>
              <p:txBody>
                <a:bodyPr vert="horz" wrap="square" lIns="91440" tIns="45720" rIns="91440" bIns="45720" numCol="1" anchor="t" anchorCtr="0" compatLnSpc="1">
                  <a:prstTxWarp prst="textNoShape">
                    <a:avLst/>
                  </a:prstTxWarp>
                </a:bodyPr>
                <a:lstStyle/>
                <a:p>
                  <a:endParaRPr lang="en-US" dirty="0"/>
                </a:p>
              </p:txBody>
            </p:sp>
          </p:grpSp>
          <p:grpSp>
            <p:nvGrpSpPr>
              <p:cNvPr id="389" name="Group 388"/>
              <p:cNvGrpSpPr/>
              <p:nvPr/>
            </p:nvGrpSpPr>
            <p:grpSpPr>
              <a:xfrm>
                <a:off x="1658499" y="3175731"/>
                <a:ext cx="146685" cy="170217"/>
                <a:chOff x="4246245" y="2192173"/>
                <a:chExt cx="744855" cy="874173"/>
              </a:xfrm>
            </p:grpSpPr>
            <p:sp>
              <p:nvSpPr>
                <p:cNvPr id="387" name="Can 386"/>
                <p:cNvSpPr/>
                <p:nvPr/>
              </p:nvSpPr>
              <p:spPr bwMode="auto">
                <a:xfrm>
                  <a:off x="4246245" y="2238373"/>
                  <a:ext cx="744855" cy="827973"/>
                </a:xfrm>
                <a:prstGeom prst="can">
                  <a:avLst/>
                </a:prstGeom>
                <a:solidFill>
                  <a:srgbClr val="6A2A7B"/>
                </a:solidFill>
                <a:ln>
                  <a:solidFill>
                    <a:srgbClr val="6A2A7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88" name="Oval 387"/>
                <p:cNvSpPr/>
                <p:nvPr/>
              </p:nvSpPr>
              <p:spPr bwMode="auto">
                <a:xfrm>
                  <a:off x="4246245" y="2192173"/>
                  <a:ext cx="744855" cy="234796"/>
                </a:xfrm>
                <a:prstGeom prst="ellipse">
                  <a:avLst/>
                </a:prstGeom>
                <a:solidFill>
                  <a:schemeClr val="bg1"/>
                </a:solidFill>
                <a:ln>
                  <a:solidFill>
                    <a:srgbClr val="6A2A7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390" name="TextBox 389"/>
              <p:cNvSpPr txBox="1"/>
              <p:nvPr/>
            </p:nvSpPr>
            <p:spPr>
              <a:xfrm>
                <a:off x="1477358" y="3240652"/>
                <a:ext cx="371423" cy="389667"/>
              </a:xfrm>
              <a:prstGeom prst="rect">
                <a:avLst/>
              </a:prstGeom>
              <a:noFill/>
            </p:spPr>
            <p:txBody>
              <a:bodyPr wrap="none" lIns="182880" tIns="146304" rIns="182880" bIns="146304" rtlCol="0">
                <a:spAutoFit/>
              </a:bodyPr>
              <a:lstStyle/>
              <a:p>
                <a:pPr>
                  <a:lnSpc>
                    <a:spcPct val="90000"/>
                  </a:lnSpc>
                </a:pPr>
                <a:r>
                  <a:rPr lang="en-US" sz="500" b="1" dirty="0">
                    <a:solidFill>
                      <a:srgbClr val="E87523"/>
                    </a:solidFill>
                    <a:latin typeface="Consolas" panose="020B0609020204030204" pitchFamily="49" charset="0"/>
                    <a:cs typeface="Consolas" panose="020B0609020204030204" pitchFamily="49" charset="0"/>
                  </a:rPr>
                  <a:t>01010</a:t>
                </a:r>
                <a:br>
                  <a:rPr lang="en-US" sz="500" b="1" dirty="0">
                    <a:solidFill>
                      <a:srgbClr val="E87523"/>
                    </a:solidFill>
                    <a:latin typeface="Consolas" panose="020B0609020204030204" pitchFamily="49" charset="0"/>
                    <a:cs typeface="Consolas" panose="020B0609020204030204" pitchFamily="49" charset="0"/>
                  </a:rPr>
                </a:br>
                <a:r>
                  <a:rPr lang="en-US" sz="500" b="1" dirty="0">
                    <a:solidFill>
                      <a:srgbClr val="E87523"/>
                    </a:solidFill>
                    <a:latin typeface="Consolas" panose="020B0609020204030204" pitchFamily="49" charset="0"/>
                    <a:cs typeface="Consolas" panose="020B0609020204030204" pitchFamily="49" charset="0"/>
                  </a:rPr>
                  <a:t>00100</a:t>
                </a:r>
                <a:br>
                  <a:rPr lang="en-US" sz="500" b="1" dirty="0">
                    <a:solidFill>
                      <a:srgbClr val="E87523"/>
                    </a:solidFill>
                    <a:latin typeface="Consolas" panose="020B0609020204030204" pitchFamily="49" charset="0"/>
                    <a:cs typeface="Consolas" panose="020B0609020204030204" pitchFamily="49" charset="0"/>
                  </a:rPr>
                </a:br>
                <a:r>
                  <a:rPr lang="en-US" sz="500" b="1" dirty="0">
                    <a:solidFill>
                      <a:srgbClr val="E87523"/>
                    </a:solidFill>
                    <a:latin typeface="Consolas" panose="020B0609020204030204" pitchFamily="49" charset="0"/>
                    <a:cs typeface="Consolas" panose="020B0609020204030204" pitchFamily="49" charset="0"/>
                  </a:rPr>
                  <a:t>10110</a:t>
                </a:r>
                <a:br>
                  <a:rPr lang="en-US" sz="500" b="1" dirty="0">
                    <a:solidFill>
                      <a:srgbClr val="E87523"/>
                    </a:solidFill>
                    <a:latin typeface="Consolas" panose="020B0609020204030204" pitchFamily="49" charset="0"/>
                    <a:cs typeface="Consolas" panose="020B0609020204030204" pitchFamily="49" charset="0"/>
                  </a:rPr>
                </a:br>
                <a:r>
                  <a:rPr lang="en-US" sz="500" b="1" dirty="0">
                    <a:solidFill>
                      <a:srgbClr val="E87523"/>
                    </a:solidFill>
                    <a:latin typeface="Consolas" panose="020B0609020204030204" pitchFamily="49" charset="0"/>
                    <a:cs typeface="Consolas" panose="020B0609020204030204" pitchFamily="49" charset="0"/>
                  </a:rPr>
                  <a:t>00100</a:t>
                </a:r>
              </a:p>
            </p:txBody>
          </p:sp>
          <p:pic>
            <p:nvPicPr>
              <p:cNvPr id="357" name="Picture 35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0042" y="2804160"/>
                <a:ext cx="1418192" cy="1002484"/>
              </a:xfrm>
              <a:prstGeom prst="rect">
                <a:avLst/>
              </a:prstGeom>
            </p:spPr>
          </p:pic>
        </p:grpSp>
        <p:pic>
          <p:nvPicPr>
            <p:cNvPr id="392" name="Picture 391" descr="OrbitalDevic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6009" y="2143564"/>
              <a:ext cx="3740037" cy="2890027"/>
            </a:xfrm>
            <a:prstGeom prst="rect">
              <a:avLst/>
            </a:prstGeom>
          </p:spPr>
        </p:pic>
      </p:grpSp>
    </p:spTree>
    <p:extLst>
      <p:ext uri="{BB962C8B-B14F-4D97-AF65-F5344CB8AC3E}">
        <p14:creationId xmlns:p14="http://schemas.microsoft.com/office/powerpoint/2010/main" val="1265867515"/>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noProof="0" dirty="0" smtClean="0"/>
              <a:t>Nuove Piattaforme</a:t>
            </a:r>
            <a:endParaRPr lang="it-IT" noProof="0" dirty="0"/>
          </a:p>
        </p:txBody>
      </p:sp>
      <p:sp>
        <p:nvSpPr>
          <p:cNvPr id="3" name="Content Placeholder 2"/>
          <p:cNvSpPr>
            <a:spLocks noGrp="1"/>
          </p:cNvSpPr>
          <p:nvPr>
            <p:ph idx="4294967295"/>
          </p:nvPr>
        </p:nvSpPr>
        <p:spPr>
          <a:xfrm>
            <a:off x="452438" y="1423988"/>
            <a:ext cx="8242300" cy="4695825"/>
          </a:xfrm>
          <a:prstGeom prst="rect">
            <a:avLst/>
          </a:prstGeom>
        </p:spPr>
        <p:txBody>
          <a:bodyPr>
            <a:noAutofit/>
          </a:bodyPr>
          <a:lstStyle/>
          <a:p>
            <a:r>
              <a:rPr lang="it-IT" sz="3200" noProof="0" dirty="0" smtClean="0"/>
              <a:t>Full .NET Framework</a:t>
            </a:r>
          </a:p>
          <a:p>
            <a:r>
              <a:rPr lang="it-IT" sz="3200" dirty="0"/>
              <a:t>ASP.NET 5</a:t>
            </a:r>
            <a:endParaRPr lang="it-IT" sz="3200" noProof="0" dirty="0" smtClean="0"/>
          </a:p>
          <a:p>
            <a:r>
              <a:rPr lang="it-IT" sz="3200" noProof="0" dirty="0" smtClean="0"/>
              <a:t>Windows Phone</a:t>
            </a:r>
          </a:p>
          <a:p>
            <a:r>
              <a:rPr lang="it-IT" sz="3200" noProof="0" dirty="0" smtClean="0"/>
              <a:t>Windows Store</a:t>
            </a:r>
          </a:p>
          <a:p>
            <a:r>
              <a:rPr lang="it-IT" sz="3200" noProof="0" dirty="0" smtClean="0"/>
              <a:t>Mac</a:t>
            </a:r>
          </a:p>
          <a:p>
            <a:r>
              <a:rPr lang="it-IT" sz="3200" noProof="0" dirty="0" smtClean="0"/>
              <a:t>Linux</a:t>
            </a:r>
          </a:p>
          <a:p>
            <a:r>
              <a:rPr lang="it-IT" sz="3200" noProof="0" dirty="0" smtClean="0"/>
              <a:t>Xamarin (iOS, Android)</a:t>
            </a:r>
            <a:endParaRPr lang="it-IT" sz="3200" noProof="0" dirty="0"/>
          </a:p>
        </p:txBody>
      </p:sp>
    </p:spTree>
    <p:extLst>
      <p:ext uri="{BB962C8B-B14F-4D97-AF65-F5344CB8AC3E}">
        <p14:creationId xmlns:p14="http://schemas.microsoft.com/office/powerpoint/2010/main" val="4245588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noProof="0" dirty="0" smtClean="0"/>
              <a:t>Nuovi Data Store</a:t>
            </a:r>
            <a:endParaRPr lang="it-IT" noProof="0" dirty="0"/>
          </a:p>
        </p:txBody>
      </p:sp>
      <p:sp>
        <p:nvSpPr>
          <p:cNvPr id="3" name="Content Placeholder 2"/>
          <p:cNvSpPr>
            <a:spLocks noGrp="1"/>
          </p:cNvSpPr>
          <p:nvPr>
            <p:ph idx="4294967295"/>
          </p:nvPr>
        </p:nvSpPr>
        <p:spPr>
          <a:xfrm>
            <a:off x="452438" y="1423988"/>
            <a:ext cx="8242300" cy="4695825"/>
          </a:xfrm>
          <a:prstGeom prst="rect">
            <a:avLst/>
          </a:prstGeom>
        </p:spPr>
        <p:txBody>
          <a:bodyPr>
            <a:noAutofit/>
          </a:bodyPr>
          <a:lstStyle/>
          <a:p>
            <a:r>
              <a:rPr lang="it-IT" sz="3200" noProof="0" dirty="0" smtClean="0"/>
              <a:t>Relazionali &amp; non-relazionali</a:t>
            </a:r>
          </a:p>
          <a:p>
            <a:r>
              <a:rPr lang="it-IT" sz="3200" noProof="0" dirty="0" smtClean="0"/>
              <a:t>Non si basa su magiche astrazioni</a:t>
            </a:r>
          </a:p>
          <a:p>
            <a:pPr marL="400050" lvl="1" indent="0">
              <a:buNone/>
            </a:pPr>
            <a:r>
              <a:rPr lang="it-IT" sz="2000" noProof="0" dirty="0" smtClean="0"/>
              <a:t>Interfacce di alto livello sviluppate per tutti gli store</a:t>
            </a:r>
            <a:endParaRPr lang="it-IT" sz="3200" noProof="0" dirty="0" smtClean="0"/>
          </a:p>
          <a:p>
            <a:pPr marL="400050" lvl="1" indent="0">
              <a:buNone/>
            </a:pPr>
            <a:r>
              <a:rPr lang="it-IT" sz="2000" noProof="0" dirty="0" smtClean="0"/>
              <a:t>Specializzazioni per i vari provider gestite attraverso estensioni</a:t>
            </a:r>
          </a:p>
          <a:p>
            <a:r>
              <a:rPr lang="it-IT" sz="3200" noProof="0" dirty="0" smtClean="0"/>
              <a:t>Provider già sperimentati</a:t>
            </a:r>
          </a:p>
          <a:p>
            <a:pPr marL="400050" lvl="1" indent="0">
              <a:buNone/>
            </a:pPr>
            <a:r>
              <a:rPr lang="it-IT" sz="2000" noProof="0" dirty="0" smtClean="0"/>
              <a:t>SQL Server (in beta4 per ASP.NET 5 e full .NET Framework)</a:t>
            </a:r>
          </a:p>
          <a:p>
            <a:pPr marL="400050" lvl="1" indent="0">
              <a:buNone/>
            </a:pPr>
            <a:r>
              <a:rPr lang="it-IT" sz="2000" noProof="0" dirty="0" smtClean="0"/>
              <a:t>SQLite</a:t>
            </a:r>
          </a:p>
          <a:p>
            <a:pPr marL="400050" lvl="1" indent="0">
              <a:buNone/>
            </a:pPr>
            <a:r>
              <a:rPr lang="it-IT" sz="2000" noProof="0" dirty="0" smtClean="0"/>
              <a:t>Azure Table Storage</a:t>
            </a:r>
          </a:p>
          <a:p>
            <a:pPr marL="400050" lvl="1" indent="0">
              <a:buNone/>
            </a:pPr>
            <a:r>
              <a:rPr lang="it-IT" sz="2000" noProof="0" dirty="0" smtClean="0"/>
              <a:t>Redis</a:t>
            </a:r>
          </a:p>
          <a:p>
            <a:pPr marL="400050" lvl="1" indent="0">
              <a:buNone/>
            </a:pPr>
            <a:r>
              <a:rPr lang="it-IT" sz="2000" noProof="0" dirty="0" smtClean="0"/>
              <a:t>In Memory (per testare)</a:t>
            </a:r>
            <a:endParaRPr lang="it-IT" sz="3200" noProof="0" dirty="0"/>
          </a:p>
        </p:txBody>
      </p:sp>
    </p:spTree>
    <p:extLst>
      <p:ext uri="{BB962C8B-B14F-4D97-AF65-F5344CB8AC3E}">
        <p14:creationId xmlns:p14="http://schemas.microsoft.com/office/powerpoint/2010/main" val="2097018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noProof="0" dirty="0" smtClean="0"/>
              <a:t>Cosa non va in EF6 per diventare EF7?</a:t>
            </a:r>
            <a:endParaRPr lang="it-IT" noProof="0" dirty="0"/>
          </a:p>
        </p:txBody>
      </p:sp>
      <p:sp>
        <p:nvSpPr>
          <p:cNvPr id="3" name="Content Placeholder 2"/>
          <p:cNvSpPr>
            <a:spLocks noGrp="1"/>
          </p:cNvSpPr>
          <p:nvPr>
            <p:ph idx="4294967295"/>
          </p:nvPr>
        </p:nvSpPr>
        <p:spPr>
          <a:xfrm>
            <a:off x="452438" y="1423988"/>
            <a:ext cx="8242300" cy="4695825"/>
          </a:xfrm>
          <a:prstGeom prst="rect">
            <a:avLst/>
          </a:prstGeom>
        </p:spPr>
        <p:txBody>
          <a:bodyPr>
            <a:noAutofit/>
          </a:bodyPr>
          <a:lstStyle/>
          <a:p>
            <a:r>
              <a:rPr lang="it-IT" sz="3200" noProof="0" dirty="0" smtClean="0"/>
              <a:t>Eh…una lunga storia di circa 15 anni…</a:t>
            </a:r>
          </a:p>
          <a:p>
            <a:pPr marL="400050" lvl="1" indent="0">
              <a:buNone/>
            </a:pPr>
            <a:r>
              <a:rPr lang="it-IT" sz="2000" noProof="0" dirty="0" smtClean="0"/>
              <a:t>Vecchi design pattern</a:t>
            </a:r>
          </a:p>
          <a:p>
            <a:pPr marL="400050" lvl="1" indent="0">
              <a:buNone/>
            </a:pPr>
            <a:r>
              <a:rPr lang="it-IT" sz="2000" noProof="0" dirty="0" smtClean="0"/>
              <a:t>API non disponibili per tutte le piattaforme (</a:t>
            </a:r>
            <a:r>
              <a:rPr lang="it-IT" sz="2000" noProof="0" dirty="0" err="1" smtClean="0"/>
              <a:t>dynamic</a:t>
            </a:r>
            <a:r>
              <a:rPr lang="it-IT" sz="2000" noProof="0" dirty="0" smtClean="0"/>
              <a:t> </a:t>
            </a:r>
            <a:r>
              <a:rPr lang="it-IT" sz="2000" noProof="0" dirty="0" err="1" smtClean="0"/>
              <a:t>assembly</a:t>
            </a:r>
            <a:r>
              <a:rPr lang="it-IT" sz="2000" noProof="0" dirty="0" smtClean="0"/>
              <a:t> gen.)</a:t>
            </a:r>
          </a:p>
          <a:p>
            <a:pPr marL="400050" lvl="1" indent="0">
              <a:buNone/>
            </a:pPr>
            <a:r>
              <a:rPr lang="it-IT" sz="2000" noProof="0" dirty="0" smtClean="0"/>
              <a:t>Codici e funzionalità raramente utilizzate</a:t>
            </a:r>
          </a:p>
          <a:p>
            <a:pPr marL="400050" lvl="1" indent="0">
              <a:buNone/>
            </a:pPr>
            <a:r>
              <a:rPr lang="it-IT" sz="2000" noProof="0" dirty="0" smtClean="0"/>
              <a:t>Implementazione monolitica (chiuso per estensioni)</a:t>
            </a:r>
          </a:p>
          <a:p>
            <a:r>
              <a:rPr lang="it-IT" sz="3200" noProof="0" dirty="0" smtClean="0"/>
              <a:t>Non ottimizzato per piccoli device</a:t>
            </a:r>
          </a:p>
          <a:p>
            <a:pPr marL="400050" lvl="1" indent="0">
              <a:buNone/>
            </a:pPr>
            <a:r>
              <a:rPr lang="it-IT" sz="2000" noProof="0" dirty="0" smtClean="0"/>
              <a:t>Consumo eccessivo di memoria</a:t>
            </a:r>
          </a:p>
          <a:p>
            <a:r>
              <a:rPr lang="it-IT" sz="3200" noProof="0" dirty="0" smtClean="0"/>
              <a:t>Completamente legato ai concetti del relazionale</a:t>
            </a:r>
            <a:endParaRPr lang="it-IT" sz="3200" noProof="0" dirty="0"/>
          </a:p>
        </p:txBody>
      </p:sp>
    </p:spTree>
    <p:extLst>
      <p:ext uri="{BB962C8B-B14F-4D97-AF65-F5344CB8AC3E}">
        <p14:creationId xmlns:p14="http://schemas.microsoft.com/office/powerpoint/2010/main" val="1264431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74947"/>
      </a:dk2>
      <a:lt2>
        <a:srgbClr val="EEECE1"/>
      </a:lt2>
      <a:accent1>
        <a:srgbClr val="163764"/>
      </a:accent1>
      <a:accent2>
        <a:srgbClr val="75982F"/>
      </a:accent2>
      <a:accent3>
        <a:srgbClr val="16223C"/>
      </a:accent3>
      <a:accent4>
        <a:srgbClr val="B18126"/>
      </a:accent4>
      <a:accent5>
        <a:srgbClr val="00517C"/>
      </a:accent5>
      <a:accent6>
        <a:srgbClr val="F79646"/>
      </a:accent6>
      <a:hlink>
        <a:srgbClr val="75982F"/>
      </a:hlink>
      <a:folHlink>
        <a:srgbClr val="75982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5224</TotalTime>
  <Words>600</Words>
  <Application>Microsoft Office PowerPoint</Application>
  <PresentationFormat>On-screen Show (4:3)</PresentationFormat>
  <Paragraphs>129</Paragraphs>
  <Slides>22</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Consolas</vt:lpstr>
      <vt:lpstr>Lucida Console</vt:lpstr>
      <vt:lpstr>Segoe UI</vt:lpstr>
      <vt:lpstr>Wingdings</vt:lpstr>
      <vt:lpstr>Office Theme</vt:lpstr>
      <vt:lpstr>Entity Framework 7 Back To The Future Nuove piattaforme, nuovi data store</vt:lpstr>
      <vt:lpstr>Sponsors</vt:lpstr>
      <vt:lpstr>Organizers</vt:lpstr>
      <vt:lpstr>Speaker info</vt:lpstr>
      <vt:lpstr>Agenda</vt:lpstr>
      <vt:lpstr>Nuove piattaforme Nuovi data store</vt:lpstr>
      <vt:lpstr>Nuove Piattaforme</vt:lpstr>
      <vt:lpstr>Nuovi Data Store</vt:lpstr>
      <vt:lpstr>Cosa non va in EF6 per diventare EF7?</vt:lpstr>
      <vt:lpstr>EF7 è una versione leggera ed estensibile  di Entity Framework</vt:lpstr>
      <vt:lpstr>In parte v7 e in parte v1</vt:lpstr>
      <vt:lpstr>Trovare il nome tabella dal tipo classe</vt:lpstr>
      <vt:lpstr>EF7 Migrations</vt:lpstr>
      <vt:lpstr>Niente più Automatic Migrations?!?!</vt:lpstr>
      <vt:lpstr>DEMO</vt:lpstr>
      <vt:lpstr>DEMO</vt:lpstr>
      <vt:lpstr>DEMO</vt:lpstr>
      <vt:lpstr>DEMO</vt:lpstr>
      <vt:lpstr>DEMO</vt:lpstr>
      <vt:lpstr>Risorse Utili</vt:lpstr>
      <vt:lpstr>Q&amp;A</vt:lpstr>
      <vt:lpstr>Thanks!</vt:lpstr>
    </vt:vector>
  </TitlesOfParts>
  <Company>Revealed Design, LLC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Carla Hamilton;Michael Denny</dc:creator>
  <cp:lastModifiedBy>Michael Denny</cp:lastModifiedBy>
  <cp:revision>278</cp:revision>
  <dcterms:created xsi:type="dcterms:W3CDTF">2011-08-19T20:30:49Z</dcterms:created>
  <dcterms:modified xsi:type="dcterms:W3CDTF">2015-02-26T18:35:10Z</dcterms:modified>
</cp:coreProperties>
</file>