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Design and Architecture of a bond electronic Trading Platform</a:t>
            </a:r>
          </a:p>
        </p:txBody>
      </p:sp>
    </p:spTree>
    <p:extLst>
      <p:ext uri="{BB962C8B-B14F-4D97-AF65-F5344CB8AC3E}">
        <p14:creationId xmlns:p14="http://schemas.microsoft.com/office/powerpoint/2010/main" val="260379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Trading Venues (ECN, Voice, </a:t>
            </a:r>
            <a:r>
              <a:rPr lang="en-SG" dirty="0" err="1"/>
              <a:t>etc</a:t>
            </a:r>
            <a:r>
              <a:rPr lang="en-SG" dirty="0"/>
              <a:t>)</a:t>
            </a:r>
          </a:p>
          <a:p>
            <a:r>
              <a:rPr lang="en-SG" dirty="0"/>
              <a:t>Request For Quote (RFQ)</a:t>
            </a:r>
          </a:p>
          <a:p>
            <a:r>
              <a:rPr lang="en-SG" dirty="0"/>
              <a:t>Bond Pricing</a:t>
            </a:r>
          </a:p>
          <a:p>
            <a:r>
              <a:rPr lang="en-SG" dirty="0"/>
              <a:t>Trade Execution</a:t>
            </a:r>
          </a:p>
          <a:p>
            <a:r>
              <a:rPr lang="en-SG" dirty="0"/>
              <a:t>Deal booking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54" y="1411918"/>
            <a:ext cx="5849642" cy="437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4416" y="5973521"/>
            <a:ext cx="190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Sample Bloomberg Terminal</a:t>
            </a:r>
          </a:p>
        </p:txBody>
      </p:sp>
    </p:spTree>
    <p:extLst>
      <p:ext uri="{BB962C8B-B14F-4D97-AF65-F5344CB8AC3E}">
        <p14:creationId xmlns:p14="http://schemas.microsoft.com/office/powerpoint/2010/main" val="296750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SG" dirty="0"/>
              <a:t>Traditional architecture</a:t>
            </a:r>
          </a:p>
        </p:txBody>
      </p:sp>
      <p:sp>
        <p:nvSpPr>
          <p:cNvPr id="4" name="Cloud Callout 8">
            <a:extLst>
              <a:ext uri="{FF2B5EF4-FFF2-40B4-BE49-F238E27FC236}">
                <a16:creationId xmlns:a16="http://schemas.microsoft.com/office/drawing/2014/main" id="{865EEF98-54B4-4561-94F7-F469D3DC87D5}"/>
              </a:ext>
            </a:extLst>
          </p:cNvPr>
          <p:cNvSpPr/>
          <p:nvPr/>
        </p:nvSpPr>
        <p:spPr>
          <a:xfrm>
            <a:off x="1909383" y="2223151"/>
            <a:ext cx="1429789" cy="7647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ECN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1BEC3-AAE1-4D23-B022-79AF204A32EE}"/>
              </a:ext>
            </a:extLst>
          </p:cNvPr>
          <p:cNvSpPr/>
          <p:nvPr/>
        </p:nvSpPr>
        <p:spPr>
          <a:xfrm>
            <a:off x="4252962" y="2185828"/>
            <a:ext cx="4720323" cy="2743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667C68-D067-49AB-B6DE-E7CC6A92C61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337981" y="2605536"/>
            <a:ext cx="9149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Callout 8">
            <a:extLst>
              <a:ext uri="{FF2B5EF4-FFF2-40B4-BE49-F238E27FC236}">
                <a16:creationId xmlns:a16="http://schemas.microsoft.com/office/drawing/2014/main" id="{8F3674A4-C096-442D-9098-161A9BCFAB87}"/>
              </a:ext>
            </a:extLst>
          </p:cNvPr>
          <p:cNvSpPr/>
          <p:nvPr/>
        </p:nvSpPr>
        <p:spPr>
          <a:xfrm>
            <a:off x="1908192" y="3321423"/>
            <a:ext cx="1429789" cy="7647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ECN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2259A-ECFD-4DBA-BCDD-0D41357AC69D}"/>
              </a:ext>
            </a:extLst>
          </p:cNvPr>
          <p:cNvCxnSpPr>
            <a:cxnSpLocks/>
          </p:cNvCxnSpPr>
          <p:nvPr/>
        </p:nvCxnSpPr>
        <p:spPr>
          <a:xfrm>
            <a:off x="3337980" y="3630391"/>
            <a:ext cx="9149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D46AF1-6E2A-43DC-A419-F089331FCBFC}"/>
              </a:ext>
            </a:extLst>
          </p:cNvPr>
          <p:cNvSpPr txBox="1"/>
          <p:nvPr/>
        </p:nvSpPr>
        <p:spPr>
          <a:xfrm>
            <a:off x="3443194" y="263551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Message</a:t>
            </a:r>
            <a:endParaRPr lang="en-GB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14D86-96D7-44AE-BE14-FF0ED82D7A13}"/>
              </a:ext>
            </a:extLst>
          </p:cNvPr>
          <p:cNvSpPr txBox="1"/>
          <p:nvPr/>
        </p:nvSpPr>
        <p:spPr>
          <a:xfrm>
            <a:off x="3446657" y="361855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FIX Message</a:t>
            </a:r>
            <a:endParaRPr lang="en-GB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AF42E-AE84-41FD-BFEC-C8A599395B5F}"/>
              </a:ext>
            </a:extLst>
          </p:cNvPr>
          <p:cNvSpPr txBox="1"/>
          <p:nvPr/>
        </p:nvSpPr>
        <p:spPr>
          <a:xfrm>
            <a:off x="2499800" y="4370351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82473-268F-4185-97CC-E7747ACB364F}"/>
              </a:ext>
            </a:extLst>
          </p:cNvPr>
          <p:cNvSpPr/>
          <p:nvPr/>
        </p:nvSpPr>
        <p:spPr>
          <a:xfrm>
            <a:off x="4529799" y="2353608"/>
            <a:ext cx="2046914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040BC7-26F8-4D3C-972B-4C1482F985F9}"/>
              </a:ext>
            </a:extLst>
          </p:cNvPr>
          <p:cNvSpPr/>
          <p:nvPr/>
        </p:nvSpPr>
        <p:spPr>
          <a:xfrm>
            <a:off x="4529799" y="2971977"/>
            <a:ext cx="2046914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CF164C-3ECD-4B69-8B01-FD0D48FD4D27}"/>
              </a:ext>
            </a:extLst>
          </p:cNvPr>
          <p:cNvSpPr/>
          <p:nvPr/>
        </p:nvSpPr>
        <p:spPr>
          <a:xfrm>
            <a:off x="4529799" y="3589595"/>
            <a:ext cx="2046914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Machine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D41B6-7E66-44B3-BB3F-75C0A010D184}"/>
              </a:ext>
            </a:extLst>
          </p:cNvPr>
          <p:cNvSpPr/>
          <p:nvPr/>
        </p:nvSpPr>
        <p:spPr>
          <a:xfrm>
            <a:off x="4529799" y="4167447"/>
            <a:ext cx="2046914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  <a:endParaRPr lang="en-GB" dirty="0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3C4A82C5-DE11-463F-9909-981557A9252B}"/>
              </a:ext>
            </a:extLst>
          </p:cNvPr>
          <p:cNvSpPr/>
          <p:nvPr/>
        </p:nvSpPr>
        <p:spPr>
          <a:xfrm>
            <a:off x="10029510" y="2732563"/>
            <a:ext cx="1427583" cy="107302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Database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84E98D-C171-4E40-B910-655C68176B00}"/>
              </a:ext>
            </a:extLst>
          </p:cNvPr>
          <p:cNvCxnSpPr>
            <a:cxnSpLocks/>
          </p:cNvCxnSpPr>
          <p:nvPr/>
        </p:nvCxnSpPr>
        <p:spPr>
          <a:xfrm>
            <a:off x="9008102" y="3376796"/>
            <a:ext cx="10214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D9B432-806D-474E-BED3-2FA3DFD6CF38}"/>
              </a:ext>
            </a:extLst>
          </p:cNvPr>
          <p:cNvSpPr txBox="1"/>
          <p:nvPr/>
        </p:nvSpPr>
        <p:spPr>
          <a:xfrm>
            <a:off x="9157393" y="3104206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Read/Write</a:t>
            </a:r>
            <a:endParaRPr lang="en-GB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7A638F-1BEC-43E0-8CE6-7515AB22D976}"/>
              </a:ext>
            </a:extLst>
          </p:cNvPr>
          <p:cNvSpPr txBox="1"/>
          <p:nvPr/>
        </p:nvSpPr>
        <p:spPr>
          <a:xfrm>
            <a:off x="4468183" y="1816496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Trade Execution Engine</a:t>
            </a: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511EA0-A071-44BF-ADAD-BDFF67DD12E2}"/>
              </a:ext>
            </a:extLst>
          </p:cNvPr>
          <p:cNvSpPr/>
          <p:nvPr/>
        </p:nvSpPr>
        <p:spPr>
          <a:xfrm>
            <a:off x="4252961" y="5285271"/>
            <a:ext cx="5534852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Message Bus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2ED939-4A40-46DC-A47F-A77BABCF6A54}"/>
              </a:ext>
            </a:extLst>
          </p:cNvPr>
          <p:cNvSpPr txBox="1"/>
          <p:nvPr/>
        </p:nvSpPr>
        <p:spPr>
          <a:xfrm>
            <a:off x="5014991" y="5004430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Reference Data</a:t>
            </a:r>
            <a:endParaRPr lang="en-GB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D3318-37AA-457F-AE12-101D054C2A30}"/>
              </a:ext>
            </a:extLst>
          </p:cNvPr>
          <p:cNvSpPr txBox="1"/>
          <p:nvPr/>
        </p:nvSpPr>
        <p:spPr>
          <a:xfrm>
            <a:off x="5971347" y="5009767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Risk/Position</a:t>
            </a:r>
            <a:endParaRPr lang="en-GB" sz="8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6C217E-5515-4D2A-86E4-2F617E480754}"/>
              </a:ext>
            </a:extLst>
          </p:cNvPr>
          <p:cNvCxnSpPr/>
          <p:nvPr/>
        </p:nvCxnSpPr>
        <p:spPr>
          <a:xfrm flipV="1">
            <a:off x="5014991" y="4929715"/>
            <a:ext cx="0" cy="3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E71DBA-DD37-4C47-90C8-0AB3E387A8AE}"/>
              </a:ext>
            </a:extLst>
          </p:cNvPr>
          <p:cNvCxnSpPr/>
          <p:nvPr/>
        </p:nvCxnSpPr>
        <p:spPr>
          <a:xfrm flipV="1">
            <a:off x="5941833" y="4932823"/>
            <a:ext cx="0" cy="3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E730FF1-7A94-45FF-9201-C139CE31DE87}"/>
              </a:ext>
            </a:extLst>
          </p:cNvPr>
          <p:cNvSpPr txBox="1"/>
          <p:nvPr/>
        </p:nvSpPr>
        <p:spPr>
          <a:xfrm>
            <a:off x="7920014" y="4994605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Deal Message</a:t>
            </a:r>
            <a:endParaRPr lang="en-GB" sz="8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1A7730-C810-4BD5-AD43-54D36CE40D48}"/>
              </a:ext>
            </a:extLst>
          </p:cNvPr>
          <p:cNvCxnSpPr/>
          <p:nvPr/>
        </p:nvCxnSpPr>
        <p:spPr>
          <a:xfrm>
            <a:off x="7837715" y="4929715"/>
            <a:ext cx="0" cy="3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59F3D69-BC4B-4536-ABA2-EB1D75D3D293}"/>
              </a:ext>
            </a:extLst>
          </p:cNvPr>
          <p:cNvSpPr txBox="1"/>
          <p:nvPr/>
        </p:nvSpPr>
        <p:spPr>
          <a:xfrm>
            <a:off x="3416916" y="339836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RFQ/Orders</a:t>
            </a:r>
            <a:endParaRPr lang="en-GB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D4B8FB-9381-475B-9885-2632AA6A274B}"/>
              </a:ext>
            </a:extLst>
          </p:cNvPr>
          <p:cNvSpPr txBox="1"/>
          <p:nvPr/>
        </p:nvSpPr>
        <p:spPr>
          <a:xfrm>
            <a:off x="3420868" y="2384175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RFQ/Orders</a:t>
            </a:r>
            <a:endParaRPr lang="en-GB" sz="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F9E8F3-C8FF-4CE9-B8DE-04F8A938D51F}"/>
              </a:ext>
            </a:extLst>
          </p:cNvPr>
          <p:cNvSpPr/>
          <p:nvPr/>
        </p:nvSpPr>
        <p:spPr>
          <a:xfrm>
            <a:off x="6777080" y="2353608"/>
            <a:ext cx="2046914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Data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586ED1-1085-47A3-BDED-FFCD3B0ABA3C}"/>
              </a:ext>
            </a:extLst>
          </p:cNvPr>
          <p:cNvSpPr/>
          <p:nvPr/>
        </p:nvSpPr>
        <p:spPr>
          <a:xfrm>
            <a:off x="6777080" y="2971977"/>
            <a:ext cx="2046914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</a:t>
            </a:r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1B4066-895A-477C-88CB-C0CE2CA76D9F}"/>
              </a:ext>
            </a:extLst>
          </p:cNvPr>
          <p:cNvSpPr/>
          <p:nvPr/>
        </p:nvSpPr>
        <p:spPr>
          <a:xfrm>
            <a:off x="6777080" y="3589595"/>
            <a:ext cx="2046914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EAD6CB-7A35-4252-94AE-1BA83333871D}"/>
              </a:ext>
            </a:extLst>
          </p:cNvPr>
          <p:cNvSpPr/>
          <p:nvPr/>
        </p:nvSpPr>
        <p:spPr>
          <a:xfrm>
            <a:off x="6777080" y="4167447"/>
            <a:ext cx="2046914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Trading Control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E6534F-7BC8-47B9-B0A2-9C2933C75F36}"/>
              </a:ext>
            </a:extLst>
          </p:cNvPr>
          <p:cNvSpPr txBox="1"/>
          <p:nvPr/>
        </p:nvSpPr>
        <p:spPr>
          <a:xfrm>
            <a:off x="6931018" y="4994605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Price Message</a:t>
            </a:r>
            <a:endParaRPr lang="en-GB" sz="8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C896B5-ED29-4F59-977B-7227F90054CC}"/>
              </a:ext>
            </a:extLst>
          </p:cNvPr>
          <p:cNvCxnSpPr/>
          <p:nvPr/>
        </p:nvCxnSpPr>
        <p:spPr>
          <a:xfrm flipV="1">
            <a:off x="6901504" y="4917661"/>
            <a:ext cx="0" cy="3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4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4AF8-E2DF-4249-A74A-D6707D0B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78A8-76DD-4822-B6CD-8941D7DF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Time to market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86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SG" dirty="0"/>
              <a:t>Microservices architecture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789711" y="2864499"/>
            <a:ext cx="1429789" cy="7647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ECN 1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3311345" y="3668976"/>
            <a:ext cx="1238598" cy="4322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ECN GW 1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789711" y="3740445"/>
            <a:ext cx="1429789" cy="76476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ECN 2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397831" y="3822495"/>
            <a:ext cx="1282084" cy="4322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Gateway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219500" y="3172070"/>
            <a:ext cx="843419" cy="416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98328" y="3668610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/>
              <a:t>FIX Message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2219500" y="3953038"/>
            <a:ext cx="883013" cy="187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29CAD7-023A-4687-BAD7-2953BD57E054}"/>
              </a:ext>
            </a:extLst>
          </p:cNvPr>
          <p:cNvSpPr txBox="1"/>
          <p:nvPr/>
        </p:nvSpPr>
        <p:spPr>
          <a:xfrm>
            <a:off x="1375407" y="4791694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……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674F19-5218-47E8-A004-192039DAF51A}"/>
              </a:ext>
            </a:extLst>
          </p:cNvPr>
          <p:cNvSpPr/>
          <p:nvPr/>
        </p:nvSpPr>
        <p:spPr>
          <a:xfrm>
            <a:off x="3311343" y="2295665"/>
            <a:ext cx="6854013" cy="1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Apache Kafka</a:t>
            </a:r>
            <a:endParaRPr lang="en-GB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4ECA45-42B4-437F-ADF9-66153951A3ED}"/>
              </a:ext>
            </a:extLst>
          </p:cNvPr>
          <p:cNvSpPr txBox="1"/>
          <p:nvPr/>
        </p:nvSpPr>
        <p:spPr>
          <a:xfrm>
            <a:off x="2198327" y="3464624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RFQ/Orders</a:t>
            </a:r>
            <a:endParaRPr lang="en-GB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316CC7-C8F6-42A1-A24E-E582FD04A8A6}"/>
              </a:ext>
            </a:extLst>
          </p:cNvPr>
          <p:cNvSpPr/>
          <p:nvPr/>
        </p:nvSpPr>
        <p:spPr>
          <a:xfrm>
            <a:off x="3311344" y="5395267"/>
            <a:ext cx="6854013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Message Bus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883104-A248-4580-91EE-9AE7DA73A849}"/>
              </a:ext>
            </a:extLst>
          </p:cNvPr>
          <p:cNvCxnSpPr>
            <a:cxnSpLocks/>
          </p:cNvCxnSpPr>
          <p:nvPr/>
        </p:nvCxnSpPr>
        <p:spPr>
          <a:xfrm flipV="1">
            <a:off x="3657597" y="3030573"/>
            <a:ext cx="0" cy="375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DA6235-9746-4498-A846-48997D1A1582}"/>
              </a:ext>
            </a:extLst>
          </p:cNvPr>
          <p:cNvSpPr txBox="1"/>
          <p:nvPr/>
        </p:nvSpPr>
        <p:spPr>
          <a:xfrm>
            <a:off x="3653236" y="3067124"/>
            <a:ext cx="54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Message</a:t>
            </a:r>
          </a:p>
          <a:p>
            <a:r>
              <a:rPr lang="en-US" sz="800" dirty="0"/>
              <a:t>Journal</a:t>
            </a:r>
            <a:endParaRPr lang="en-GB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CFAA54-C5DD-4D27-A7D7-F7492728630C}"/>
              </a:ext>
            </a:extLst>
          </p:cNvPr>
          <p:cNvSpPr txBox="1"/>
          <p:nvPr/>
        </p:nvSpPr>
        <p:spPr>
          <a:xfrm>
            <a:off x="4163241" y="3067124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Session</a:t>
            </a:r>
          </a:p>
          <a:p>
            <a:r>
              <a:rPr lang="en-US" sz="800" dirty="0"/>
              <a:t>State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D2C2C9-3BD7-4E55-BD4C-8ED051AA7D4D}"/>
              </a:ext>
            </a:extLst>
          </p:cNvPr>
          <p:cNvCxnSpPr>
            <a:cxnSpLocks/>
          </p:cNvCxnSpPr>
          <p:nvPr/>
        </p:nvCxnSpPr>
        <p:spPr>
          <a:xfrm flipV="1">
            <a:off x="4198578" y="3030572"/>
            <a:ext cx="0" cy="375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B7BC3C-5034-49D2-9335-75F2D231F683}"/>
              </a:ext>
            </a:extLst>
          </p:cNvPr>
          <p:cNvCxnSpPr>
            <a:cxnSpLocks/>
          </p:cNvCxnSpPr>
          <p:nvPr/>
        </p:nvCxnSpPr>
        <p:spPr>
          <a:xfrm flipV="1">
            <a:off x="4701087" y="4000817"/>
            <a:ext cx="676342" cy="1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840663-8D07-41CA-991B-4141E0FBB8B1}"/>
              </a:ext>
            </a:extLst>
          </p:cNvPr>
          <p:cNvSpPr txBox="1"/>
          <p:nvPr/>
        </p:nvSpPr>
        <p:spPr>
          <a:xfrm>
            <a:off x="4735901" y="3981142"/>
            <a:ext cx="5629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800" dirty="0" err="1"/>
              <a:t>ProtoBuff</a:t>
            </a:r>
            <a:endParaRPr lang="en-SG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E86FFF-342D-4BDB-AEB8-833294B60E05}"/>
              </a:ext>
            </a:extLst>
          </p:cNvPr>
          <p:cNvSpPr txBox="1"/>
          <p:nvPr/>
        </p:nvSpPr>
        <p:spPr>
          <a:xfrm>
            <a:off x="4679914" y="3777156"/>
            <a:ext cx="7232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Stream</a:t>
            </a:r>
            <a:endParaRPr lang="en-GB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5571F7-4DEE-441F-85A3-454653D9DB68}"/>
              </a:ext>
            </a:extLst>
          </p:cNvPr>
          <p:cNvSpPr txBox="1"/>
          <p:nvPr/>
        </p:nvSpPr>
        <p:spPr>
          <a:xfrm>
            <a:off x="4119252" y="5144394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Reference Data</a:t>
            </a:r>
            <a:endParaRPr lang="en-GB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508FA5-84FD-446E-B20C-4F5838847E79}"/>
              </a:ext>
            </a:extLst>
          </p:cNvPr>
          <p:cNvSpPr txBox="1"/>
          <p:nvPr/>
        </p:nvSpPr>
        <p:spPr>
          <a:xfrm>
            <a:off x="5075608" y="5149731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Risk/Position</a:t>
            </a:r>
            <a:endParaRPr lang="en-GB" sz="8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734D23-6D3F-4901-9850-4DDA7CFD7F76}"/>
              </a:ext>
            </a:extLst>
          </p:cNvPr>
          <p:cNvCxnSpPr/>
          <p:nvPr/>
        </p:nvCxnSpPr>
        <p:spPr>
          <a:xfrm flipV="1">
            <a:off x="4119252" y="5069679"/>
            <a:ext cx="0" cy="3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21739-689A-4890-BBA2-A0FDAD39CB53}"/>
              </a:ext>
            </a:extLst>
          </p:cNvPr>
          <p:cNvCxnSpPr/>
          <p:nvPr/>
        </p:nvCxnSpPr>
        <p:spPr>
          <a:xfrm flipV="1">
            <a:off x="5046094" y="5072787"/>
            <a:ext cx="0" cy="3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D6870D-01A9-4072-A553-A9B35B2CCF91}"/>
              </a:ext>
            </a:extLst>
          </p:cNvPr>
          <p:cNvSpPr txBox="1"/>
          <p:nvPr/>
        </p:nvSpPr>
        <p:spPr>
          <a:xfrm>
            <a:off x="7024275" y="5134569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Deal Message</a:t>
            </a:r>
            <a:endParaRPr lang="en-GB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E318F-538E-4432-BCD9-88A8C54297B5}"/>
              </a:ext>
            </a:extLst>
          </p:cNvPr>
          <p:cNvCxnSpPr/>
          <p:nvPr/>
        </p:nvCxnSpPr>
        <p:spPr>
          <a:xfrm>
            <a:off x="6941976" y="5069679"/>
            <a:ext cx="0" cy="3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3B308C-2137-43DD-B36D-9C90F5E1EC36}"/>
              </a:ext>
            </a:extLst>
          </p:cNvPr>
          <p:cNvSpPr txBox="1"/>
          <p:nvPr/>
        </p:nvSpPr>
        <p:spPr>
          <a:xfrm>
            <a:off x="6035279" y="5134569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Price Message</a:t>
            </a:r>
            <a:endParaRPr lang="en-GB" sz="8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0B14CE-DE59-4721-9A08-562023EF3550}"/>
              </a:ext>
            </a:extLst>
          </p:cNvPr>
          <p:cNvCxnSpPr/>
          <p:nvPr/>
        </p:nvCxnSpPr>
        <p:spPr>
          <a:xfrm flipV="1">
            <a:off x="6005765" y="5057625"/>
            <a:ext cx="0" cy="35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71225DE-A53F-4E19-A669-B724F31420E1}"/>
              </a:ext>
            </a:extLst>
          </p:cNvPr>
          <p:cNvSpPr/>
          <p:nvPr/>
        </p:nvSpPr>
        <p:spPr>
          <a:xfrm>
            <a:off x="8155078" y="2830554"/>
            <a:ext cx="1827698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834321-086F-4D59-A3F5-FBA364DC1A85}"/>
              </a:ext>
            </a:extLst>
          </p:cNvPr>
          <p:cNvSpPr/>
          <p:nvPr/>
        </p:nvSpPr>
        <p:spPr>
          <a:xfrm>
            <a:off x="8307478" y="2982954"/>
            <a:ext cx="1857880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TradingControl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869A48-A734-427F-8915-76FF54AD11F1}"/>
              </a:ext>
            </a:extLst>
          </p:cNvPr>
          <p:cNvSpPr/>
          <p:nvPr/>
        </p:nvSpPr>
        <p:spPr>
          <a:xfrm>
            <a:off x="8195060" y="3691316"/>
            <a:ext cx="1787716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6B4B25-CB92-4BEA-BAF6-92704FC0B3E0}"/>
              </a:ext>
            </a:extLst>
          </p:cNvPr>
          <p:cNvSpPr/>
          <p:nvPr/>
        </p:nvSpPr>
        <p:spPr>
          <a:xfrm>
            <a:off x="8347459" y="3843716"/>
            <a:ext cx="1817899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ExceptionHandler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B6F61A-49FE-4781-B171-BE95DAFD40B9}"/>
              </a:ext>
            </a:extLst>
          </p:cNvPr>
          <p:cNvSpPr/>
          <p:nvPr/>
        </p:nvSpPr>
        <p:spPr>
          <a:xfrm>
            <a:off x="8195839" y="4425322"/>
            <a:ext cx="1787716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74F1CB-C1B5-4D09-A6B4-764CE8CB6425}"/>
              </a:ext>
            </a:extLst>
          </p:cNvPr>
          <p:cNvSpPr/>
          <p:nvPr/>
        </p:nvSpPr>
        <p:spPr>
          <a:xfrm>
            <a:off x="8348238" y="4577722"/>
            <a:ext cx="1817899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 Service</a:t>
            </a:r>
            <a:endParaRPr lang="en-GB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AED5D4-50AD-41D4-96BE-AB3B5A6E7410}"/>
              </a:ext>
            </a:extLst>
          </p:cNvPr>
          <p:cNvSpPr/>
          <p:nvPr/>
        </p:nvSpPr>
        <p:spPr>
          <a:xfrm>
            <a:off x="5449671" y="2879468"/>
            <a:ext cx="1827698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49EA71-820A-40A0-BCDC-BEC3624A86AB}"/>
              </a:ext>
            </a:extLst>
          </p:cNvPr>
          <p:cNvSpPr/>
          <p:nvPr/>
        </p:nvSpPr>
        <p:spPr>
          <a:xfrm>
            <a:off x="5602071" y="3031868"/>
            <a:ext cx="1857880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Service</a:t>
            </a:r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5E10B2-BB13-40E5-8C1E-7D0DBA7289B0}"/>
              </a:ext>
            </a:extLst>
          </p:cNvPr>
          <p:cNvSpPr/>
          <p:nvPr/>
        </p:nvSpPr>
        <p:spPr>
          <a:xfrm>
            <a:off x="5489653" y="3637616"/>
            <a:ext cx="1787716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68411B-D35B-4BFF-BE1A-BDC622EE7746}"/>
              </a:ext>
            </a:extLst>
          </p:cNvPr>
          <p:cNvSpPr/>
          <p:nvPr/>
        </p:nvSpPr>
        <p:spPr>
          <a:xfrm>
            <a:off x="5642052" y="3790016"/>
            <a:ext cx="1817899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 Service</a:t>
            </a:r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7B2D52-510F-4875-AA67-5B4AE3164D46}"/>
              </a:ext>
            </a:extLst>
          </p:cNvPr>
          <p:cNvSpPr/>
          <p:nvPr/>
        </p:nvSpPr>
        <p:spPr>
          <a:xfrm>
            <a:off x="5490432" y="4371622"/>
            <a:ext cx="1787716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BCF7FB-057C-4E37-B38F-6C317FFB963B}"/>
              </a:ext>
            </a:extLst>
          </p:cNvPr>
          <p:cNvSpPr/>
          <p:nvPr/>
        </p:nvSpPr>
        <p:spPr>
          <a:xfrm>
            <a:off x="5642831" y="4524022"/>
            <a:ext cx="1817899" cy="4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Service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506263-201C-4316-B3E0-1FD4CAA4356D}"/>
              </a:ext>
            </a:extLst>
          </p:cNvPr>
          <p:cNvCxnSpPr>
            <a:cxnSpLocks/>
          </p:cNvCxnSpPr>
          <p:nvPr/>
        </p:nvCxnSpPr>
        <p:spPr>
          <a:xfrm flipV="1">
            <a:off x="7470049" y="3515271"/>
            <a:ext cx="676342" cy="1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5B428B4-715E-4215-8ADC-DBC201108118}"/>
              </a:ext>
            </a:extLst>
          </p:cNvPr>
          <p:cNvSpPr txBox="1"/>
          <p:nvPr/>
        </p:nvSpPr>
        <p:spPr>
          <a:xfrm>
            <a:off x="7504863" y="3495596"/>
            <a:ext cx="562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 err="1"/>
              <a:t>ProtoBuff</a:t>
            </a:r>
            <a:endParaRPr lang="en-SG" sz="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7DBA1F-2EC3-46BD-B021-3DFBA2B117E1}"/>
              </a:ext>
            </a:extLst>
          </p:cNvPr>
          <p:cNvSpPr txBox="1"/>
          <p:nvPr/>
        </p:nvSpPr>
        <p:spPr>
          <a:xfrm>
            <a:off x="7448876" y="3291610"/>
            <a:ext cx="723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Stream</a:t>
            </a:r>
            <a:endParaRPr lang="en-GB" sz="8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C54E9F7-F69F-42FF-BABE-4B3224492557}"/>
              </a:ext>
            </a:extLst>
          </p:cNvPr>
          <p:cNvCxnSpPr>
            <a:cxnSpLocks/>
          </p:cNvCxnSpPr>
          <p:nvPr/>
        </p:nvCxnSpPr>
        <p:spPr>
          <a:xfrm flipV="1">
            <a:off x="7511838" y="4292021"/>
            <a:ext cx="676342" cy="1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F8B5CF6-AAAC-41C9-99CE-C4CC2FEEFBC8}"/>
              </a:ext>
            </a:extLst>
          </p:cNvPr>
          <p:cNvSpPr txBox="1"/>
          <p:nvPr/>
        </p:nvSpPr>
        <p:spPr>
          <a:xfrm>
            <a:off x="7546652" y="4272346"/>
            <a:ext cx="562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 err="1"/>
              <a:t>ProtoBuff</a:t>
            </a:r>
            <a:endParaRPr lang="en-SG" sz="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7FFA3-56BF-490B-B470-44AC6372AF8D}"/>
              </a:ext>
            </a:extLst>
          </p:cNvPr>
          <p:cNvSpPr txBox="1"/>
          <p:nvPr/>
        </p:nvSpPr>
        <p:spPr>
          <a:xfrm>
            <a:off x="7490665" y="4068360"/>
            <a:ext cx="723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gRPC</a:t>
            </a:r>
            <a:r>
              <a:rPr lang="en-US" sz="800" dirty="0"/>
              <a:t> Stream</a:t>
            </a:r>
            <a:endParaRPr lang="en-GB" sz="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CCC22F-4FF2-4A90-A6CB-8E7B460C0121}"/>
              </a:ext>
            </a:extLst>
          </p:cNvPr>
          <p:cNvSpPr/>
          <p:nvPr/>
        </p:nvSpPr>
        <p:spPr>
          <a:xfrm>
            <a:off x="3311341" y="1795307"/>
            <a:ext cx="6854013" cy="1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Elastic search / </a:t>
            </a:r>
            <a:r>
              <a:rPr lang="en-US" sz="1000" dirty="0" err="1"/>
              <a:t>Logstash</a:t>
            </a:r>
            <a:r>
              <a:rPr lang="en-US" sz="1000" dirty="0"/>
              <a:t> / Kibana</a:t>
            </a:r>
            <a:endParaRPr lang="en-GB" sz="1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0D7ADD-8901-4065-91DE-81B34FB6882E}"/>
              </a:ext>
            </a:extLst>
          </p:cNvPr>
          <p:cNvSpPr/>
          <p:nvPr/>
        </p:nvSpPr>
        <p:spPr>
          <a:xfrm>
            <a:off x="3311342" y="2049107"/>
            <a:ext cx="6854013" cy="1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Envoy Service Mesh</a:t>
            </a:r>
            <a:endParaRPr lang="en-GB" sz="1000" dirty="0"/>
          </a:p>
        </p:txBody>
      </p:sp>
      <p:sp>
        <p:nvSpPr>
          <p:cNvPr id="75" name="Cylinder 74">
            <a:extLst>
              <a:ext uri="{FF2B5EF4-FFF2-40B4-BE49-F238E27FC236}">
                <a16:creationId xmlns:a16="http://schemas.microsoft.com/office/drawing/2014/main" id="{10D5C574-AC44-4081-99C4-BABC8AAB7DA1}"/>
              </a:ext>
            </a:extLst>
          </p:cNvPr>
          <p:cNvSpPr/>
          <p:nvPr/>
        </p:nvSpPr>
        <p:spPr>
          <a:xfrm>
            <a:off x="10842135" y="3549164"/>
            <a:ext cx="569201" cy="5466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en-GB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E99B8B-21FE-4C6E-A9CD-CD469104F967}"/>
              </a:ext>
            </a:extLst>
          </p:cNvPr>
          <p:cNvCxnSpPr>
            <a:cxnSpLocks/>
          </p:cNvCxnSpPr>
          <p:nvPr/>
        </p:nvCxnSpPr>
        <p:spPr>
          <a:xfrm>
            <a:off x="10310327" y="3788979"/>
            <a:ext cx="391885" cy="1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19532B4-4794-494D-9149-BC63CC1A8420}"/>
              </a:ext>
            </a:extLst>
          </p:cNvPr>
          <p:cNvSpPr/>
          <p:nvPr/>
        </p:nvSpPr>
        <p:spPr>
          <a:xfrm>
            <a:off x="3323782" y="2560036"/>
            <a:ext cx="6854013" cy="17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Redis</a:t>
            </a:r>
            <a:r>
              <a:rPr lang="en-US" sz="1000" dirty="0"/>
              <a:t> </a:t>
            </a:r>
            <a:r>
              <a:rPr lang="en-US" sz="1000" dirty="0" err="1"/>
              <a:t>Disstributed</a:t>
            </a:r>
            <a:r>
              <a:rPr lang="en-US" sz="1000" dirty="0"/>
              <a:t> Cache Cluster</a:t>
            </a:r>
            <a:endParaRPr lang="en-GB" sz="10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F63FB0F7-080F-4DBA-9DF0-6771C1C2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05" y="6024728"/>
            <a:ext cx="2029046" cy="672871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933CEF5-54B9-4598-A4FA-F06749DF3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178" b="25790"/>
          <a:stretch/>
        </p:blipFill>
        <p:spPr>
          <a:xfrm>
            <a:off x="3545080" y="6024728"/>
            <a:ext cx="1385185" cy="66532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7B8C255-B489-4518-B544-78F47850D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265" y="6024728"/>
            <a:ext cx="1009307" cy="67287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9C2CA97-E1A2-49BB-94A5-0ABEAC16C8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938" t="25993" r="13216" b="18558"/>
          <a:stretch/>
        </p:blipFill>
        <p:spPr>
          <a:xfrm>
            <a:off x="5939572" y="6024728"/>
            <a:ext cx="724345" cy="67287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6DB0B89D-5E47-4593-B2F6-C6243E398E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111" b="30519"/>
          <a:stretch/>
        </p:blipFill>
        <p:spPr>
          <a:xfrm>
            <a:off x="6663917" y="6022065"/>
            <a:ext cx="1777718" cy="6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2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F145-B6C9-4C9B-84AF-8B33A519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30A5-BC79-45D8-B1C4-A229EAB3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Boot/Maven packaging </a:t>
            </a:r>
          </a:p>
          <a:p>
            <a:r>
              <a:rPr lang="en-US" dirty="0"/>
              <a:t>Jenkins/Ansible playbook for deployment</a:t>
            </a:r>
          </a:p>
          <a:p>
            <a:r>
              <a:rPr lang="en-US" dirty="0"/>
              <a:t>Apache Mesos/Marathon for service management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558FE-65BE-4A87-9D82-1EECE978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49" y="4268365"/>
            <a:ext cx="1961579" cy="1922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BE2A7-799D-49DA-911A-78B0BB431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0" y="4268367"/>
            <a:ext cx="1922346" cy="1922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6D77E-7847-44CF-BCD1-9FE581DFE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60" r="20096"/>
          <a:stretch/>
        </p:blipFill>
        <p:spPr>
          <a:xfrm>
            <a:off x="5449072" y="4268366"/>
            <a:ext cx="2352978" cy="186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0200C2-4588-44FC-A602-C824AD12EC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000" t="12401" r="9825" b="13518"/>
          <a:stretch/>
        </p:blipFill>
        <p:spPr>
          <a:xfrm>
            <a:off x="7716683" y="4268366"/>
            <a:ext cx="2080459" cy="19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6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5658-0C29-4582-A8E8-AC11C683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Benefits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666C-2293-4147-842E-8BF4E7D5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RFQ hit ratio was increased by 20%</a:t>
            </a:r>
          </a:p>
          <a:p>
            <a:r>
              <a:rPr lang="en-US" dirty="0"/>
              <a:t>Application release cycle was reduced from 2 week to a few day</a:t>
            </a:r>
          </a:p>
          <a:p>
            <a:r>
              <a:rPr lang="en-US" dirty="0"/>
              <a:t>Component reusability has been increased. Common services like Reference Data, Trading Control, Exception Handler are spinning up from the same code base</a:t>
            </a:r>
          </a:p>
          <a:p>
            <a:r>
              <a:rPr lang="en-US" dirty="0"/>
              <a:t>No more performance bottleneck on </a:t>
            </a:r>
            <a:r>
              <a:rPr lang="en-US"/>
              <a:t>Database 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93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C27B-B8A1-4AB2-94F9-16E40E47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DD4-8B92-4038-8555-13A68CDC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Containerization using Docker</a:t>
            </a:r>
          </a:p>
          <a:p>
            <a:r>
              <a:rPr lang="en-US" dirty="0"/>
              <a:t>Service monitoring using Prometheus/</a:t>
            </a:r>
            <a:r>
              <a:rPr lang="en-US" dirty="0" err="1"/>
              <a:t>Grafana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58FDE-DDF7-4C8D-BE3F-5ADF6BB8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18" y="3642244"/>
            <a:ext cx="2333625" cy="1962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09506-E9EC-4E66-A9D9-B3AF92574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93" y="3642244"/>
            <a:ext cx="1946502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0EEB13-B118-453C-AEFB-015A64B1B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743" y="3642244"/>
            <a:ext cx="22288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B280-9E0C-4B1B-984B-D2807B77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9924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051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1087</TotalTime>
  <Words>247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Design and Architecture of a bond electronic Trading Platform</vt:lpstr>
      <vt:lpstr>background</vt:lpstr>
      <vt:lpstr>Traditional architecture</vt:lpstr>
      <vt:lpstr>challenges</vt:lpstr>
      <vt:lpstr>Microservices architecture</vt:lpstr>
      <vt:lpstr>Deployment strategy</vt:lpstr>
      <vt:lpstr>Microservices Benefits</vt:lpstr>
      <vt:lpstr>future Improvements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in etrading</dc:title>
  <dc:creator>micecat720s</dc:creator>
  <cp:lastModifiedBy>Zhao, Xiaomin</cp:lastModifiedBy>
  <cp:revision>152</cp:revision>
  <dcterms:created xsi:type="dcterms:W3CDTF">2018-11-06T02:40:04Z</dcterms:created>
  <dcterms:modified xsi:type="dcterms:W3CDTF">2018-11-07T06:36:14Z</dcterms:modified>
</cp:coreProperties>
</file>