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DCE0A-A451-4FAF-90AD-0D66BC2BBA44}" v="705" dt="2023-10-09T09:09:4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투자에는 </a:t>
          </a:r>
          <a:r>
            <a:rPr lang="ko-KR" dirty="0" err="1"/>
            <a:t>헷지</a:t>
          </a:r>
          <a:r>
            <a:rPr lang="en-US" dirty="0"/>
            <a:t>(Hedge)</a:t>
          </a:r>
          <a:r>
            <a:rPr lang="ko-KR" dirty="0"/>
            <a:t>라는 개념이 존재한다</a:t>
          </a:r>
          <a:r>
            <a:rPr lang="en-US" dirty="0"/>
            <a:t>. </a:t>
          </a:r>
          <a:r>
            <a:rPr lang="ko-KR" dirty="0"/>
            <a:t>가격변동에 따른 위험을 줄이는 금융 기술이다</a:t>
          </a:r>
          <a:r>
            <a:rPr lang="en-US" dirty="0"/>
            <a:t>.</a:t>
          </a:r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두 상품의 상관관계가 높을 수록 </a:t>
          </a:r>
          <a:r>
            <a:rPr lang="ko-KR" dirty="0" err="1"/>
            <a:t>헷지가</a:t>
          </a:r>
          <a:r>
            <a:rPr lang="ko-KR" dirty="0"/>
            <a:t> 가능한 상품으로 볼 수 있으며 이는 투자전략에 사용할 수 있다</a:t>
          </a:r>
          <a:r>
            <a:rPr lang="en-US" dirty="0"/>
            <a:t>. (</a:t>
          </a:r>
          <a:r>
            <a:rPr lang="ko-KR" dirty="0"/>
            <a:t>예</a:t>
          </a:r>
          <a:r>
            <a:rPr lang="en-US" dirty="0"/>
            <a:t> : </a:t>
          </a:r>
          <a:r>
            <a:rPr lang="ko-KR" dirty="0"/>
            <a:t>스프레드 거래</a:t>
          </a:r>
          <a:r>
            <a:rPr lang="en-US" dirty="0"/>
            <a:t>)</a:t>
          </a:r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화폐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수요와 공급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생산국가가 특정한 국가에 집중이 되어있으며 해당 국가에 재난이나 사건이 터졌을 경우 대응할 수 있다</a:t>
          </a:r>
          <a:r>
            <a:rPr lang="en-US" altLang="ko-KR" dirty="0"/>
            <a:t>.</a:t>
          </a:r>
          <a:endParaRPr lang="en-US" dirty="0"/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dirty="0">
            <a:latin typeface="+mn-ea"/>
            <a:ea typeface="+mn-ea"/>
          </a:endParaRPr>
        </a:p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dirty="0">
              <a:latin typeface="+mn-ea"/>
              <a:ea typeface="+mn-ea"/>
            </a:rPr>
            <a:t>.</a:t>
          </a:r>
          <a:endParaRPr lang="en-US" dirty="0">
            <a:latin typeface="+mn-ea"/>
            <a:ea typeface="+mn-ea"/>
          </a:endParaRPr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기준 위치 윤곽선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농업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투자에는 </a:t>
          </a:r>
          <a:r>
            <a:rPr lang="ko-KR" sz="1400" kern="1200" dirty="0" err="1"/>
            <a:t>헷지</a:t>
          </a:r>
          <a:r>
            <a:rPr lang="en-US" sz="1400" kern="1200" dirty="0"/>
            <a:t>(Hedge)</a:t>
          </a:r>
          <a:r>
            <a:rPr lang="ko-KR" sz="1400" kern="1200" dirty="0"/>
            <a:t>라는 개념이 존재한다</a:t>
          </a:r>
          <a:r>
            <a:rPr lang="en-US" sz="1400" kern="1200" dirty="0"/>
            <a:t>. </a:t>
          </a:r>
          <a:r>
            <a:rPr lang="ko-KR" sz="1400" kern="1200" dirty="0"/>
            <a:t>가격변동에 따른 위험을 줄이는 금융 기술이다</a:t>
          </a:r>
          <a:r>
            <a:rPr lang="en-US" sz="1400" kern="1200" dirty="0"/>
            <a:t>.</a:t>
          </a: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두 상품의 상관관계가 높을 수록 </a:t>
          </a:r>
          <a:r>
            <a:rPr lang="ko-KR" sz="1400" kern="1200" dirty="0" err="1"/>
            <a:t>헷지가</a:t>
          </a:r>
          <a:r>
            <a:rPr lang="ko-KR" sz="1400" kern="1200" dirty="0"/>
            <a:t> 가능한 상품으로 볼 수 있으며 이는 투자전략에 사용할 수 있다</a:t>
          </a:r>
          <a:r>
            <a:rPr lang="en-US" sz="1400" kern="1200" dirty="0"/>
            <a:t>. (</a:t>
          </a:r>
          <a:r>
            <a:rPr lang="ko-KR" sz="1400" kern="1200" dirty="0"/>
            <a:t>예</a:t>
          </a:r>
          <a:r>
            <a:rPr lang="en-US" sz="1400" kern="1200" dirty="0"/>
            <a:t> : </a:t>
          </a:r>
          <a:r>
            <a:rPr lang="ko-KR" sz="1400" kern="1200" dirty="0"/>
            <a:t>스프레드 거래</a:t>
          </a:r>
          <a:r>
            <a:rPr lang="en-US" sz="1400" kern="1200" dirty="0"/>
            <a:t>)</a:t>
          </a:r>
        </a:p>
      </dsp:txBody>
      <dsp:txXfrm>
        <a:off x="5864400" y="333880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sz="1500" kern="1200" dirty="0">
            <a:latin typeface="+mn-ea"/>
            <a:ea typeface="+mn-ea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sz="1500" kern="1200" dirty="0">
              <a:latin typeface="+mn-ea"/>
              <a:ea typeface="+mn-ea"/>
            </a:rPr>
            <a:t>.</a:t>
          </a:r>
          <a:endParaRPr lang="en-US" sz="1500" kern="1200" dirty="0">
            <a:latin typeface="+mn-ea"/>
            <a:ea typeface="+mn-ea"/>
          </a:endParaRP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생산국가가 특정한 국가에 집중이 되어있으며 해당 국가에 재난이나 사건이 터졌을 경우 대응할 수 있다</a:t>
          </a:r>
          <a:r>
            <a:rPr lang="en-US" altLang="ko-KR" sz="1500" kern="1200" dirty="0"/>
            <a:t>.</a:t>
          </a:r>
          <a:endParaRPr lang="en-US" sz="1500" kern="1200" dirty="0"/>
        </a:p>
      </dsp:txBody>
      <dsp:txXfrm>
        <a:off x="5864400" y="333880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8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F557-FFAB-2150-4AA3-B39CD8F2F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곡물 가격의 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07A23-7EA8-1EC4-469A-FEE69A0FD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세계의 곡물시장의 움직임 한눈에 보기</a:t>
            </a:r>
          </a:p>
        </p:txBody>
      </p:sp>
    </p:spTree>
    <p:extLst>
      <p:ext uri="{BB962C8B-B14F-4D97-AF65-F5344CB8AC3E}">
        <p14:creationId xmlns:p14="http://schemas.microsoft.com/office/powerpoint/2010/main" val="38357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콩은 아메리카 대륙에서 많이 생산된다</a:t>
            </a:r>
            <a:r>
              <a:rPr lang="en-US" altLang="ko-KR" dirty="0"/>
              <a:t>. </a:t>
            </a:r>
            <a:r>
              <a:rPr lang="ko-KR" altLang="en-US" dirty="0"/>
              <a:t>브라질</a:t>
            </a:r>
            <a:r>
              <a:rPr lang="en-US" altLang="ko-KR" dirty="0"/>
              <a:t>, </a:t>
            </a:r>
            <a:r>
              <a:rPr lang="ko-KR" altLang="en-US" dirty="0"/>
              <a:t>아르헨티나의 생산량도 많지만 여전히 미국의 콩 수출량은 상당하다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중국은 가축사료로 콩을 많이 사용한다</a:t>
            </a:r>
            <a:r>
              <a:rPr lang="en-US" altLang="ko-KR" dirty="0"/>
              <a:t>. </a:t>
            </a:r>
            <a:r>
              <a:rPr lang="ko-KR" altLang="en-US" dirty="0"/>
              <a:t>브라질과 미국에서 콩을 수입하며 두 국가와의 외교관계에  영향을 받는다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소비량</a:t>
            </a:r>
          </a:p>
        </p:txBody>
      </p:sp>
      <p:pic>
        <p:nvPicPr>
          <p:cNvPr id="13" name="내용 개체 틀 1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50DA01BD-2EEB-709F-6B0A-548D0D1D9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2"/>
            <a:ext cx="5388248" cy="2847830"/>
          </a:xfrm>
        </p:spPr>
      </p:pic>
      <p:pic>
        <p:nvPicPr>
          <p:cNvPr id="24" name="내용 개체 틀 23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92E1C4D0-ADDD-CFB9-6ECC-88A6C6B57C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32281"/>
            <a:ext cx="5485921" cy="2847829"/>
          </a:xfrm>
        </p:spPr>
      </p:pic>
    </p:spTree>
    <p:extLst>
      <p:ext uri="{BB962C8B-B14F-4D97-AF65-F5344CB8AC3E}">
        <p14:creationId xmlns:p14="http://schemas.microsoft.com/office/powerpoint/2010/main" val="41655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</a:p>
        </p:txBody>
      </p:sp>
      <p:pic>
        <p:nvPicPr>
          <p:cNvPr id="38" name="Picture 37" descr="Multiple maize">
            <a:extLst>
              <a:ext uri="{FF2B5EF4-FFF2-40B4-BE49-F238E27FC236}">
                <a16:creationId xmlns:a16="http://schemas.microsoft.com/office/drawing/2014/main" id="{F7747F42-FF07-E403-8E4A-E5629485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139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BDB047-0790-21C5-1494-17846B62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옥수수는 세계 대부분의 온대</a:t>
            </a:r>
            <a:r>
              <a:rPr lang="en-US" altLang="ko-KR" dirty="0"/>
              <a:t>, </a:t>
            </a:r>
            <a:r>
              <a:rPr lang="ko-KR" altLang="en-US" dirty="0"/>
              <a:t>열대지역에서 재배된다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미국에서 콘벨트라고 불리는 대규모 옥수수 재배구역이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옥수수는 절반 이상이 가축사료로 사용되며 식용소비는 생각보다 적은 비율을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 옥수수 </a:t>
            </a:r>
            <a:r>
              <a:rPr lang="ko-KR" altLang="en-US" dirty="0" err="1"/>
              <a:t>건식제분공장은</a:t>
            </a:r>
            <a:r>
              <a:rPr lang="ko-KR" altLang="en-US" dirty="0"/>
              <a:t> 전 세계 에탄올 생산량의 </a:t>
            </a:r>
            <a:r>
              <a:rPr lang="en-US" altLang="ko-KR" dirty="0"/>
              <a:t>50%</a:t>
            </a:r>
            <a:r>
              <a:rPr lang="ko-KR" altLang="en-US" dirty="0"/>
              <a:t>를 차지한다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9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미국에서 많이 생산되며 중국</a:t>
            </a:r>
            <a:r>
              <a:rPr lang="en-US" altLang="ko-KR" dirty="0"/>
              <a:t>/</a:t>
            </a:r>
            <a:r>
              <a:rPr lang="ko-KR" altLang="en-US" dirty="0"/>
              <a:t>남아메리카에서도 상당량 생산된다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미국과 중국의 옥수수 소비가 많으며 그 외에도 전 세계적인 소비가 이루어지고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소비량</a:t>
            </a: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7FC9DE90-7EB3-0E8A-514D-C0E504B83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0" y="1332281"/>
            <a:ext cx="5388865" cy="2847829"/>
          </a:xfrm>
        </p:spPr>
      </p:pic>
      <p:pic>
        <p:nvPicPr>
          <p:cNvPr id="19" name="내용 개체 틀 18" descr="지도이(가) 표시된 사진&#10;&#10;자동 생성된 설명">
            <a:extLst>
              <a:ext uri="{FF2B5EF4-FFF2-40B4-BE49-F238E27FC236}">
                <a16:creationId xmlns:a16="http://schemas.microsoft.com/office/drawing/2014/main" id="{DE8B2779-AB0B-881F-6BD0-8B9F0FF246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32281"/>
            <a:ext cx="5388863" cy="2847829"/>
          </a:xfrm>
        </p:spPr>
      </p:pic>
    </p:spTree>
    <p:extLst>
      <p:ext uri="{BB962C8B-B14F-4D97-AF65-F5344CB8AC3E}">
        <p14:creationId xmlns:p14="http://schemas.microsoft.com/office/powerpoint/2010/main" val="343735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멕시코</a:t>
            </a:r>
            <a:r>
              <a:rPr lang="en-US" altLang="ko-KR" dirty="0"/>
              <a:t>, </a:t>
            </a:r>
            <a:r>
              <a:rPr lang="ko-KR" altLang="en-US" dirty="0"/>
              <a:t>사우디아라비아에서 식용으로 많은 양이 소모된다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ko-KR" altLang="en-US" dirty="0" err="1"/>
              <a:t>국가들에서</a:t>
            </a:r>
            <a:r>
              <a:rPr lang="ko-KR" altLang="en-US" dirty="0"/>
              <a:t> 소모량이 상대적으로 적다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에탄올을 추출하는 산업재로 많이 사용된다</a:t>
            </a:r>
            <a:r>
              <a:rPr lang="en-US" altLang="ko-KR" dirty="0"/>
              <a:t>. </a:t>
            </a:r>
            <a:r>
              <a:rPr lang="ko-KR" altLang="en-US" dirty="0"/>
              <a:t>미국의 에탄올 생산량은 전 세계의 </a:t>
            </a:r>
            <a:r>
              <a:rPr lang="en-US" altLang="ko-KR" dirty="0"/>
              <a:t>50%</a:t>
            </a:r>
            <a:r>
              <a:rPr lang="ko-KR" altLang="en-US" dirty="0"/>
              <a:t>가량이다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식품소비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산업소비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21E261A3-1927-DE9C-0FFB-BE2FEF159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90616" cy="2847829"/>
          </a:xfrm>
        </p:spPr>
      </p:pic>
      <p:pic>
        <p:nvPicPr>
          <p:cNvPr id="20" name="내용 개체 틀 19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74D6A4FF-B185-F389-3F4C-A2BD311F9D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1332280"/>
            <a:ext cx="5389562" cy="2847829"/>
          </a:xfrm>
        </p:spPr>
      </p:pic>
    </p:spTree>
    <p:extLst>
      <p:ext uri="{BB962C8B-B14F-4D97-AF65-F5344CB8AC3E}">
        <p14:creationId xmlns:p14="http://schemas.microsoft.com/office/powerpoint/2010/main" val="154094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E9F8B02-836A-7259-49F6-B5CECABAD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8" r="17588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E4BC726-92B6-096C-47E9-EB8DD8B2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단백질 함량이 높으며 재배가 빠른 특징을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사료로 많이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맥주의 재료로 사용되며 위스키의 재료로도 사용된다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러시아</a:t>
            </a:r>
            <a:r>
              <a:rPr lang="en-US" altLang="ko-KR" dirty="0"/>
              <a:t>, </a:t>
            </a:r>
            <a:r>
              <a:rPr lang="ko-KR" altLang="en-US" dirty="0"/>
              <a:t>독일</a:t>
            </a:r>
            <a:r>
              <a:rPr lang="en-US" altLang="ko-KR" dirty="0"/>
              <a:t>, </a:t>
            </a:r>
            <a:r>
              <a:rPr lang="ko-KR" altLang="en-US" dirty="0"/>
              <a:t>프랑스에서 많이 생산한다</a:t>
            </a:r>
            <a:r>
              <a:rPr lang="en-US" altLang="ko-KR" dirty="0"/>
              <a:t>. </a:t>
            </a:r>
            <a:r>
              <a:rPr lang="ko-KR" altLang="en-US" dirty="0"/>
              <a:t>유럽연합 지역에서 전 세계 생산량의 </a:t>
            </a:r>
            <a:r>
              <a:rPr lang="en-US" altLang="ko-KR" dirty="0"/>
              <a:t>41%</a:t>
            </a:r>
            <a:r>
              <a:rPr lang="ko-KR" altLang="en-US" dirty="0"/>
              <a:t>를 생산한다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사료로 가장 많이 쓰이는 작물이며 맥주와 위스키를 제조하기 위하여 사용된다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소비량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D6F09FC3-33AF-24EE-8F24-3E3A3EE89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88863" cy="2847829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1639E2BA-A923-25AC-2F04-DA3E094610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40909"/>
            <a:ext cx="5388863" cy="2839199"/>
          </a:xfrm>
        </p:spPr>
      </p:pic>
    </p:spTree>
    <p:extLst>
      <p:ext uri="{BB962C8B-B14F-4D97-AF65-F5344CB8AC3E}">
        <p14:creationId xmlns:p14="http://schemas.microsoft.com/office/powerpoint/2010/main" val="150807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가격 상관분석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91B5216E-F9E3-EFAC-97D4-404F048B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5" b="22625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77" y="1371600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상관분석에 사용하는 자료는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석유 </a:t>
            </a:r>
            <a:r>
              <a:rPr lang="en-US" altLang="ko-KR" dirty="0"/>
              <a:t> : </a:t>
            </a:r>
            <a:r>
              <a:rPr lang="ko-KR" altLang="en-US" dirty="0"/>
              <a:t>석유는 농기구의 연료 및 운송수단의 연료로 사용되며 농업에서 매우 중요한 비중을 차지한다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발틱운임지수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해상운송의 활발한 정도를 나타내는 지표로 얼마나 많이 싣고 얼마나 자주 움직이는지를 객관적으로 나타낸다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982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3" y="1371600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상관분석을 통해 얻을 수 있는 특징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상관관계가 </a:t>
            </a:r>
            <a:r>
              <a:rPr lang="en-US" altLang="ko-KR" dirty="0"/>
              <a:t>0.8 </a:t>
            </a:r>
            <a:r>
              <a:rPr lang="ko-KR" altLang="en-US" dirty="0"/>
              <a:t>이상인 경우는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보리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옥수수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밀</a:t>
            </a:r>
            <a:r>
              <a:rPr lang="en-US" altLang="ko-KR" dirty="0"/>
              <a:t>, </a:t>
            </a:r>
            <a:r>
              <a:rPr lang="ko-KR" altLang="en-US" dirty="0"/>
              <a:t>옥수수</a:t>
            </a:r>
            <a:r>
              <a:rPr lang="en-US" altLang="ko-KR" dirty="0"/>
              <a:t>, </a:t>
            </a:r>
            <a:r>
              <a:rPr lang="ko-KR" altLang="en-US" dirty="0"/>
              <a:t>콩은 상호간의 상관관계가 매우 높은 것으로 분석된다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발틱운임지수는</a:t>
            </a:r>
            <a:r>
              <a:rPr lang="ko-KR" altLang="en-US" dirty="0"/>
              <a:t> 밀</a:t>
            </a:r>
            <a:r>
              <a:rPr lang="en-US" altLang="ko-KR" dirty="0"/>
              <a:t>, </a:t>
            </a:r>
            <a:r>
              <a:rPr lang="ko-KR" altLang="en-US" dirty="0"/>
              <a:t>옥수수</a:t>
            </a:r>
            <a:r>
              <a:rPr lang="en-US" altLang="ko-KR" dirty="0"/>
              <a:t>, </a:t>
            </a:r>
            <a:r>
              <a:rPr lang="ko-KR" altLang="en-US" dirty="0"/>
              <a:t>보리에 한해서 </a:t>
            </a:r>
            <a:r>
              <a:rPr lang="en-US" altLang="ko-KR" dirty="0"/>
              <a:t>0.5 </a:t>
            </a:r>
            <a:r>
              <a:rPr lang="ko-KR" altLang="en-US" dirty="0"/>
              <a:t>이상이 나왔으며 이는 사료 및 산업재로서 옥수수가 많이 거래된다는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쌀은 상관관계가 높긴 하나 위의 </a:t>
            </a:r>
            <a:r>
              <a:rPr lang="en-US" altLang="ko-KR" dirty="0"/>
              <a:t>3</a:t>
            </a:r>
            <a:r>
              <a:rPr lang="ko-KR" altLang="en-US" dirty="0"/>
              <a:t>개의 곡물보다 상관관계가 상대적으로 적었다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쌀은 </a:t>
            </a:r>
            <a:r>
              <a:rPr lang="ko-KR" altLang="en-US" dirty="0" err="1"/>
              <a:t>발틱운임지수와</a:t>
            </a:r>
            <a:r>
              <a:rPr lang="ko-KR" altLang="en-US" dirty="0"/>
              <a:t> 가장 연관성이 적었다</a:t>
            </a:r>
            <a:r>
              <a:rPr lang="en-US" altLang="ko-KR" dirty="0"/>
              <a:t>. </a:t>
            </a:r>
            <a:r>
              <a:rPr lang="ko-KR" altLang="en-US" dirty="0"/>
              <a:t>이유는 쌀은 해상으로 수출</a:t>
            </a:r>
            <a:r>
              <a:rPr lang="en-US" altLang="ko-KR" dirty="0"/>
              <a:t>/</a:t>
            </a:r>
            <a:r>
              <a:rPr lang="ko-KR" altLang="en-US" dirty="0"/>
              <a:t>수입이 많이 이루어지지 않으며 육로를 통한 무역이 많음을 확인할 수 있다</a:t>
            </a:r>
            <a:r>
              <a:rPr lang="en-US" altLang="ko-KR" dirty="0"/>
              <a:t>.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0F73803-44B5-8437-EB05-FE78611D9820}"/>
              </a:ext>
            </a:extLst>
          </p:cNvPr>
          <p:cNvSpPr/>
          <p:nvPr/>
        </p:nvSpPr>
        <p:spPr>
          <a:xfrm>
            <a:off x="3788229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038B76-3503-9F13-EA90-4FEFB1C6D4C6}"/>
              </a:ext>
            </a:extLst>
          </p:cNvPr>
          <p:cNvSpPr/>
          <p:nvPr/>
        </p:nvSpPr>
        <p:spPr>
          <a:xfrm>
            <a:off x="5850418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C24535-201F-9F7A-57BC-8F97B9E43935}"/>
              </a:ext>
            </a:extLst>
          </p:cNvPr>
          <p:cNvSpPr/>
          <p:nvPr/>
        </p:nvSpPr>
        <p:spPr>
          <a:xfrm>
            <a:off x="5786846" y="2869240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C48ADE-F9AB-C6E2-0A32-9459A637DEDA}"/>
              </a:ext>
            </a:extLst>
          </p:cNvPr>
          <p:cNvSpPr/>
          <p:nvPr/>
        </p:nvSpPr>
        <p:spPr>
          <a:xfrm>
            <a:off x="6509657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DFBF61-A0FD-F8DE-2699-7E87EE74D4DC}"/>
              </a:ext>
            </a:extLst>
          </p:cNvPr>
          <p:cNvSpPr/>
          <p:nvPr/>
        </p:nvSpPr>
        <p:spPr>
          <a:xfrm>
            <a:off x="6509657" y="2869239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EFB7B7-A8B1-CBFA-8CDD-39B5DDB52938}"/>
              </a:ext>
            </a:extLst>
          </p:cNvPr>
          <p:cNvSpPr/>
          <p:nvPr/>
        </p:nvSpPr>
        <p:spPr>
          <a:xfrm>
            <a:off x="6509657" y="469392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22276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2F8-DE99-26AE-36CB-EABB1AC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BAB4-1D03-553F-EC29-15697DA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곡물의 특징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콩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옥수수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보리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가격 상관분석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이용방안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7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671391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8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2419-74FD-8E0B-9713-682F3C0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44" y="2778034"/>
            <a:ext cx="9960864" cy="987552"/>
          </a:xfrm>
        </p:spPr>
        <p:txBody>
          <a:bodyPr/>
          <a:lstStyle/>
          <a:p>
            <a:r>
              <a:rPr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145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0B195-B79C-7D92-B9E7-AFB3FC2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8CFBD-6A69-8903-E49D-5867A16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세계의 곡물시장은 미국을 중심으로 움직인다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미국에서 생산하는 작물들은 전 세계의 곡물가격에 영향을 끼친다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곡물가격의 상관관계를 객관적 수치로 확인해보자</a:t>
            </a:r>
            <a:endParaRPr lang="en-US" altLang="ko-KR" dirty="0"/>
          </a:p>
          <a:p>
            <a:r>
              <a:rPr lang="ko-KR" altLang="en-US" dirty="0"/>
              <a:t>계획</a:t>
            </a:r>
            <a:endParaRPr lang="en-US" altLang="ko-KR" dirty="0"/>
          </a:p>
          <a:p>
            <a:pPr lvl="1"/>
            <a:r>
              <a:rPr lang="ko-KR" altLang="en-US" dirty="0"/>
              <a:t>상관관계 데이터는 </a:t>
            </a:r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~2023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 현황 데이터는 </a:t>
            </a:r>
            <a:r>
              <a:rPr lang="en-US" altLang="ko-KR" dirty="0"/>
              <a:t>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2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곡물의 특징</a:t>
            </a:r>
          </a:p>
        </p:txBody>
      </p:sp>
      <p:pic>
        <p:nvPicPr>
          <p:cNvPr id="12" name="Picture 11" descr="들판의 식물">
            <a:extLst>
              <a:ext uri="{FF2B5EF4-FFF2-40B4-BE49-F238E27FC236}">
                <a16:creationId xmlns:a16="http://schemas.microsoft.com/office/drawing/2014/main" id="{27823C35-EEC7-E946-D7EA-E8DF24BC5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0" b="4590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2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</a:p>
        </p:txBody>
      </p:sp>
      <p:pic>
        <p:nvPicPr>
          <p:cNvPr id="6" name="Picture 5" descr="Close-up of a steaming bowl of white rice">
            <a:extLst>
              <a:ext uri="{FF2B5EF4-FFF2-40B4-BE49-F238E27FC236}">
                <a16:creationId xmlns:a16="http://schemas.microsoft.com/office/drawing/2014/main" id="{1CEC779B-C3AE-AD7D-A1AF-22E1EA163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4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9D345-8F24-27CD-7AF8-180CE282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쌀은 아시아 지역 </a:t>
            </a:r>
            <a:r>
              <a:rPr lang="en-US" altLang="ko-KR" dirty="0"/>
              <a:t>/ </a:t>
            </a:r>
            <a:r>
              <a:rPr lang="ko-KR" altLang="en-US" dirty="0"/>
              <a:t>일부 유럽지역에서 식용으로 재배된다</a:t>
            </a:r>
            <a:endParaRPr lang="en-US" altLang="ko-KR" dirty="0"/>
          </a:p>
          <a:p>
            <a:r>
              <a:rPr lang="ko-KR" altLang="en-US" dirty="0"/>
              <a:t>쌀의 품종은 두 가지로 구분된다</a:t>
            </a:r>
            <a:endParaRPr lang="en-US" altLang="ko-KR" dirty="0"/>
          </a:p>
          <a:p>
            <a:pPr lvl="1"/>
            <a:r>
              <a:rPr lang="ko-KR" altLang="en-US" dirty="0" err="1"/>
              <a:t>자포니카</a:t>
            </a:r>
            <a:r>
              <a:rPr lang="en-US" altLang="ko-KR" dirty="0"/>
              <a:t>(Short grain)</a:t>
            </a:r>
          </a:p>
          <a:p>
            <a:pPr lvl="1"/>
            <a:r>
              <a:rPr lang="ko-KR" altLang="en-US" dirty="0" err="1"/>
              <a:t>인디카</a:t>
            </a:r>
            <a:r>
              <a:rPr lang="en-US" altLang="ko-KR" dirty="0"/>
              <a:t>(Long grain)</a:t>
            </a:r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인디카가</a:t>
            </a:r>
            <a:r>
              <a:rPr lang="ko-KR" altLang="en-US" dirty="0"/>
              <a:t> 주로 </a:t>
            </a:r>
            <a:r>
              <a:rPr lang="ko-KR" altLang="en-US" dirty="0" err="1"/>
              <a:t>무역된다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9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중국과 인도를 중심으로 생산량이 높다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endParaRPr lang="en-US" altLang="ko-KR" dirty="0"/>
          </a:p>
          <a:p>
            <a:r>
              <a:rPr lang="ko-KR" altLang="en-US" dirty="0"/>
              <a:t>인도 </a:t>
            </a:r>
            <a:r>
              <a:rPr lang="en-US" altLang="ko-KR" dirty="0"/>
              <a:t>,</a:t>
            </a:r>
            <a:r>
              <a:rPr lang="ko-KR" altLang="en-US" dirty="0"/>
              <a:t>태국</a:t>
            </a:r>
            <a:r>
              <a:rPr lang="en-US" altLang="ko-KR" dirty="0"/>
              <a:t>, </a:t>
            </a:r>
            <a:r>
              <a:rPr lang="ko-KR" altLang="en-US" dirty="0"/>
              <a:t>베트남 등에서  쌀의 수출이 이루어진다</a:t>
            </a:r>
            <a:r>
              <a:rPr lang="en-US" altLang="ko-KR" dirty="0"/>
              <a:t>.  </a:t>
            </a:r>
            <a:endParaRPr lang="en-US" dirty="0"/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0C48FC7E-4296-1FF1-DDD3-9357777F8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" y="1353312"/>
            <a:ext cx="5388864" cy="2826802"/>
          </a:xfr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쌀은 중국 </a:t>
            </a:r>
            <a:r>
              <a:rPr lang="en-US" altLang="ko-KR" dirty="0"/>
              <a:t>/ </a:t>
            </a:r>
            <a:r>
              <a:rPr lang="ko-KR" altLang="en-US" dirty="0"/>
              <a:t>인도에서 대규모로 소비되는 특징을 지닌다</a:t>
            </a:r>
            <a:r>
              <a:rPr lang="en-US" altLang="ko-KR" dirty="0"/>
              <a:t>.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소비량</a:t>
            </a:r>
          </a:p>
        </p:txBody>
      </p:sp>
      <p:pic>
        <p:nvPicPr>
          <p:cNvPr id="21" name="내용 개체 틀 20" descr="지도, 텍스트, 아틀라스이(가) 표시된 사진">
            <a:extLst>
              <a:ext uri="{FF2B5EF4-FFF2-40B4-BE49-F238E27FC236}">
                <a16:creationId xmlns:a16="http://schemas.microsoft.com/office/drawing/2014/main" id="{BCDE5422-67D7-B31A-C73D-8C1C43859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6" y="1353312"/>
            <a:ext cx="5388865" cy="2826802"/>
          </a:xfrm>
        </p:spPr>
      </p:pic>
    </p:spTree>
    <p:extLst>
      <p:ext uri="{BB962C8B-B14F-4D97-AF65-F5344CB8AC3E}">
        <p14:creationId xmlns:p14="http://schemas.microsoft.com/office/powerpoint/2010/main" val="8064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밀</a:t>
            </a:r>
          </a:p>
        </p:txBody>
      </p:sp>
      <p:pic>
        <p:nvPicPr>
          <p:cNvPr id="24" name="Picture 12" descr="Wheat field">
            <a:extLst>
              <a:ext uri="{FF2B5EF4-FFF2-40B4-BE49-F238E27FC236}">
                <a16:creationId xmlns:a16="http://schemas.microsoft.com/office/drawing/2014/main" id="{05899E70-939B-B6C3-55E0-6587D5667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8" r="11536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0EE69C5-19A3-518C-C092-952E915B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밀은 미국에서 옥수수</a:t>
            </a:r>
            <a:r>
              <a:rPr lang="en-US" altLang="ko-KR" dirty="0"/>
              <a:t>, </a:t>
            </a:r>
            <a:r>
              <a:rPr lang="ko-KR" altLang="en-US" dirty="0"/>
              <a:t>콩에 이어서 세 번째로 많이 재배되는 작물이다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다양한 종류가 존재하며 단백질 함량에 따라 경질밀과 연질밀이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트럭</a:t>
            </a:r>
            <a:r>
              <a:rPr lang="en-US" altLang="ko-KR" dirty="0"/>
              <a:t>, </a:t>
            </a:r>
            <a:r>
              <a:rPr lang="ko-KR" altLang="en-US" dirty="0"/>
              <a:t>철도</a:t>
            </a:r>
            <a:r>
              <a:rPr lang="en-US" altLang="ko-KR" dirty="0"/>
              <a:t>, </a:t>
            </a:r>
            <a:r>
              <a:rPr lang="ko-KR" altLang="en-US" dirty="0" err="1"/>
              <a:t>선박등을</a:t>
            </a:r>
            <a:r>
              <a:rPr lang="ko-KR" altLang="en-US" dirty="0"/>
              <a:t> 통해 운송하며 주 운송수단은 철도</a:t>
            </a:r>
            <a:r>
              <a:rPr lang="en-US" altLang="ko-KR" dirty="0"/>
              <a:t>/</a:t>
            </a:r>
            <a:r>
              <a:rPr lang="ko-KR" altLang="en-US" dirty="0"/>
              <a:t>트럭이다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밀은 현지에서 검사</a:t>
            </a:r>
            <a:r>
              <a:rPr lang="en-US" altLang="ko-KR" dirty="0"/>
              <a:t>/</a:t>
            </a:r>
            <a:r>
              <a:rPr lang="ko-KR" altLang="en-US" dirty="0"/>
              <a:t>제분이 이루어지며 밀가루로 가공되기 전까지 저장된다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서구권에서 주식으로 활용되며 유라시아에서도 많이 재배된다</a:t>
            </a:r>
            <a:r>
              <a:rPr lang="en-US" altLang="ko-KR" dirty="0"/>
              <a:t>.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인도도 많이 재배하는 편이다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서구권은 물론 중국</a:t>
            </a:r>
            <a:r>
              <a:rPr lang="en-US" altLang="ko-KR" dirty="0"/>
              <a:t>, </a:t>
            </a:r>
            <a:r>
              <a:rPr lang="ko-KR" altLang="en-US" dirty="0"/>
              <a:t>인도에서도 상당량 소비된다</a:t>
            </a:r>
            <a:r>
              <a:rPr lang="en-US" altLang="ko-KR" dirty="0"/>
              <a:t>. </a:t>
            </a:r>
            <a:r>
              <a:rPr lang="ko-KR" altLang="en-US" dirty="0"/>
              <a:t>유럽에서는 사료</a:t>
            </a:r>
            <a:r>
              <a:rPr lang="en-US" altLang="ko-KR" dirty="0"/>
              <a:t>, </a:t>
            </a:r>
            <a:r>
              <a:rPr lang="ko-KR" altLang="en-US" dirty="0"/>
              <a:t>원재료로 활용된다</a:t>
            </a:r>
            <a:r>
              <a:rPr lang="en-US" altLang="ko-KR" dirty="0"/>
              <a:t>.(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맥주 등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소비량</a:t>
            </a:r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33EE5F1-B384-7006-A3BC-ECBD54A61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53311"/>
            <a:ext cx="5388864" cy="2826802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345428C2-2539-7B66-B249-623358D72D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53310"/>
            <a:ext cx="5388248" cy="2826802"/>
          </a:xfrm>
        </p:spPr>
      </p:pic>
    </p:spTree>
    <p:extLst>
      <p:ext uri="{BB962C8B-B14F-4D97-AF65-F5344CB8AC3E}">
        <p14:creationId xmlns:p14="http://schemas.microsoft.com/office/powerpoint/2010/main" val="103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</a:p>
        </p:txBody>
      </p:sp>
      <p:pic>
        <p:nvPicPr>
          <p:cNvPr id="31" name="Picture 30" descr="Pile of soy beans on wooden table">
            <a:extLst>
              <a:ext uri="{FF2B5EF4-FFF2-40B4-BE49-F238E27FC236}">
                <a16:creationId xmlns:a16="http://schemas.microsoft.com/office/drawing/2014/main" id="{D1CAAC44-8581-EAD5-F274-9F2F13B6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13483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FE7D3548-0F4B-CCA4-3721-D1C97779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콩은 단백질 공급을 위해 세계적으로 가장 많이 쓰이는 사료이자 음식이다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 수확량의 </a:t>
            </a:r>
            <a:r>
              <a:rPr lang="en-US" altLang="ko-KR" dirty="0"/>
              <a:t>2/3</a:t>
            </a:r>
            <a:r>
              <a:rPr lang="ko-KR" altLang="en-US" dirty="0"/>
              <a:t>은 </a:t>
            </a:r>
            <a:r>
              <a:rPr lang="ko-KR" altLang="en-US" dirty="0" err="1"/>
              <a:t>압착가공되어</a:t>
            </a:r>
            <a:r>
              <a:rPr lang="ko-KR" altLang="en-US" dirty="0"/>
              <a:t> 대두유와 </a:t>
            </a:r>
            <a:r>
              <a:rPr lang="ko-KR" altLang="en-US" dirty="0" err="1"/>
              <a:t>대두박을</a:t>
            </a:r>
            <a:r>
              <a:rPr lang="ko-KR" altLang="en-US" dirty="0"/>
              <a:t> 생산한다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대두박은</a:t>
            </a:r>
            <a:r>
              <a:rPr lang="ko-KR" altLang="en-US" dirty="0"/>
              <a:t> 콩가루</a:t>
            </a:r>
            <a:r>
              <a:rPr lang="en-US" altLang="ko-KR" dirty="0"/>
              <a:t>, </a:t>
            </a:r>
            <a:r>
              <a:rPr lang="ko-KR" altLang="en-US" dirty="0" err="1"/>
              <a:t>사료등으로</a:t>
            </a:r>
            <a:r>
              <a:rPr lang="ko-KR" altLang="en-US" dirty="0"/>
              <a:t> 사용되며 대두유는 식용유로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콩의 운송수단은 주로 트럭과 철도로 이동하나 무역시에는 해상운임 비중이 높다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25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138</TotalTime>
  <Words>776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곡물 가격의 상관관계</vt:lpstr>
      <vt:lpstr>목차</vt:lpstr>
      <vt:lpstr>1. 프로젝트 개요</vt:lpstr>
      <vt:lpstr>2. 곡물의 특징</vt:lpstr>
      <vt:lpstr>2-1. 곡물의 특징 - 쌀</vt:lpstr>
      <vt:lpstr>2-1. 곡물의 특징 - 쌀</vt:lpstr>
      <vt:lpstr>2-2. 곡물의 특징 - 밀</vt:lpstr>
      <vt:lpstr>2-2. 곡물의 특징 - 밀</vt:lpstr>
      <vt:lpstr>2-3. 곡물의 특징 - 콩</vt:lpstr>
      <vt:lpstr>2-3. 곡물의 특징 - 콩</vt:lpstr>
      <vt:lpstr>2-4. 곡물의 특징 - 옥수수</vt:lpstr>
      <vt:lpstr>2-4. 곡물의 특징 - 옥수수</vt:lpstr>
      <vt:lpstr>2-4. 곡물의 특징 - 옥수수</vt:lpstr>
      <vt:lpstr>2-5. 곡물의 특징 - 보리</vt:lpstr>
      <vt:lpstr>2-5. 곡물의 특징 - 보리</vt:lpstr>
      <vt:lpstr>3. 가격 상관분석</vt:lpstr>
      <vt:lpstr>3-1 . 가격 상관분석 - 히트맵</vt:lpstr>
      <vt:lpstr>3-1 . 가격 상관분석 - 히트맵</vt:lpstr>
      <vt:lpstr>4. 데이터 이용방안</vt:lpstr>
      <vt:lpstr>4. 데이터 이용방안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곡물 가격의 상관관계</dc:title>
  <dc:creator>규상 임</dc:creator>
  <cp:lastModifiedBy>user</cp:lastModifiedBy>
  <cp:revision>5</cp:revision>
  <dcterms:created xsi:type="dcterms:W3CDTF">2023-10-09T07:03:00Z</dcterms:created>
  <dcterms:modified xsi:type="dcterms:W3CDTF">2023-10-10T09:52:53Z</dcterms:modified>
</cp:coreProperties>
</file>