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8DCE0A-A451-4FAF-90AD-0D66BC2BBA44}" v="705" dt="2023-10-09T09:09:46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594947-4DEE-46AC-9DFD-BF43EDF8E334}" type="doc">
      <dgm:prSet loTypeId="urn:microsoft.com/office/officeart/2018/2/layout/IconLabelList" loCatId="icon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2D65AEA-F5FE-4445-AACA-88354AA58099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dirty="0"/>
            <a:t>투자에는 </a:t>
          </a:r>
          <a:r>
            <a:rPr lang="ko-KR" dirty="0" err="1"/>
            <a:t>헷지</a:t>
          </a:r>
          <a:r>
            <a:rPr lang="en-US" dirty="0"/>
            <a:t>(Hedge)</a:t>
          </a:r>
          <a:r>
            <a:rPr lang="ko-KR" dirty="0"/>
            <a:t>라는 개념이 존재한다</a:t>
          </a:r>
          <a:r>
            <a:rPr lang="en-US" dirty="0"/>
            <a:t>. </a:t>
          </a:r>
          <a:r>
            <a:rPr lang="ko-KR" dirty="0"/>
            <a:t>가격변동에 따른 위험을 줄이는 금융 기술이다</a:t>
          </a:r>
          <a:r>
            <a:rPr lang="en-US" dirty="0"/>
            <a:t>.</a:t>
          </a:r>
        </a:p>
      </dgm:t>
    </dgm:pt>
    <dgm:pt modelId="{635370CF-7F6D-48A1-A11D-96A215822BC0}" type="parTrans" cxnId="{1BC4A138-CBE1-4A23-A5BC-33278FA6C636}">
      <dgm:prSet/>
      <dgm:spPr/>
      <dgm:t>
        <a:bodyPr/>
        <a:lstStyle/>
        <a:p>
          <a:endParaRPr lang="en-US"/>
        </a:p>
      </dgm:t>
    </dgm:pt>
    <dgm:pt modelId="{6AE89D0A-8FD1-4D30-88C3-013C2E520B37}" type="sibTrans" cxnId="{1BC4A138-CBE1-4A23-A5BC-33278FA6C636}">
      <dgm:prSet/>
      <dgm:spPr/>
      <dgm:t>
        <a:bodyPr/>
        <a:lstStyle/>
        <a:p>
          <a:endParaRPr lang="en-US"/>
        </a:p>
      </dgm:t>
    </dgm:pt>
    <dgm:pt modelId="{53D6AA5D-633C-46F9-AF25-038937C01B76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dirty="0"/>
            <a:t>두 상품의 상관관계가 높을 수록 </a:t>
          </a:r>
          <a:r>
            <a:rPr lang="ko-KR" dirty="0" err="1"/>
            <a:t>헷지가</a:t>
          </a:r>
          <a:r>
            <a:rPr lang="ko-KR" dirty="0"/>
            <a:t> 가능한 상품으로 볼 수 있으며 이는 투자전략에 사용할 수 있다</a:t>
          </a:r>
          <a:r>
            <a:rPr lang="en-US" dirty="0"/>
            <a:t>. (</a:t>
          </a:r>
          <a:r>
            <a:rPr lang="ko-KR" dirty="0"/>
            <a:t>예</a:t>
          </a:r>
          <a:r>
            <a:rPr lang="en-US" dirty="0"/>
            <a:t> : </a:t>
          </a:r>
          <a:r>
            <a:rPr lang="ko-KR" dirty="0"/>
            <a:t>스프레드 거래</a:t>
          </a:r>
          <a:r>
            <a:rPr lang="en-US" dirty="0"/>
            <a:t>)</a:t>
          </a:r>
        </a:p>
      </dgm:t>
    </dgm:pt>
    <dgm:pt modelId="{832BB935-5441-4F35-A8E1-0E410A529B12}" type="parTrans" cxnId="{BBD7A3D5-6068-40B1-B40B-FAD939CB450A}">
      <dgm:prSet/>
      <dgm:spPr/>
      <dgm:t>
        <a:bodyPr/>
        <a:lstStyle/>
        <a:p>
          <a:endParaRPr lang="en-US"/>
        </a:p>
      </dgm:t>
    </dgm:pt>
    <dgm:pt modelId="{82C201E7-2DD9-439C-8DDD-A684E5FD8921}" type="sibTrans" cxnId="{BBD7A3D5-6068-40B1-B40B-FAD939CB450A}">
      <dgm:prSet/>
      <dgm:spPr/>
      <dgm:t>
        <a:bodyPr/>
        <a:lstStyle/>
        <a:p>
          <a:endParaRPr lang="en-US"/>
        </a:p>
      </dgm:t>
    </dgm:pt>
    <dgm:pt modelId="{5A5667AF-D5A1-45BE-B28A-6BCF16D780BF}" type="pres">
      <dgm:prSet presAssocID="{DE594947-4DEE-46AC-9DFD-BF43EDF8E334}" presName="root" presStyleCnt="0">
        <dgm:presLayoutVars>
          <dgm:dir/>
          <dgm:resizeHandles val="exact"/>
        </dgm:presLayoutVars>
      </dgm:prSet>
      <dgm:spPr/>
    </dgm:pt>
    <dgm:pt modelId="{713B6BB5-FAAD-4DC4-A709-5F55D3A68699}" type="pres">
      <dgm:prSet presAssocID="{72D65AEA-F5FE-4445-AACA-88354AA58099}" presName="compNode" presStyleCnt="0"/>
      <dgm:spPr/>
    </dgm:pt>
    <dgm:pt modelId="{08F777B3-DA20-49B3-B33B-4D853C2945C2}" type="pres">
      <dgm:prSet presAssocID="{72D65AEA-F5FE-4445-AACA-88354AA580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화폐"/>
        </a:ext>
      </dgm:extLst>
    </dgm:pt>
    <dgm:pt modelId="{50DC249B-29D5-4704-97AE-635B72FCB5F1}" type="pres">
      <dgm:prSet presAssocID="{72D65AEA-F5FE-4445-AACA-88354AA58099}" presName="spaceRect" presStyleCnt="0"/>
      <dgm:spPr/>
    </dgm:pt>
    <dgm:pt modelId="{B6A1200E-998F-4F96-B69D-C26C465944D3}" type="pres">
      <dgm:prSet presAssocID="{72D65AEA-F5FE-4445-AACA-88354AA58099}" presName="textRect" presStyleLbl="revTx" presStyleIdx="0" presStyleCnt="2">
        <dgm:presLayoutVars>
          <dgm:chMax val="1"/>
          <dgm:chPref val="1"/>
        </dgm:presLayoutVars>
      </dgm:prSet>
      <dgm:spPr/>
    </dgm:pt>
    <dgm:pt modelId="{5B37C434-8158-42F9-B6E1-A1CA7CACCD1A}" type="pres">
      <dgm:prSet presAssocID="{6AE89D0A-8FD1-4D30-88C3-013C2E520B37}" presName="sibTrans" presStyleCnt="0"/>
      <dgm:spPr/>
    </dgm:pt>
    <dgm:pt modelId="{4DAB059C-428C-46A4-A167-98B56A49AB04}" type="pres">
      <dgm:prSet presAssocID="{53D6AA5D-633C-46F9-AF25-038937C01B76}" presName="compNode" presStyleCnt="0"/>
      <dgm:spPr/>
    </dgm:pt>
    <dgm:pt modelId="{780F82B6-01CE-4355-B705-27EA6D105340}" type="pres">
      <dgm:prSet presAssocID="{53D6AA5D-633C-46F9-AF25-038937C01B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수요와 공급 윤곽선"/>
        </a:ext>
      </dgm:extLst>
    </dgm:pt>
    <dgm:pt modelId="{F376E5C4-3AB3-4B0D-8658-B1842A7644D3}" type="pres">
      <dgm:prSet presAssocID="{53D6AA5D-633C-46F9-AF25-038937C01B76}" presName="spaceRect" presStyleCnt="0"/>
      <dgm:spPr/>
    </dgm:pt>
    <dgm:pt modelId="{7314636B-4945-4DCA-860E-FF5A3C735B31}" type="pres">
      <dgm:prSet presAssocID="{53D6AA5D-633C-46F9-AF25-038937C01B7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BC4A138-CBE1-4A23-A5BC-33278FA6C636}" srcId="{DE594947-4DEE-46AC-9DFD-BF43EDF8E334}" destId="{72D65AEA-F5FE-4445-AACA-88354AA58099}" srcOrd="0" destOrd="0" parTransId="{635370CF-7F6D-48A1-A11D-96A215822BC0}" sibTransId="{6AE89D0A-8FD1-4D30-88C3-013C2E520B37}"/>
    <dgm:cxn modelId="{7235F541-97DB-498D-99FF-D23012027C32}" type="presOf" srcId="{53D6AA5D-633C-46F9-AF25-038937C01B76}" destId="{7314636B-4945-4DCA-860E-FF5A3C735B31}" srcOrd="0" destOrd="0" presId="urn:microsoft.com/office/officeart/2018/2/layout/IconLabelList"/>
    <dgm:cxn modelId="{198CF7B7-19CC-4DED-87C5-7F07CA6F0B08}" type="presOf" srcId="{DE594947-4DEE-46AC-9DFD-BF43EDF8E334}" destId="{5A5667AF-D5A1-45BE-B28A-6BCF16D780BF}" srcOrd="0" destOrd="0" presId="urn:microsoft.com/office/officeart/2018/2/layout/IconLabelList"/>
    <dgm:cxn modelId="{492B5DC8-5A65-430F-AF62-4F6F144D8DD8}" type="presOf" srcId="{72D65AEA-F5FE-4445-AACA-88354AA58099}" destId="{B6A1200E-998F-4F96-B69D-C26C465944D3}" srcOrd="0" destOrd="0" presId="urn:microsoft.com/office/officeart/2018/2/layout/IconLabelList"/>
    <dgm:cxn modelId="{BBD7A3D5-6068-40B1-B40B-FAD939CB450A}" srcId="{DE594947-4DEE-46AC-9DFD-BF43EDF8E334}" destId="{53D6AA5D-633C-46F9-AF25-038937C01B76}" srcOrd="1" destOrd="0" parTransId="{832BB935-5441-4F35-A8E1-0E410A529B12}" sibTransId="{82C201E7-2DD9-439C-8DDD-A684E5FD8921}"/>
    <dgm:cxn modelId="{A41338AB-DB1D-4A15-85E8-FC2C78279099}" type="presParOf" srcId="{5A5667AF-D5A1-45BE-B28A-6BCF16D780BF}" destId="{713B6BB5-FAAD-4DC4-A709-5F55D3A68699}" srcOrd="0" destOrd="0" presId="urn:microsoft.com/office/officeart/2018/2/layout/IconLabelList"/>
    <dgm:cxn modelId="{568E66B7-B507-4B6A-9AF4-3EBD30828EEA}" type="presParOf" srcId="{713B6BB5-FAAD-4DC4-A709-5F55D3A68699}" destId="{08F777B3-DA20-49B3-B33B-4D853C2945C2}" srcOrd="0" destOrd="0" presId="urn:microsoft.com/office/officeart/2018/2/layout/IconLabelList"/>
    <dgm:cxn modelId="{E5860B43-2B70-43E6-BD58-CC7F45D69BC4}" type="presParOf" srcId="{713B6BB5-FAAD-4DC4-A709-5F55D3A68699}" destId="{50DC249B-29D5-4704-97AE-635B72FCB5F1}" srcOrd="1" destOrd="0" presId="urn:microsoft.com/office/officeart/2018/2/layout/IconLabelList"/>
    <dgm:cxn modelId="{4E80CC43-4D08-4ABB-A22A-E7AFB6E8CC09}" type="presParOf" srcId="{713B6BB5-FAAD-4DC4-A709-5F55D3A68699}" destId="{B6A1200E-998F-4F96-B69D-C26C465944D3}" srcOrd="2" destOrd="0" presId="urn:microsoft.com/office/officeart/2018/2/layout/IconLabelList"/>
    <dgm:cxn modelId="{D9FEFCFD-9897-42C9-A789-63F7B60D56FE}" type="presParOf" srcId="{5A5667AF-D5A1-45BE-B28A-6BCF16D780BF}" destId="{5B37C434-8158-42F9-B6E1-A1CA7CACCD1A}" srcOrd="1" destOrd="0" presId="urn:microsoft.com/office/officeart/2018/2/layout/IconLabelList"/>
    <dgm:cxn modelId="{E18FFCB8-B09C-44F0-A3F0-778B42E5ACD1}" type="presParOf" srcId="{5A5667AF-D5A1-45BE-B28A-6BCF16D780BF}" destId="{4DAB059C-428C-46A4-A167-98B56A49AB04}" srcOrd="2" destOrd="0" presId="urn:microsoft.com/office/officeart/2018/2/layout/IconLabelList"/>
    <dgm:cxn modelId="{46D717BD-4E77-4DFD-B39B-826C69CF4704}" type="presParOf" srcId="{4DAB059C-428C-46A4-A167-98B56A49AB04}" destId="{780F82B6-01CE-4355-B705-27EA6D105340}" srcOrd="0" destOrd="0" presId="urn:microsoft.com/office/officeart/2018/2/layout/IconLabelList"/>
    <dgm:cxn modelId="{DE1A9DCF-8061-4D73-8FF4-C6B6879CC7A6}" type="presParOf" srcId="{4DAB059C-428C-46A4-A167-98B56A49AB04}" destId="{F376E5C4-3AB3-4B0D-8658-B1842A7644D3}" srcOrd="1" destOrd="0" presId="urn:microsoft.com/office/officeart/2018/2/layout/IconLabelList"/>
    <dgm:cxn modelId="{337FD456-9B42-4518-BD4E-5892DBD15FB6}" type="presParOf" srcId="{4DAB059C-428C-46A4-A167-98B56A49AB04}" destId="{7314636B-4945-4DCA-860E-FF5A3C735B3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594947-4DEE-46AC-9DFD-BF43EDF8E334}" type="doc">
      <dgm:prSet loTypeId="urn:microsoft.com/office/officeart/2018/2/layout/IconLabelList" loCatId="icon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3D6AA5D-633C-46F9-AF25-038937C01B76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/>
            <a:t>생산국가가 특정한 국가에 집중이 되어있으며 해당 국가에 재난이나 사건이 터졌을 경우 대응할 수 있다</a:t>
          </a:r>
          <a:r>
            <a:rPr lang="en-US" altLang="ko-KR" dirty="0"/>
            <a:t>.</a:t>
          </a:r>
          <a:endParaRPr lang="en-US" dirty="0"/>
        </a:p>
      </dgm:t>
    </dgm:pt>
    <dgm:pt modelId="{832BB935-5441-4F35-A8E1-0E410A529B12}" type="parTrans" cxnId="{BBD7A3D5-6068-40B1-B40B-FAD939CB450A}">
      <dgm:prSet/>
      <dgm:spPr/>
      <dgm:t>
        <a:bodyPr/>
        <a:lstStyle/>
        <a:p>
          <a:endParaRPr lang="en-US"/>
        </a:p>
      </dgm:t>
    </dgm:pt>
    <dgm:pt modelId="{82C201E7-2DD9-439C-8DDD-A684E5FD8921}" type="sibTrans" cxnId="{BBD7A3D5-6068-40B1-B40B-FAD939CB450A}">
      <dgm:prSet/>
      <dgm:spPr/>
      <dgm:t>
        <a:bodyPr/>
        <a:lstStyle/>
        <a:p>
          <a:endParaRPr lang="en-US"/>
        </a:p>
      </dgm:t>
    </dgm:pt>
    <dgm:pt modelId="{72D65AEA-F5FE-4445-AACA-88354AA58099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>
              <a:latin typeface="+mn-ea"/>
              <a:ea typeface="+mn-ea"/>
            </a:rPr>
            <a:t>해상무역과의 상관관계가 높다는 점을 확인하였으며</a:t>
          </a:r>
          <a:endParaRPr lang="en-US" altLang="ko-KR" dirty="0">
            <a:latin typeface="+mn-ea"/>
            <a:ea typeface="+mn-ea"/>
          </a:endParaRPr>
        </a:p>
        <a:p>
          <a:pPr>
            <a:lnSpc>
              <a:spcPct val="100000"/>
            </a:lnSpc>
          </a:pPr>
          <a:r>
            <a:rPr lang="ko-KR" altLang="en-US" dirty="0">
              <a:latin typeface="+mn-ea"/>
              <a:ea typeface="+mn-ea"/>
            </a:rPr>
            <a:t>해상무역에 대한 리스크를 체크하는 바탕으로 사용한다</a:t>
          </a:r>
          <a:r>
            <a:rPr lang="en-US" altLang="ko-KR" dirty="0">
              <a:latin typeface="+mn-ea"/>
              <a:ea typeface="+mn-ea"/>
            </a:rPr>
            <a:t>.</a:t>
          </a:r>
          <a:endParaRPr lang="en-US" dirty="0">
            <a:latin typeface="+mn-ea"/>
            <a:ea typeface="+mn-ea"/>
          </a:endParaRPr>
        </a:p>
      </dgm:t>
    </dgm:pt>
    <dgm:pt modelId="{6AE89D0A-8FD1-4D30-88C3-013C2E520B37}" type="sibTrans" cxnId="{1BC4A138-CBE1-4A23-A5BC-33278FA6C636}">
      <dgm:prSet/>
      <dgm:spPr/>
      <dgm:t>
        <a:bodyPr/>
        <a:lstStyle/>
        <a:p>
          <a:endParaRPr lang="en-US"/>
        </a:p>
      </dgm:t>
    </dgm:pt>
    <dgm:pt modelId="{635370CF-7F6D-48A1-A11D-96A215822BC0}" type="parTrans" cxnId="{1BC4A138-CBE1-4A23-A5BC-33278FA6C636}">
      <dgm:prSet/>
      <dgm:spPr/>
      <dgm:t>
        <a:bodyPr/>
        <a:lstStyle/>
        <a:p>
          <a:endParaRPr lang="en-US"/>
        </a:p>
      </dgm:t>
    </dgm:pt>
    <dgm:pt modelId="{5A5667AF-D5A1-45BE-B28A-6BCF16D780BF}" type="pres">
      <dgm:prSet presAssocID="{DE594947-4DEE-46AC-9DFD-BF43EDF8E334}" presName="root" presStyleCnt="0">
        <dgm:presLayoutVars>
          <dgm:dir/>
          <dgm:resizeHandles val="exact"/>
        </dgm:presLayoutVars>
      </dgm:prSet>
      <dgm:spPr/>
    </dgm:pt>
    <dgm:pt modelId="{713B6BB5-FAAD-4DC4-A709-5F55D3A68699}" type="pres">
      <dgm:prSet presAssocID="{72D65AEA-F5FE-4445-AACA-88354AA58099}" presName="compNode" presStyleCnt="0"/>
      <dgm:spPr/>
    </dgm:pt>
    <dgm:pt modelId="{08F777B3-DA20-49B3-B33B-4D853C2945C2}" type="pres">
      <dgm:prSet presAssocID="{72D65AEA-F5FE-4445-AACA-88354AA580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기준 위치 윤곽선"/>
        </a:ext>
      </dgm:extLst>
    </dgm:pt>
    <dgm:pt modelId="{50DC249B-29D5-4704-97AE-635B72FCB5F1}" type="pres">
      <dgm:prSet presAssocID="{72D65AEA-F5FE-4445-AACA-88354AA58099}" presName="spaceRect" presStyleCnt="0"/>
      <dgm:spPr/>
    </dgm:pt>
    <dgm:pt modelId="{B6A1200E-998F-4F96-B69D-C26C465944D3}" type="pres">
      <dgm:prSet presAssocID="{72D65AEA-F5FE-4445-AACA-88354AA58099}" presName="textRect" presStyleLbl="revTx" presStyleIdx="0" presStyleCnt="2">
        <dgm:presLayoutVars>
          <dgm:chMax val="1"/>
          <dgm:chPref val="1"/>
        </dgm:presLayoutVars>
      </dgm:prSet>
      <dgm:spPr/>
    </dgm:pt>
    <dgm:pt modelId="{5B37C434-8158-42F9-B6E1-A1CA7CACCD1A}" type="pres">
      <dgm:prSet presAssocID="{6AE89D0A-8FD1-4D30-88C3-013C2E520B37}" presName="sibTrans" presStyleCnt="0"/>
      <dgm:spPr/>
    </dgm:pt>
    <dgm:pt modelId="{4DAB059C-428C-46A4-A167-98B56A49AB04}" type="pres">
      <dgm:prSet presAssocID="{53D6AA5D-633C-46F9-AF25-038937C01B76}" presName="compNode" presStyleCnt="0"/>
      <dgm:spPr/>
    </dgm:pt>
    <dgm:pt modelId="{780F82B6-01CE-4355-B705-27EA6D105340}" type="pres">
      <dgm:prSet presAssocID="{53D6AA5D-633C-46F9-AF25-038937C01B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농업 윤곽선"/>
        </a:ext>
      </dgm:extLst>
    </dgm:pt>
    <dgm:pt modelId="{F376E5C4-3AB3-4B0D-8658-B1842A7644D3}" type="pres">
      <dgm:prSet presAssocID="{53D6AA5D-633C-46F9-AF25-038937C01B76}" presName="spaceRect" presStyleCnt="0"/>
      <dgm:spPr/>
    </dgm:pt>
    <dgm:pt modelId="{7314636B-4945-4DCA-860E-FF5A3C735B31}" type="pres">
      <dgm:prSet presAssocID="{53D6AA5D-633C-46F9-AF25-038937C01B7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BC4A138-CBE1-4A23-A5BC-33278FA6C636}" srcId="{DE594947-4DEE-46AC-9DFD-BF43EDF8E334}" destId="{72D65AEA-F5FE-4445-AACA-88354AA58099}" srcOrd="0" destOrd="0" parTransId="{635370CF-7F6D-48A1-A11D-96A215822BC0}" sibTransId="{6AE89D0A-8FD1-4D30-88C3-013C2E520B37}"/>
    <dgm:cxn modelId="{7235F541-97DB-498D-99FF-D23012027C32}" type="presOf" srcId="{53D6AA5D-633C-46F9-AF25-038937C01B76}" destId="{7314636B-4945-4DCA-860E-FF5A3C735B31}" srcOrd="0" destOrd="0" presId="urn:microsoft.com/office/officeart/2018/2/layout/IconLabelList"/>
    <dgm:cxn modelId="{198CF7B7-19CC-4DED-87C5-7F07CA6F0B08}" type="presOf" srcId="{DE594947-4DEE-46AC-9DFD-BF43EDF8E334}" destId="{5A5667AF-D5A1-45BE-B28A-6BCF16D780BF}" srcOrd="0" destOrd="0" presId="urn:microsoft.com/office/officeart/2018/2/layout/IconLabelList"/>
    <dgm:cxn modelId="{492B5DC8-5A65-430F-AF62-4F6F144D8DD8}" type="presOf" srcId="{72D65AEA-F5FE-4445-AACA-88354AA58099}" destId="{B6A1200E-998F-4F96-B69D-C26C465944D3}" srcOrd="0" destOrd="0" presId="urn:microsoft.com/office/officeart/2018/2/layout/IconLabelList"/>
    <dgm:cxn modelId="{BBD7A3D5-6068-40B1-B40B-FAD939CB450A}" srcId="{DE594947-4DEE-46AC-9DFD-BF43EDF8E334}" destId="{53D6AA5D-633C-46F9-AF25-038937C01B76}" srcOrd="1" destOrd="0" parTransId="{832BB935-5441-4F35-A8E1-0E410A529B12}" sibTransId="{82C201E7-2DD9-439C-8DDD-A684E5FD8921}"/>
    <dgm:cxn modelId="{A41338AB-DB1D-4A15-85E8-FC2C78279099}" type="presParOf" srcId="{5A5667AF-D5A1-45BE-B28A-6BCF16D780BF}" destId="{713B6BB5-FAAD-4DC4-A709-5F55D3A68699}" srcOrd="0" destOrd="0" presId="urn:microsoft.com/office/officeart/2018/2/layout/IconLabelList"/>
    <dgm:cxn modelId="{568E66B7-B507-4B6A-9AF4-3EBD30828EEA}" type="presParOf" srcId="{713B6BB5-FAAD-4DC4-A709-5F55D3A68699}" destId="{08F777B3-DA20-49B3-B33B-4D853C2945C2}" srcOrd="0" destOrd="0" presId="urn:microsoft.com/office/officeart/2018/2/layout/IconLabelList"/>
    <dgm:cxn modelId="{E5860B43-2B70-43E6-BD58-CC7F45D69BC4}" type="presParOf" srcId="{713B6BB5-FAAD-4DC4-A709-5F55D3A68699}" destId="{50DC249B-29D5-4704-97AE-635B72FCB5F1}" srcOrd="1" destOrd="0" presId="urn:microsoft.com/office/officeart/2018/2/layout/IconLabelList"/>
    <dgm:cxn modelId="{4E80CC43-4D08-4ABB-A22A-E7AFB6E8CC09}" type="presParOf" srcId="{713B6BB5-FAAD-4DC4-A709-5F55D3A68699}" destId="{B6A1200E-998F-4F96-B69D-C26C465944D3}" srcOrd="2" destOrd="0" presId="urn:microsoft.com/office/officeart/2018/2/layout/IconLabelList"/>
    <dgm:cxn modelId="{D9FEFCFD-9897-42C9-A789-63F7B60D56FE}" type="presParOf" srcId="{5A5667AF-D5A1-45BE-B28A-6BCF16D780BF}" destId="{5B37C434-8158-42F9-B6E1-A1CA7CACCD1A}" srcOrd="1" destOrd="0" presId="urn:microsoft.com/office/officeart/2018/2/layout/IconLabelList"/>
    <dgm:cxn modelId="{E18FFCB8-B09C-44F0-A3F0-778B42E5ACD1}" type="presParOf" srcId="{5A5667AF-D5A1-45BE-B28A-6BCF16D780BF}" destId="{4DAB059C-428C-46A4-A167-98B56A49AB04}" srcOrd="2" destOrd="0" presId="urn:microsoft.com/office/officeart/2018/2/layout/IconLabelList"/>
    <dgm:cxn modelId="{46D717BD-4E77-4DFD-B39B-826C69CF4704}" type="presParOf" srcId="{4DAB059C-428C-46A4-A167-98B56A49AB04}" destId="{780F82B6-01CE-4355-B705-27EA6D105340}" srcOrd="0" destOrd="0" presId="urn:microsoft.com/office/officeart/2018/2/layout/IconLabelList"/>
    <dgm:cxn modelId="{DE1A9DCF-8061-4D73-8FF4-C6B6879CC7A6}" type="presParOf" srcId="{4DAB059C-428C-46A4-A167-98B56A49AB04}" destId="{F376E5C4-3AB3-4B0D-8658-B1842A7644D3}" srcOrd="1" destOrd="0" presId="urn:microsoft.com/office/officeart/2018/2/layout/IconLabelList"/>
    <dgm:cxn modelId="{337FD456-9B42-4518-BD4E-5892DBD15FB6}" type="presParOf" srcId="{4DAB059C-428C-46A4-A167-98B56A49AB04}" destId="{7314636B-4945-4DCA-860E-FF5A3C735B3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777B3-DA20-49B3-B33B-4D853C2945C2}">
      <dsp:nvSpPr>
        <dsp:cNvPr id="0" name=""/>
        <dsp:cNvSpPr/>
      </dsp:nvSpPr>
      <dsp:spPr>
        <a:xfrm>
          <a:off x="1976400" y="92467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A1200E-998F-4F96-B69D-C26C465944D3}">
      <dsp:nvSpPr>
        <dsp:cNvPr id="0" name=""/>
        <dsp:cNvSpPr/>
      </dsp:nvSpPr>
      <dsp:spPr>
        <a:xfrm>
          <a:off x="788400" y="333880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 dirty="0"/>
            <a:t>투자에는 </a:t>
          </a:r>
          <a:r>
            <a:rPr lang="ko-KR" sz="1400" kern="1200" dirty="0" err="1"/>
            <a:t>헷지</a:t>
          </a:r>
          <a:r>
            <a:rPr lang="en-US" sz="1400" kern="1200" dirty="0"/>
            <a:t>(Hedge)</a:t>
          </a:r>
          <a:r>
            <a:rPr lang="ko-KR" sz="1400" kern="1200" dirty="0"/>
            <a:t>라는 개념이 존재한다</a:t>
          </a:r>
          <a:r>
            <a:rPr lang="en-US" sz="1400" kern="1200" dirty="0"/>
            <a:t>. </a:t>
          </a:r>
          <a:r>
            <a:rPr lang="ko-KR" sz="1400" kern="1200" dirty="0"/>
            <a:t>가격변동에 따른 위험을 줄이는 금융 기술이다</a:t>
          </a:r>
          <a:r>
            <a:rPr lang="en-US" sz="1400" kern="1200" dirty="0"/>
            <a:t>.</a:t>
          </a:r>
        </a:p>
      </dsp:txBody>
      <dsp:txXfrm>
        <a:off x="788400" y="3338800"/>
        <a:ext cx="4320000" cy="720000"/>
      </dsp:txXfrm>
    </dsp:sp>
    <dsp:sp modelId="{780F82B6-01CE-4355-B705-27EA6D105340}">
      <dsp:nvSpPr>
        <dsp:cNvPr id="0" name=""/>
        <dsp:cNvSpPr/>
      </dsp:nvSpPr>
      <dsp:spPr>
        <a:xfrm>
          <a:off x="7052400" y="92467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14636B-4945-4DCA-860E-FF5A3C735B31}">
      <dsp:nvSpPr>
        <dsp:cNvPr id="0" name=""/>
        <dsp:cNvSpPr/>
      </dsp:nvSpPr>
      <dsp:spPr>
        <a:xfrm>
          <a:off x="5864400" y="333880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 dirty="0"/>
            <a:t>두 상품의 상관관계가 높을 수록 </a:t>
          </a:r>
          <a:r>
            <a:rPr lang="ko-KR" sz="1400" kern="1200" dirty="0" err="1"/>
            <a:t>헷지가</a:t>
          </a:r>
          <a:r>
            <a:rPr lang="ko-KR" sz="1400" kern="1200" dirty="0"/>
            <a:t> 가능한 상품으로 볼 수 있으며 이는 투자전략에 사용할 수 있다</a:t>
          </a:r>
          <a:r>
            <a:rPr lang="en-US" sz="1400" kern="1200" dirty="0"/>
            <a:t>. (</a:t>
          </a:r>
          <a:r>
            <a:rPr lang="ko-KR" sz="1400" kern="1200" dirty="0"/>
            <a:t>예</a:t>
          </a:r>
          <a:r>
            <a:rPr lang="en-US" sz="1400" kern="1200" dirty="0"/>
            <a:t> : </a:t>
          </a:r>
          <a:r>
            <a:rPr lang="ko-KR" sz="1400" kern="1200" dirty="0"/>
            <a:t>스프레드 거래</a:t>
          </a:r>
          <a:r>
            <a:rPr lang="en-US" sz="1400" kern="1200" dirty="0"/>
            <a:t>)</a:t>
          </a:r>
        </a:p>
      </dsp:txBody>
      <dsp:txXfrm>
        <a:off x="5864400" y="333880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777B3-DA20-49B3-B33B-4D853C2945C2}">
      <dsp:nvSpPr>
        <dsp:cNvPr id="0" name=""/>
        <dsp:cNvSpPr/>
      </dsp:nvSpPr>
      <dsp:spPr>
        <a:xfrm>
          <a:off x="1976400" y="92467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A1200E-998F-4F96-B69D-C26C465944D3}">
      <dsp:nvSpPr>
        <dsp:cNvPr id="0" name=""/>
        <dsp:cNvSpPr/>
      </dsp:nvSpPr>
      <dsp:spPr>
        <a:xfrm>
          <a:off x="788400" y="333880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latin typeface="+mn-ea"/>
              <a:ea typeface="+mn-ea"/>
            </a:rPr>
            <a:t>해상무역과의 상관관계가 높다는 점을 확인하였으며</a:t>
          </a:r>
          <a:endParaRPr lang="en-US" altLang="ko-KR" sz="1500" kern="1200" dirty="0">
            <a:latin typeface="+mn-ea"/>
            <a:ea typeface="+mn-ea"/>
          </a:endParaRP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latin typeface="+mn-ea"/>
              <a:ea typeface="+mn-ea"/>
            </a:rPr>
            <a:t>해상무역에 대한 리스크를 체크하는 바탕으로 사용한다</a:t>
          </a:r>
          <a:r>
            <a:rPr lang="en-US" altLang="ko-KR" sz="1500" kern="1200" dirty="0">
              <a:latin typeface="+mn-ea"/>
              <a:ea typeface="+mn-ea"/>
            </a:rPr>
            <a:t>.</a:t>
          </a:r>
          <a:endParaRPr lang="en-US" sz="1500" kern="1200" dirty="0">
            <a:latin typeface="+mn-ea"/>
            <a:ea typeface="+mn-ea"/>
          </a:endParaRPr>
        </a:p>
      </dsp:txBody>
      <dsp:txXfrm>
        <a:off x="788400" y="3338800"/>
        <a:ext cx="4320000" cy="720000"/>
      </dsp:txXfrm>
    </dsp:sp>
    <dsp:sp modelId="{780F82B6-01CE-4355-B705-27EA6D105340}">
      <dsp:nvSpPr>
        <dsp:cNvPr id="0" name=""/>
        <dsp:cNvSpPr/>
      </dsp:nvSpPr>
      <dsp:spPr>
        <a:xfrm>
          <a:off x="7052400" y="92467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38100" dir="5400000" algn="ctr" rotWithShape="0">
            <a:srgbClr val="000000">
              <a:alpha val="4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14636B-4945-4DCA-860E-FF5A3C735B31}">
      <dsp:nvSpPr>
        <dsp:cNvPr id="0" name=""/>
        <dsp:cNvSpPr/>
      </dsp:nvSpPr>
      <dsp:spPr>
        <a:xfrm>
          <a:off x="5864400" y="333880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생산국가가 특정한 국가에 집중이 되어있으며 해당 국가에 재난이나 사건이 터졌을 경우 대응할 수 있다</a:t>
          </a:r>
          <a:r>
            <a:rPr lang="en-US" altLang="ko-KR" sz="1500" kern="1200" dirty="0"/>
            <a:t>.</a:t>
          </a:r>
          <a:endParaRPr lang="en-US" sz="1500" kern="1200" dirty="0"/>
        </a:p>
      </dsp:txBody>
      <dsp:txXfrm>
        <a:off x="5864400" y="333880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682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30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8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79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1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2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35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25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5C9D-749A-459E-844B-0DCF0A518C1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6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2DE5C9D-749A-459E-844B-0DCF0A518C1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52BB08C-DC0E-4E2A-A574-12224B6F7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9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6F557-FFAB-2150-4AA3-B39CD8F2F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곡물 가격의 상관관계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A07A23-7EA8-1EC4-469A-FEE69A0FD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세계의 곡물시장의 움직임 한눈에 보기</a:t>
            </a:r>
          </a:p>
        </p:txBody>
      </p:sp>
    </p:spTree>
    <p:extLst>
      <p:ext uri="{BB962C8B-B14F-4D97-AF65-F5344CB8AC3E}">
        <p14:creationId xmlns:p14="http://schemas.microsoft.com/office/powerpoint/2010/main" val="383572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1741A0-1FAF-E781-3B2E-11C9C062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콩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3C4B7A-8FD8-D076-ECB3-F7E7D259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361" y="5238908"/>
            <a:ext cx="5388864" cy="639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콩은 아메리카 대륙에서 많이 생산된다</a:t>
            </a:r>
            <a:r>
              <a:rPr lang="en-US" altLang="ko-KR" dirty="0"/>
              <a:t>. </a:t>
            </a:r>
            <a:r>
              <a:rPr lang="ko-KR" altLang="en-US" dirty="0"/>
              <a:t>브라질</a:t>
            </a:r>
            <a:r>
              <a:rPr lang="en-US" altLang="ko-KR" dirty="0"/>
              <a:t>, </a:t>
            </a:r>
            <a:r>
              <a:rPr lang="ko-KR" altLang="en-US" dirty="0"/>
              <a:t>아르헨티나의 생산량도 많지만 여전히 미국의 콩 수출량은 상당하다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6E6155B-D4E6-4C6E-A27C-32D68EB84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187" y="5238908"/>
            <a:ext cx="5388864" cy="639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중국은 가축사료로 콩을 많이 사용한다</a:t>
            </a:r>
            <a:r>
              <a:rPr lang="en-US" altLang="ko-KR" dirty="0"/>
              <a:t>. </a:t>
            </a:r>
            <a:r>
              <a:rPr lang="ko-KR" altLang="en-US" dirty="0"/>
              <a:t>브라질과 미국에서 콩을 수입하며 두 국가와의 외교관계에  영향을 받는다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42B4B-9665-AC71-E76A-5CDF41A339F4}"/>
              </a:ext>
            </a:extLst>
          </p:cNvPr>
          <p:cNvSpPr txBox="1"/>
          <p:nvPr/>
        </p:nvSpPr>
        <p:spPr>
          <a:xfrm>
            <a:off x="2093891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콩 생산량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8A3F5-B8FA-E830-AE1A-00532CBF46AA}"/>
              </a:ext>
            </a:extLst>
          </p:cNvPr>
          <p:cNvSpPr txBox="1"/>
          <p:nvPr/>
        </p:nvSpPr>
        <p:spPr>
          <a:xfrm>
            <a:off x="7677128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콩 소비량</a:t>
            </a:r>
          </a:p>
        </p:txBody>
      </p:sp>
      <p:pic>
        <p:nvPicPr>
          <p:cNvPr id="13" name="내용 개체 틀 12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50DA01BD-2EEB-709F-6B0A-548D0D1D9A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1" y="1332282"/>
            <a:ext cx="5388248" cy="2847830"/>
          </a:xfrm>
        </p:spPr>
      </p:pic>
      <p:pic>
        <p:nvPicPr>
          <p:cNvPr id="24" name="내용 개체 틀 23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92E1C4D0-ADDD-CFB9-6ECC-88A6C6B57C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32281"/>
            <a:ext cx="5485921" cy="2847829"/>
          </a:xfrm>
        </p:spPr>
      </p:pic>
    </p:spTree>
    <p:extLst>
      <p:ext uri="{BB962C8B-B14F-4D97-AF65-F5344CB8AC3E}">
        <p14:creationId xmlns:p14="http://schemas.microsoft.com/office/powerpoint/2010/main" val="416551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55E5A-C124-0F13-65CF-E326C802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2-4.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옥수수</a:t>
            </a:r>
          </a:p>
        </p:txBody>
      </p:sp>
      <p:pic>
        <p:nvPicPr>
          <p:cNvPr id="38" name="Picture 37" descr="Multiple maize">
            <a:extLst>
              <a:ext uri="{FF2B5EF4-FFF2-40B4-BE49-F238E27FC236}">
                <a16:creationId xmlns:a16="http://schemas.microsoft.com/office/drawing/2014/main" id="{F7747F42-FF07-E403-8E4A-E56294857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8" r="7139" b="-2"/>
          <a:stretch/>
        </p:blipFill>
        <p:spPr>
          <a:xfrm>
            <a:off x="646176" y="1289304"/>
            <a:ext cx="5384800" cy="4672584"/>
          </a:xfrm>
          <a:prstGeom prst="rect">
            <a:avLst/>
          </a:prstGeom>
          <a:noFill/>
        </p:spPr>
      </p:pic>
      <p:sp>
        <p:nvSpPr>
          <p:cNvPr id="43" name="Content Placeholder 3">
            <a:extLst>
              <a:ext uri="{FF2B5EF4-FFF2-40B4-BE49-F238E27FC236}">
                <a16:creationId xmlns:a16="http://schemas.microsoft.com/office/drawing/2014/main" id="{54BDB047-0790-21C5-1494-17846B623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/>
          <a:p>
            <a:r>
              <a:rPr lang="ko-KR" altLang="en-US" dirty="0"/>
              <a:t>옥수수는 세계 대부분의 온대</a:t>
            </a:r>
            <a:r>
              <a:rPr lang="en-US" altLang="ko-KR" dirty="0"/>
              <a:t>, </a:t>
            </a:r>
            <a:r>
              <a:rPr lang="ko-KR" altLang="en-US" dirty="0"/>
              <a:t>열대지역에서 재배된다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미국에서 콘벨트라고 불리는 대규모 옥수수 재배구역이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옥수수는 절반 이상이 가축사료로 사용되며 식용소비는 생각보다 적은 비율을 보인다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미국 옥수수 </a:t>
            </a:r>
            <a:r>
              <a:rPr lang="ko-KR" altLang="en-US" dirty="0" err="1"/>
              <a:t>건식제분공장은</a:t>
            </a:r>
            <a:r>
              <a:rPr lang="ko-KR" altLang="en-US" dirty="0"/>
              <a:t> 전 세계 에탄올 생산량의 </a:t>
            </a:r>
            <a:r>
              <a:rPr lang="en-US" altLang="ko-KR" dirty="0"/>
              <a:t>50%</a:t>
            </a:r>
            <a:r>
              <a:rPr lang="ko-KR" altLang="en-US" dirty="0"/>
              <a:t>를 차지한다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998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1741A0-1FAF-E781-3B2E-11C9C062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/>
          <a:lstStyle/>
          <a:p>
            <a:r>
              <a:rPr lang="en-US" altLang="ko-KR" dirty="0"/>
              <a:t>2-4.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옥수수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3C4B7A-8FD8-D076-ECB3-F7E7D259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361" y="5238908"/>
            <a:ext cx="5388864" cy="639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옥수수는 미국에서 많이 생산되며 중국</a:t>
            </a:r>
            <a:r>
              <a:rPr lang="en-US" altLang="ko-KR" dirty="0"/>
              <a:t>/</a:t>
            </a:r>
            <a:r>
              <a:rPr lang="ko-KR" altLang="en-US" dirty="0"/>
              <a:t>남아메리카에서도 상당량 생산된다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6E6155B-D4E6-4C6E-A27C-32D68EB84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187" y="5238908"/>
            <a:ext cx="5388864" cy="639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미국과 중국의 옥수수 소비가 많으며 그 외에도 전 세계적인 소비가 이루어지고 있다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42B4B-9665-AC71-E76A-5CDF41A339F4}"/>
              </a:ext>
            </a:extLst>
          </p:cNvPr>
          <p:cNvSpPr txBox="1"/>
          <p:nvPr/>
        </p:nvSpPr>
        <p:spPr>
          <a:xfrm>
            <a:off x="2093891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옥수수 생산량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8A3F5-B8FA-E830-AE1A-00532CBF46AA}"/>
              </a:ext>
            </a:extLst>
          </p:cNvPr>
          <p:cNvSpPr txBox="1"/>
          <p:nvPr/>
        </p:nvSpPr>
        <p:spPr>
          <a:xfrm>
            <a:off x="7677128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옥수수 소비량</a:t>
            </a:r>
          </a:p>
        </p:txBody>
      </p:sp>
      <p:pic>
        <p:nvPicPr>
          <p:cNvPr id="5" name="내용 개체 틀 4" descr="지도이(가) 표시된 사진&#10;&#10;자동 생성된 설명">
            <a:extLst>
              <a:ext uri="{FF2B5EF4-FFF2-40B4-BE49-F238E27FC236}">
                <a16:creationId xmlns:a16="http://schemas.microsoft.com/office/drawing/2014/main" id="{7FC9DE90-7EB3-0E8A-514D-C0E504B837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0" y="1332281"/>
            <a:ext cx="5388865" cy="2847829"/>
          </a:xfrm>
        </p:spPr>
      </p:pic>
      <p:pic>
        <p:nvPicPr>
          <p:cNvPr id="19" name="내용 개체 틀 18" descr="지도이(가) 표시된 사진&#10;&#10;자동 생성된 설명">
            <a:extLst>
              <a:ext uri="{FF2B5EF4-FFF2-40B4-BE49-F238E27FC236}">
                <a16:creationId xmlns:a16="http://schemas.microsoft.com/office/drawing/2014/main" id="{DE8B2779-AB0B-881F-6BD0-8B9F0FF2465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187" y="1332281"/>
            <a:ext cx="5388863" cy="2847829"/>
          </a:xfrm>
        </p:spPr>
      </p:pic>
    </p:spTree>
    <p:extLst>
      <p:ext uri="{BB962C8B-B14F-4D97-AF65-F5344CB8AC3E}">
        <p14:creationId xmlns:p14="http://schemas.microsoft.com/office/powerpoint/2010/main" val="343735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1741A0-1FAF-E781-3B2E-11C9C062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/>
          <a:lstStyle/>
          <a:p>
            <a:r>
              <a:rPr lang="en-US" altLang="ko-KR" dirty="0"/>
              <a:t>2-4.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옥수수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3C4B7A-8FD8-D076-ECB3-F7E7D259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361" y="5238908"/>
            <a:ext cx="5388864" cy="639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옥수수는 멕시코</a:t>
            </a:r>
            <a:r>
              <a:rPr lang="en-US" altLang="ko-KR" dirty="0"/>
              <a:t>, </a:t>
            </a:r>
            <a:r>
              <a:rPr lang="ko-KR" altLang="en-US" dirty="0"/>
              <a:t>사우디아라비아에서 식용으로 많은 양이 소모된다</a:t>
            </a:r>
            <a:r>
              <a:rPr lang="en-US" altLang="ko-KR" dirty="0"/>
              <a:t>. </a:t>
            </a:r>
            <a:r>
              <a:rPr lang="ko-KR" altLang="en-US" dirty="0"/>
              <a:t>그 외의 </a:t>
            </a:r>
            <a:r>
              <a:rPr lang="ko-KR" altLang="en-US" dirty="0" err="1"/>
              <a:t>국가들에서</a:t>
            </a:r>
            <a:r>
              <a:rPr lang="ko-KR" altLang="en-US" dirty="0"/>
              <a:t> 소모량이 상대적으로 적다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6E6155B-D4E6-4C6E-A27C-32D68EB84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187" y="5238908"/>
            <a:ext cx="5388864" cy="639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옥수수는 에탄올을 추출하는 산업재로 많이 사용된다</a:t>
            </a:r>
            <a:r>
              <a:rPr lang="en-US" altLang="ko-KR" dirty="0"/>
              <a:t>. </a:t>
            </a:r>
            <a:r>
              <a:rPr lang="ko-KR" altLang="en-US" dirty="0"/>
              <a:t>미국의 에탄올 생산량은 전 세계의 </a:t>
            </a:r>
            <a:r>
              <a:rPr lang="en-US" altLang="ko-KR" dirty="0"/>
              <a:t>50%</a:t>
            </a:r>
            <a:r>
              <a:rPr lang="ko-KR" altLang="en-US" dirty="0"/>
              <a:t>가량이다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42B4B-9665-AC71-E76A-5CDF41A339F4}"/>
              </a:ext>
            </a:extLst>
          </p:cNvPr>
          <p:cNvSpPr txBox="1"/>
          <p:nvPr/>
        </p:nvSpPr>
        <p:spPr>
          <a:xfrm>
            <a:off x="2093891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옥수수 식품소비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8A3F5-B8FA-E830-AE1A-00532CBF46AA}"/>
              </a:ext>
            </a:extLst>
          </p:cNvPr>
          <p:cNvSpPr txBox="1"/>
          <p:nvPr/>
        </p:nvSpPr>
        <p:spPr>
          <a:xfrm>
            <a:off x="7677128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옥수수 산업소비</a:t>
            </a:r>
          </a:p>
        </p:txBody>
      </p:sp>
      <p:pic>
        <p:nvPicPr>
          <p:cNvPr id="6" name="내용 개체 틀 5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21E261A3-1927-DE9C-0FFB-BE2FEF159D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1" y="1332280"/>
            <a:ext cx="5390616" cy="2847829"/>
          </a:xfrm>
        </p:spPr>
      </p:pic>
      <p:pic>
        <p:nvPicPr>
          <p:cNvPr id="20" name="내용 개체 틀 19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74D6A4FF-B185-F389-3F4C-A2BD311F9D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38" y="1332280"/>
            <a:ext cx="5389562" cy="2847829"/>
          </a:xfrm>
        </p:spPr>
      </p:pic>
    </p:spTree>
    <p:extLst>
      <p:ext uri="{BB962C8B-B14F-4D97-AF65-F5344CB8AC3E}">
        <p14:creationId xmlns:p14="http://schemas.microsoft.com/office/powerpoint/2010/main" val="1540942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55E5A-C124-0F13-65CF-E326C802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2-5.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보리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E9F8B02-836A-7259-49F6-B5CECABAD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88" r="17588"/>
          <a:stretch/>
        </p:blipFill>
        <p:spPr>
          <a:xfrm>
            <a:off x="646176" y="1289304"/>
            <a:ext cx="5384800" cy="4672584"/>
          </a:xfrm>
          <a:prstGeom prst="rect">
            <a:avLst/>
          </a:prstGeom>
          <a:noFill/>
        </p:spPr>
      </p:pic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AE4BC726-92B6-096C-47E9-EB8DD8B2D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/>
          <a:p>
            <a:r>
              <a:rPr lang="ko-KR" altLang="en-US" dirty="0"/>
              <a:t>단백질 함량이 높으며 재배가 빠른 특징을 가진다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일반적으로 사료로 많이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맥주의 재료로 사용되며 위스키의 재료로도 사용된다</a:t>
            </a:r>
            <a:r>
              <a:rPr lang="en-US" altLang="ko-K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8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1741A0-1FAF-E781-3B2E-11C9C062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/>
          <a:lstStyle/>
          <a:p>
            <a:r>
              <a:rPr lang="en-US" altLang="ko-KR" dirty="0"/>
              <a:t>2-5.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보리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3C4B7A-8FD8-D076-ECB3-F7E7D259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361" y="5238908"/>
            <a:ext cx="5388864" cy="639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보리는 러시아</a:t>
            </a:r>
            <a:r>
              <a:rPr lang="en-US" altLang="ko-KR" dirty="0"/>
              <a:t>, </a:t>
            </a:r>
            <a:r>
              <a:rPr lang="ko-KR" altLang="en-US" dirty="0"/>
              <a:t>독일</a:t>
            </a:r>
            <a:r>
              <a:rPr lang="en-US" altLang="ko-KR" dirty="0"/>
              <a:t>, </a:t>
            </a:r>
            <a:r>
              <a:rPr lang="ko-KR" altLang="en-US" dirty="0"/>
              <a:t>프랑스에서 많이 생산한다</a:t>
            </a:r>
            <a:r>
              <a:rPr lang="en-US" altLang="ko-KR" dirty="0"/>
              <a:t>. </a:t>
            </a:r>
            <a:r>
              <a:rPr lang="ko-KR" altLang="en-US" dirty="0"/>
              <a:t>유럽연합 지역에서 전 세계 생산량의 </a:t>
            </a:r>
            <a:r>
              <a:rPr lang="en-US" altLang="ko-KR" dirty="0"/>
              <a:t>41%</a:t>
            </a:r>
            <a:r>
              <a:rPr lang="ko-KR" altLang="en-US" dirty="0"/>
              <a:t>를 생산한다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6E6155B-D4E6-4C6E-A27C-32D68EB84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187" y="5238908"/>
            <a:ext cx="5388864" cy="639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보리는 사료로 가장 많이 쓰이는 작물이며 맥주와 위스키를 제조하기 위하여 사용된다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42B4B-9665-AC71-E76A-5CDF41A339F4}"/>
              </a:ext>
            </a:extLst>
          </p:cNvPr>
          <p:cNvSpPr txBox="1"/>
          <p:nvPr/>
        </p:nvSpPr>
        <p:spPr>
          <a:xfrm>
            <a:off x="2093891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보리 생산량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8A3F5-B8FA-E830-AE1A-00532CBF46AA}"/>
              </a:ext>
            </a:extLst>
          </p:cNvPr>
          <p:cNvSpPr txBox="1"/>
          <p:nvPr/>
        </p:nvSpPr>
        <p:spPr>
          <a:xfrm>
            <a:off x="7677128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보리 소비량</a:t>
            </a:r>
          </a:p>
        </p:txBody>
      </p:sp>
      <p:pic>
        <p:nvPicPr>
          <p:cNvPr id="6" name="내용 개체 틀 5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D6F09FC3-33AF-24EE-8F24-3E3A3EE898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1" y="1332280"/>
            <a:ext cx="5388863" cy="2847829"/>
          </a:xfrm>
        </p:spPr>
      </p:pic>
      <p:pic>
        <p:nvPicPr>
          <p:cNvPr id="12" name="내용 개체 틀 11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1639E2BA-A923-25AC-2F04-DA3E094610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187" y="1340909"/>
            <a:ext cx="5388863" cy="2839199"/>
          </a:xfrm>
        </p:spPr>
      </p:pic>
    </p:spTree>
    <p:extLst>
      <p:ext uri="{BB962C8B-B14F-4D97-AF65-F5344CB8AC3E}">
        <p14:creationId xmlns:p14="http://schemas.microsoft.com/office/powerpoint/2010/main" val="1508072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F9F3D7-504D-39ED-B512-55E29043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가격 상관분석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91B5216E-F9E3-EFAC-97D4-404F048B1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5" b="22625"/>
          <a:stretch/>
        </p:blipFill>
        <p:spPr>
          <a:xfrm>
            <a:off x="609600" y="1188720"/>
            <a:ext cx="10972800" cy="4983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46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F9F3D7-504D-39ED-B512-55E29043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3-1 . </a:t>
            </a:r>
            <a:r>
              <a:rPr lang="ko-KR" altLang="en-US" dirty="0"/>
              <a:t>가격 상관분석 </a:t>
            </a:r>
            <a:r>
              <a:rPr lang="en-US" altLang="ko-KR" dirty="0"/>
              <a:t>- </a:t>
            </a:r>
            <a:r>
              <a:rPr lang="ko-KR" altLang="en-US" dirty="0" err="1"/>
              <a:t>히트맵</a:t>
            </a:r>
            <a:endParaRPr lang="ko-KR" altLang="en-US" dirty="0"/>
          </a:p>
        </p:txBody>
      </p:sp>
      <p:pic>
        <p:nvPicPr>
          <p:cNvPr id="3" name="그림 2" descr="텍스트, 스크린샷, 사각형, 번호이(가) 표시된 사진&#10;&#10;자동 생성된 설명">
            <a:extLst>
              <a:ext uri="{FF2B5EF4-FFF2-40B4-BE49-F238E27FC236}">
                <a16:creationId xmlns:a16="http://schemas.microsoft.com/office/drawing/2014/main" id="{98EC281C-7DFA-1C29-3212-E0F75B548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77" y="1371600"/>
            <a:ext cx="6230112" cy="4812761"/>
          </a:xfrm>
          <a:prstGeom prst="rect">
            <a:avLst/>
          </a:prstGeom>
          <a:noFill/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DA11045-EFC1-FBCB-2766-4A07AC0F4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4528" y="1371600"/>
            <a:ext cx="3511296" cy="4873752"/>
          </a:xfrm>
        </p:spPr>
        <p:txBody>
          <a:bodyPr/>
          <a:lstStyle/>
          <a:p>
            <a:r>
              <a:rPr lang="ko-KR" altLang="en-US" dirty="0"/>
              <a:t>○ 상관분석에 사용하는 자료는 다음과 같다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쌀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밀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콩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옥수수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보리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석유 </a:t>
            </a:r>
            <a:r>
              <a:rPr lang="en-US" altLang="ko-KR" dirty="0"/>
              <a:t> : </a:t>
            </a:r>
            <a:r>
              <a:rPr lang="ko-KR" altLang="en-US" dirty="0"/>
              <a:t>석유는 농기구의 연료 및 운송수단의 연료로 사용되며 농업에서 매우 중요한 비중을 차지한다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- </a:t>
            </a:r>
            <a:r>
              <a:rPr lang="ko-KR" altLang="en-US" dirty="0" err="1"/>
              <a:t>발틱운임지수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해상운송의 활발한 정도를 나타내는 지표로 얼마나 많이 싣고 얼마나 자주 움직이는지를 객관적으로 나타낸다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19824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F9F3D7-504D-39ED-B512-55E29043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3-1 . </a:t>
            </a:r>
            <a:r>
              <a:rPr lang="ko-KR" altLang="en-US" dirty="0"/>
              <a:t>가격 상관분석 </a:t>
            </a:r>
            <a:r>
              <a:rPr lang="en-US" altLang="ko-KR" dirty="0"/>
              <a:t>- </a:t>
            </a:r>
            <a:r>
              <a:rPr lang="ko-KR" altLang="en-US" dirty="0" err="1"/>
              <a:t>히트맵</a:t>
            </a:r>
            <a:endParaRPr lang="ko-KR" altLang="en-US" dirty="0"/>
          </a:p>
        </p:txBody>
      </p:sp>
      <p:pic>
        <p:nvPicPr>
          <p:cNvPr id="3" name="그림 2" descr="텍스트, 스크린샷, 사각형, 번호이(가) 표시된 사진&#10;&#10;자동 생성된 설명">
            <a:extLst>
              <a:ext uri="{FF2B5EF4-FFF2-40B4-BE49-F238E27FC236}">
                <a16:creationId xmlns:a16="http://schemas.microsoft.com/office/drawing/2014/main" id="{98EC281C-7DFA-1C29-3212-E0F75B548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73" y="1371600"/>
            <a:ext cx="6230112" cy="4812761"/>
          </a:xfrm>
          <a:prstGeom prst="rect">
            <a:avLst/>
          </a:prstGeom>
          <a:noFill/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DA11045-EFC1-FBCB-2766-4A07AC0F4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4528" y="1371600"/>
            <a:ext cx="3511296" cy="4873752"/>
          </a:xfrm>
        </p:spPr>
        <p:txBody>
          <a:bodyPr/>
          <a:lstStyle/>
          <a:p>
            <a:r>
              <a:rPr lang="ko-KR" altLang="en-US" dirty="0"/>
              <a:t>○ 상관분석을 통해 얻을 수 있는 특징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상관관계가 </a:t>
            </a:r>
            <a:r>
              <a:rPr lang="en-US" altLang="ko-KR" dirty="0"/>
              <a:t>0.8 </a:t>
            </a:r>
            <a:r>
              <a:rPr lang="ko-KR" altLang="en-US" dirty="0"/>
              <a:t>이상인 경우는 다음과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밀 </a:t>
            </a:r>
            <a:r>
              <a:rPr lang="en-US" altLang="ko-KR" dirty="0"/>
              <a:t>&amp;</a:t>
            </a:r>
            <a:r>
              <a:rPr lang="ko-KR" altLang="en-US" dirty="0"/>
              <a:t> 보리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밀 </a:t>
            </a:r>
            <a:r>
              <a:rPr lang="en-US" altLang="ko-KR" dirty="0"/>
              <a:t>&amp;</a:t>
            </a:r>
            <a:r>
              <a:rPr lang="ko-KR" altLang="en-US" dirty="0"/>
              <a:t> 옥수수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밀 </a:t>
            </a:r>
            <a:r>
              <a:rPr lang="en-US" altLang="ko-KR" dirty="0"/>
              <a:t>&amp;</a:t>
            </a:r>
            <a:r>
              <a:rPr lang="ko-KR" altLang="en-US" dirty="0"/>
              <a:t> 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보리 </a:t>
            </a:r>
            <a:r>
              <a:rPr lang="en-US" altLang="ko-KR" dirty="0"/>
              <a:t>&amp;</a:t>
            </a:r>
            <a:r>
              <a:rPr lang="ko-KR" altLang="en-US" dirty="0"/>
              <a:t> 옥수수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보리 </a:t>
            </a:r>
            <a:r>
              <a:rPr lang="en-US" altLang="ko-KR" dirty="0"/>
              <a:t>&amp;</a:t>
            </a:r>
            <a:r>
              <a:rPr lang="ko-KR" altLang="en-US" dirty="0"/>
              <a:t> 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옥수수 </a:t>
            </a:r>
            <a:r>
              <a:rPr lang="en-US" altLang="ko-KR" dirty="0"/>
              <a:t>&amp;</a:t>
            </a:r>
            <a:r>
              <a:rPr lang="ko-KR" altLang="en-US" dirty="0"/>
              <a:t> 콩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밀</a:t>
            </a:r>
            <a:r>
              <a:rPr lang="en-US" altLang="ko-KR" dirty="0"/>
              <a:t>, </a:t>
            </a:r>
            <a:r>
              <a:rPr lang="ko-KR" altLang="en-US" dirty="0"/>
              <a:t>옥수수</a:t>
            </a:r>
            <a:r>
              <a:rPr lang="en-US" altLang="ko-KR" dirty="0"/>
              <a:t>, </a:t>
            </a:r>
            <a:r>
              <a:rPr lang="ko-KR" altLang="en-US" dirty="0"/>
              <a:t>콩은 상호간의 상관관계가 매우 높은 것으로 분석된다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 err="1"/>
              <a:t>발틱운임지수는</a:t>
            </a:r>
            <a:r>
              <a:rPr lang="ko-KR" altLang="en-US" dirty="0"/>
              <a:t> 옥수수</a:t>
            </a:r>
            <a:r>
              <a:rPr lang="en-US" altLang="ko-KR" dirty="0"/>
              <a:t>, </a:t>
            </a:r>
            <a:r>
              <a:rPr lang="ko-KR" altLang="en-US" dirty="0"/>
              <a:t>보리에 한해서 </a:t>
            </a:r>
            <a:r>
              <a:rPr lang="en-US" altLang="ko-KR" dirty="0"/>
              <a:t>0.5 </a:t>
            </a:r>
            <a:r>
              <a:rPr lang="ko-KR" altLang="en-US" dirty="0"/>
              <a:t>이상이 나왔으며 이는 사료 및 산업재로서 </a:t>
            </a:r>
            <a:r>
              <a:rPr lang="ko-KR" altLang="en-US" dirty="0" err="1"/>
              <a:t>옥수수가많이</a:t>
            </a:r>
            <a:r>
              <a:rPr lang="ko-KR" altLang="en-US" dirty="0"/>
              <a:t> 거래된다는 것을 알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쌀은 상관관계가 높긴 하나 위의 </a:t>
            </a:r>
            <a:r>
              <a:rPr lang="en-US" altLang="ko-KR" dirty="0"/>
              <a:t>3</a:t>
            </a:r>
            <a:r>
              <a:rPr lang="ko-KR" altLang="en-US" dirty="0"/>
              <a:t>개의 곡물보다 상관관계가 상대적으로 적었다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쌀은 </a:t>
            </a:r>
            <a:r>
              <a:rPr lang="ko-KR" altLang="en-US" dirty="0" err="1"/>
              <a:t>발틱운임지수와</a:t>
            </a:r>
            <a:r>
              <a:rPr lang="ko-KR" altLang="en-US" dirty="0"/>
              <a:t> 가장 연관성이 적었다</a:t>
            </a:r>
            <a:r>
              <a:rPr lang="en-US" altLang="ko-KR" dirty="0"/>
              <a:t>. </a:t>
            </a:r>
            <a:r>
              <a:rPr lang="ko-KR" altLang="en-US" dirty="0"/>
              <a:t>이유는 쌀은 해상으로 수출</a:t>
            </a:r>
            <a:r>
              <a:rPr lang="en-US" altLang="ko-KR" dirty="0"/>
              <a:t>/</a:t>
            </a:r>
            <a:r>
              <a:rPr lang="ko-KR" altLang="en-US" dirty="0"/>
              <a:t>수입이 많이 이루어지지 않으며 육로를 통한 </a:t>
            </a:r>
            <a:r>
              <a:rPr lang="ko-KR" altLang="en-US" dirty="0" err="1"/>
              <a:t>무역이많음을</a:t>
            </a:r>
            <a:r>
              <a:rPr lang="ko-KR" altLang="en-US" dirty="0"/>
              <a:t> 확인할 수 있다</a:t>
            </a:r>
            <a:r>
              <a:rPr lang="en-US" altLang="ko-KR" dirty="0"/>
              <a:t>. 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0F73803-44B5-8437-EB05-FE78611D9820}"/>
              </a:ext>
            </a:extLst>
          </p:cNvPr>
          <p:cNvSpPr/>
          <p:nvPr/>
        </p:nvSpPr>
        <p:spPr>
          <a:xfrm>
            <a:off x="3788229" y="1628502"/>
            <a:ext cx="478972" cy="357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7038B76-3503-9F13-EA90-4FEFB1C6D4C6}"/>
              </a:ext>
            </a:extLst>
          </p:cNvPr>
          <p:cNvSpPr/>
          <p:nvPr/>
        </p:nvSpPr>
        <p:spPr>
          <a:xfrm>
            <a:off x="5850418" y="1628502"/>
            <a:ext cx="478972" cy="357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9C24535-201F-9F7A-57BC-8F97B9E43935}"/>
              </a:ext>
            </a:extLst>
          </p:cNvPr>
          <p:cNvSpPr/>
          <p:nvPr/>
        </p:nvSpPr>
        <p:spPr>
          <a:xfrm>
            <a:off x="5786846" y="2869240"/>
            <a:ext cx="478972" cy="357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8C48ADE-F9AB-C6E2-0A32-9459A637DEDA}"/>
              </a:ext>
            </a:extLst>
          </p:cNvPr>
          <p:cNvSpPr/>
          <p:nvPr/>
        </p:nvSpPr>
        <p:spPr>
          <a:xfrm>
            <a:off x="6509657" y="1628502"/>
            <a:ext cx="478972" cy="357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0DFBF61-A0FD-F8DE-2699-7E87EE74D4DC}"/>
              </a:ext>
            </a:extLst>
          </p:cNvPr>
          <p:cNvSpPr/>
          <p:nvPr/>
        </p:nvSpPr>
        <p:spPr>
          <a:xfrm>
            <a:off x="6509657" y="2869239"/>
            <a:ext cx="478972" cy="357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9EFB7B7-A8B1-CBFA-8CDD-39B5DDB52938}"/>
              </a:ext>
            </a:extLst>
          </p:cNvPr>
          <p:cNvSpPr/>
          <p:nvPr/>
        </p:nvSpPr>
        <p:spPr>
          <a:xfrm>
            <a:off x="6509657" y="4693922"/>
            <a:ext cx="478972" cy="357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231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0D364-FCBD-AA65-E269-908C0445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데이터 이용방안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1106FEF-DC9A-57A8-8B65-EC4AAD037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122276"/>
              </p:ext>
            </p:extLst>
          </p:nvPr>
        </p:nvGraphicFramePr>
        <p:xfrm>
          <a:off x="609600" y="1188720"/>
          <a:ext cx="10972800" cy="4983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174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2F8-DE99-26AE-36CB-EABB1AC1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FBAB4-1D03-553F-EC29-15697DA9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프로젝트 개요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곡물의 특징</a:t>
            </a:r>
            <a:endParaRPr lang="en-US" altLang="ko-KR" dirty="0"/>
          </a:p>
          <a:p>
            <a:pPr marL="914400" lvl="1" indent="-514350">
              <a:buAutoNum type="arabicPeriod"/>
            </a:pPr>
            <a:r>
              <a:rPr lang="ko-KR" altLang="en-US" dirty="0"/>
              <a:t>쌀</a:t>
            </a:r>
            <a:endParaRPr lang="en-US" altLang="ko-KR" dirty="0"/>
          </a:p>
          <a:p>
            <a:pPr marL="914400" lvl="1" indent="-514350">
              <a:buAutoNum type="arabicPeriod"/>
            </a:pPr>
            <a:r>
              <a:rPr lang="ko-KR" altLang="en-US" dirty="0"/>
              <a:t>밀</a:t>
            </a:r>
            <a:endParaRPr lang="en-US" altLang="ko-KR" dirty="0"/>
          </a:p>
          <a:p>
            <a:pPr marL="914400" lvl="1" indent="-514350">
              <a:buAutoNum type="arabicPeriod"/>
            </a:pPr>
            <a:r>
              <a:rPr lang="ko-KR" altLang="en-US" dirty="0"/>
              <a:t>콩</a:t>
            </a:r>
            <a:endParaRPr lang="en-US" altLang="ko-KR" dirty="0"/>
          </a:p>
          <a:p>
            <a:pPr marL="914400" lvl="1" indent="-514350">
              <a:buAutoNum type="arabicPeriod"/>
            </a:pPr>
            <a:r>
              <a:rPr lang="ko-KR" altLang="en-US" dirty="0"/>
              <a:t>옥수수</a:t>
            </a:r>
            <a:endParaRPr lang="en-US" altLang="ko-KR" dirty="0"/>
          </a:p>
          <a:p>
            <a:pPr marL="914400" lvl="1" indent="-514350">
              <a:buAutoNum type="arabicPeriod"/>
            </a:pPr>
            <a:r>
              <a:rPr lang="ko-KR" altLang="en-US" dirty="0"/>
              <a:t>보리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가격 상관분석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데이터 이용방안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471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0D364-FCBD-AA65-E269-908C0445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데이터 이용방안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1106FEF-DC9A-57A8-8B65-EC4AAD037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671391"/>
              </p:ext>
            </p:extLst>
          </p:nvPr>
        </p:nvGraphicFramePr>
        <p:xfrm>
          <a:off x="609600" y="1188720"/>
          <a:ext cx="10972800" cy="4983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9855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A2419-74FD-8E0B-9713-682F3C01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244" y="2778034"/>
            <a:ext cx="9960864" cy="987552"/>
          </a:xfrm>
        </p:spPr>
        <p:txBody>
          <a:bodyPr/>
          <a:lstStyle/>
          <a:p>
            <a:r>
              <a:rPr lang="ko-KR" altLang="en-US" dirty="0"/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11452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0B195-B79C-7D92-B9E7-AFB3FC25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8CFBD-6A69-8903-E49D-5867A16DD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ko-KR" altLang="en-US" dirty="0"/>
              <a:t>세계의 곡물시장은 미국을 중심으로 움직인다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미국에서 생산하는 작물들은 전 세계의 곡물가격에 영향을 끼친다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곡물가격의 상관관계를 객관적 수치로 확인해보자</a:t>
            </a:r>
            <a:endParaRPr lang="en-US" altLang="ko-KR" dirty="0"/>
          </a:p>
          <a:p>
            <a:r>
              <a:rPr lang="ko-KR" altLang="en-US" dirty="0"/>
              <a:t>계획</a:t>
            </a:r>
            <a:endParaRPr lang="en-US" altLang="ko-KR" dirty="0"/>
          </a:p>
          <a:p>
            <a:pPr lvl="1"/>
            <a:r>
              <a:rPr lang="ko-KR" altLang="en-US" dirty="0"/>
              <a:t>상관관계 데이터는 </a:t>
            </a:r>
            <a:r>
              <a:rPr lang="en-US" altLang="ko-KR" dirty="0"/>
              <a:t>2014</a:t>
            </a:r>
            <a:r>
              <a:rPr lang="ko-KR" altLang="en-US" dirty="0"/>
              <a:t>년</a:t>
            </a:r>
            <a:r>
              <a:rPr lang="en-US" altLang="ko-KR" dirty="0"/>
              <a:t>~2023</a:t>
            </a:r>
            <a:r>
              <a:rPr lang="ko-KR" altLang="en-US" dirty="0"/>
              <a:t>년 데이터를 기준으로 사용하였다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곡물 현황 데이터는 </a:t>
            </a:r>
            <a:r>
              <a:rPr lang="en-US" altLang="ko-KR" dirty="0"/>
              <a:t>2023</a:t>
            </a:r>
            <a:r>
              <a:rPr lang="ko-KR" altLang="en-US" dirty="0"/>
              <a:t>년 데이터를 기준으로 사용하였다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626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F9F3D7-504D-39ED-B512-55E29043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곡물의 특징</a:t>
            </a:r>
          </a:p>
        </p:txBody>
      </p:sp>
      <p:pic>
        <p:nvPicPr>
          <p:cNvPr id="12" name="Picture 11" descr="들판의 식물">
            <a:extLst>
              <a:ext uri="{FF2B5EF4-FFF2-40B4-BE49-F238E27FC236}">
                <a16:creationId xmlns:a16="http://schemas.microsoft.com/office/drawing/2014/main" id="{27823C35-EEC7-E946-D7EA-E8DF24BC5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70" b="4590"/>
          <a:stretch/>
        </p:blipFill>
        <p:spPr>
          <a:xfrm>
            <a:off x="609600" y="1188720"/>
            <a:ext cx="10972800" cy="4983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23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55E5A-C124-0F13-65CF-E326C802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2-1.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쌀</a:t>
            </a:r>
          </a:p>
        </p:txBody>
      </p:sp>
      <p:pic>
        <p:nvPicPr>
          <p:cNvPr id="6" name="Picture 5" descr="Close-up of a steaming bowl of white rice">
            <a:extLst>
              <a:ext uri="{FF2B5EF4-FFF2-40B4-BE49-F238E27FC236}">
                <a16:creationId xmlns:a16="http://schemas.microsoft.com/office/drawing/2014/main" id="{1CEC779B-C3AE-AD7D-A1AF-22E1EA163A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074" b="-2"/>
          <a:stretch/>
        </p:blipFill>
        <p:spPr>
          <a:xfrm>
            <a:off x="646176" y="1289304"/>
            <a:ext cx="5384800" cy="4672584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A49D345-8F24-27CD-7AF8-180CE282E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/>
          <a:p>
            <a:r>
              <a:rPr lang="ko-KR" altLang="en-US" dirty="0"/>
              <a:t>쌀은 아시아 지역 </a:t>
            </a:r>
            <a:r>
              <a:rPr lang="en-US" altLang="ko-KR" dirty="0"/>
              <a:t>/ </a:t>
            </a:r>
            <a:r>
              <a:rPr lang="ko-KR" altLang="en-US" dirty="0"/>
              <a:t>일부 유럽지역에서 식용으로 재배된다</a:t>
            </a:r>
            <a:endParaRPr lang="en-US" altLang="ko-KR" dirty="0"/>
          </a:p>
          <a:p>
            <a:r>
              <a:rPr lang="ko-KR" altLang="en-US" dirty="0"/>
              <a:t>쌀의 품종은 두 가지로 구분된다</a:t>
            </a:r>
            <a:endParaRPr lang="en-US" altLang="ko-KR" dirty="0"/>
          </a:p>
          <a:p>
            <a:pPr lvl="1"/>
            <a:r>
              <a:rPr lang="ko-KR" altLang="en-US" dirty="0" err="1"/>
              <a:t>자포니카</a:t>
            </a:r>
            <a:r>
              <a:rPr lang="en-US" altLang="ko-KR" dirty="0"/>
              <a:t>(Short grain)</a:t>
            </a:r>
          </a:p>
          <a:p>
            <a:pPr lvl="1"/>
            <a:r>
              <a:rPr lang="ko-KR" altLang="en-US" dirty="0" err="1"/>
              <a:t>인디카</a:t>
            </a:r>
            <a:r>
              <a:rPr lang="en-US" altLang="ko-KR" dirty="0"/>
              <a:t>(Long grain)</a:t>
            </a:r>
          </a:p>
          <a:p>
            <a:r>
              <a:rPr lang="ko-KR" altLang="en-US" dirty="0"/>
              <a:t>일반적으로 </a:t>
            </a:r>
            <a:r>
              <a:rPr lang="ko-KR" altLang="en-US" dirty="0" err="1"/>
              <a:t>인디카가</a:t>
            </a:r>
            <a:r>
              <a:rPr lang="ko-KR" altLang="en-US" dirty="0"/>
              <a:t> 주로 </a:t>
            </a:r>
            <a:r>
              <a:rPr lang="ko-KR" altLang="en-US" dirty="0" err="1"/>
              <a:t>무역된다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9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1741A0-1FAF-E781-3B2E-11C9C062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쌀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3C4B7A-8FD8-D076-ECB3-F7E7D259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361" y="5238908"/>
            <a:ext cx="5388864" cy="63976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중국과 인도를 중심으로 생산량이 높다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endParaRPr lang="en-US" altLang="ko-KR" dirty="0"/>
          </a:p>
          <a:p>
            <a:r>
              <a:rPr lang="ko-KR" altLang="en-US" dirty="0"/>
              <a:t>인도 </a:t>
            </a:r>
            <a:r>
              <a:rPr lang="en-US" altLang="ko-KR" dirty="0"/>
              <a:t>,</a:t>
            </a:r>
            <a:r>
              <a:rPr lang="ko-KR" altLang="en-US" dirty="0"/>
              <a:t>태국</a:t>
            </a:r>
            <a:r>
              <a:rPr lang="en-US" altLang="ko-KR" dirty="0"/>
              <a:t>, </a:t>
            </a:r>
            <a:r>
              <a:rPr lang="ko-KR" altLang="en-US" dirty="0"/>
              <a:t>베트남 등에서  쌀의 수출이 이루어진다</a:t>
            </a:r>
            <a:r>
              <a:rPr lang="en-US" altLang="ko-KR" dirty="0"/>
              <a:t>.  </a:t>
            </a:r>
            <a:endParaRPr lang="en-US" dirty="0"/>
          </a:p>
        </p:txBody>
      </p:sp>
      <p:pic>
        <p:nvPicPr>
          <p:cNvPr id="6" name="내용 개체 틀 5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0C48FC7E-4296-1FF1-DDD3-9357777F8B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2" y="1353312"/>
            <a:ext cx="5388864" cy="2826802"/>
          </a:xfr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6E6155B-D4E6-4C6E-A27C-32D68EB84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187" y="5238908"/>
            <a:ext cx="5388864" cy="639762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ko-KR" altLang="en-US" dirty="0"/>
              <a:t>쌀은 중국 </a:t>
            </a:r>
            <a:r>
              <a:rPr lang="en-US" altLang="ko-KR" dirty="0"/>
              <a:t>/ </a:t>
            </a:r>
            <a:r>
              <a:rPr lang="ko-KR" altLang="en-US" dirty="0"/>
              <a:t>인도에서 대규모로 소비되는 특징을 지닌다</a:t>
            </a:r>
            <a:r>
              <a:rPr lang="en-US" altLang="ko-KR" dirty="0"/>
              <a:t>. 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42B4B-9665-AC71-E76A-5CDF41A339F4}"/>
              </a:ext>
            </a:extLst>
          </p:cNvPr>
          <p:cNvSpPr txBox="1"/>
          <p:nvPr/>
        </p:nvSpPr>
        <p:spPr>
          <a:xfrm>
            <a:off x="2093891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쌀 생산량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8A3F5-B8FA-E830-AE1A-00532CBF46AA}"/>
              </a:ext>
            </a:extLst>
          </p:cNvPr>
          <p:cNvSpPr txBox="1"/>
          <p:nvPr/>
        </p:nvSpPr>
        <p:spPr>
          <a:xfrm>
            <a:off x="7677128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쌀 소비량</a:t>
            </a:r>
          </a:p>
        </p:txBody>
      </p:sp>
      <p:pic>
        <p:nvPicPr>
          <p:cNvPr id="21" name="내용 개체 틀 20" descr="지도, 텍스트, 아틀라스이(가) 표시된 사진">
            <a:extLst>
              <a:ext uri="{FF2B5EF4-FFF2-40B4-BE49-F238E27FC236}">
                <a16:creationId xmlns:a16="http://schemas.microsoft.com/office/drawing/2014/main" id="{BCDE5422-67D7-B31A-C73D-8C1C438591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186" y="1353312"/>
            <a:ext cx="5388865" cy="2826802"/>
          </a:xfrm>
        </p:spPr>
      </p:pic>
    </p:spTree>
    <p:extLst>
      <p:ext uri="{BB962C8B-B14F-4D97-AF65-F5344CB8AC3E}">
        <p14:creationId xmlns:p14="http://schemas.microsoft.com/office/powerpoint/2010/main" val="80648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55E5A-C124-0F13-65CF-E326C802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2-2.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밀</a:t>
            </a:r>
          </a:p>
        </p:txBody>
      </p:sp>
      <p:pic>
        <p:nvPicPr>
          <p:cNvPr id="24" name="Picture 12" descr="Wheat field">
            <a:extLst>
              <a:ext uri="{FF2B5EF4-FFF2-40B4-BE49-F238E27FC236}">
                <a16:creationId xmlns:a16="http://schemas.microsoft.com/office/drawing/2014/main" id="{05899E70-939B-B6C3-55E0-6587D5667F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38" r="11536" b="-2"/>
          <a:stretch/>
        </p:blipFill>
        <p:spPr>
          <a:xfrm>
            <a:off x="646176" y="1289304"/>
            <a:ext cx="5384800" cy="4672584"/>
          </a:xfrm>
          <a:prstGeom prst="rect">
            <a:avLst/>
          </a:prstGeom>
          <a:noFill/>
        </p:spPr>
      </p:pic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C0EE69C5-19A3-518C-C092-952E915BA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/>
          <a:p>
            <a:r>
              <a:rPr lang="ko-KR" altLang="en-US" dirty="0"/>
              <a:t>밀은 미국에서 옥수수</a:t>
            </a:r>
            <a:r>
              <a:rPr lang="en-US" altLang="ko-KR" dirty="0"/>
              <a:t>, </a:t>
            </a:r>
            <a:r>
              <a:rPr lang="ko-KR" altLang="en-US" dirty="0"/>
              <a:t>콩에 이어서 세 번째로 많이 재배되는 작물이다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밀은 다양한 종류가 존재하며 단백질 함량에 따라 경질밀과 연질밀이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밀은 트럭</a:t>
            </a:r>
            <a:r>
              <a:rPr lang="en-US" altLang="ko-KR" dirty="0"/>
              <a:t>, </a:t>
            </a:r>
            <a:r>
              <a:rPr lang="ko-KR" altLang="en-US" dirty="0"/>
              <a:t>철도</a:t>
            </a:r>
            <a:r>
              <a:rPr lang="en-US" altLang="ko-KR" dirty="0"/>
              <a:t>, </a:t>
            </a:r>
            <a:r>
              <a:rPr lang="ko-KR" altLang="en-US" dirty="0" err="1"/>
              <a:t>선박등을</a:t>
            </a:r>
            <a:r>
              <a:rPr lang="ko-KR" altLang="en-US" dirty="0"/>
              <a:t> 통해 운송하며 주 운송수단은 철도</a:t>
            </a:r>
            <a:r>
              <a:rPr lang="en-US" altLang="ko-KR" dirty="0"/>
              <a:t>/</a:t>
            </a:r>
            <a:r>
              <a:rPr lang="ko-KR" altLang="en-US" dirty="0"/>
              <a:t>트럭이다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대부분의 밀은 현지에서 검사</a:t>
            </a:r>
            <a:r>
              <a:rPr lang="en-US" altLang="ko-KR" dirty="0"/>
              <a:t>/</a:t>
            </a:r>
            <a:r>
              <a:rPr lang="ko-KR" altLang="en-US" dirty="0"/>
              <a:t>제분이 이루어지며 밀가루로 가공되기 전까지 저장된다</a:t>
            </a:r>
            <a:r>
              <a:rPr lang="en-US" altLang="ko-K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1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1741A0-1FAF-E781-3B2E-11C9C062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밀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3C4B7A-8FD8-D076-ECB3-F7E7D259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361" y="5238908"/>
            <a:ext cx="5388864" cy="639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밀은 서구권에서 주식으로 활용되며 유라시아에서도 많이 재배된다</a:t>
            </a:r>
            <a:r>
              <a:rPr lang="en-US" altLang="ko-KR" dirty="0"/>
              <a:t>. </a:t>
            </a:r>
            <a:r>
              <a:rPr lang="ko-KR" altLang="en-US" dirty="0"/>
              <a:t>중국</a:t>
            </a:r>
            <a:r>
              <a:rPr lang="en-US" altLang="ko-KR" dirty="0"/>
              <a:t>, </a:t>
            </a:r>
            <a:r>
              <a:rPr lang="ko-KR" altLang="en-US" dirty="0"/>
              <a:t>인도도 많이 재배하는 편이다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6E6155B-D4E6-4C6E-A27C-32D68EB84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187" y="5238908"/>
            <a:ext cx="5388864" cy="639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밀은 서구권은 물론 중국</a:t>
            </a:r>
            <a:r>
              <a:rPr lang="en-US" altLang="ko-KR" dirty="0"/>
              <a:t>, </a:t>
            </a:r>
            <a:r>
              <a:rPr lang="ko-KR" altLang="en-US" dirty="0"/>
              <a:t>인도에서도 상당량 소비된다</a:t>
            </a:r>
            <a:r>
              <a:rPr lang="en-US" altLang="ko-KR" dirty="0"/>
              <a:t>. </a:t>
            </a:r>
            <a:r>
              <a:rPr lang="ko-KR" altLang="en-US" dirty="0"/>
              <a:t>유럽에서는 사료</a:t>
            </a:r>
            <a:r>
              <a:rPr lang="en-US" altLang="ko-KR" dirty="0"/>
              <a:t>, </a:t>
            </a:r>
            <a:r>
              <a:rPr lang="ko-KR" altLang="en-US" dirty="0"/>
              <a:t>원재료로 활용된다</a:t>
            </a:r>
            <a:r>
              <a:rPr lang="en-US" altLang="ko-KR" dirty="0"/>
              <a:t>.(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맥주 등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42B4B-9665-AC71-E76A-5CDF41A339F4}"/>
              </a:ext>
            </a:extLst>
          </p:cNvPr>
          <p:cNvSpPr txBox="1"/>
          <p:nvPr/>
        </p:nvSpPr>
        <p:spPr>
          <a:xfrm>
            <a:off x="2093891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밀 생산량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8A3F5-B8FA-E830-AE1A-00532CBF46AA}"/>
              </a:ext>
            </a:extLst>
          </p:cNvPr>
          <p:cNvSpPr txBox="1"/>
          <p:nvPr/>
        </p:nvSpPr>
        <p:spPr>
          <a:xfrm>
            <a:off x="7677128" y="4524845"/>
            <a:ext cx="24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밀 소비량</a:t>
            </a:r>
          </a:p>
        </p:txBody>
      </p:sp>
      <p:pic>
        <p:nvPicPr>
          <p:cNvPr id="5" name="내용 개체 틀 4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833EE5F1-B384-7006-A3BC-ECBD54A61E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1" y="1353311"/>
            <a:ext cx="5388864" cy="2826802"/>
          </a:xfrm>
        </p:spPr>
      </p:pic>
      <p:pic>
        <p:nvPicPr>
          <p:cNvPr id="12" name="내용 개체 틀 11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345428C2-2539-7B66-B249-623358D72D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187" y="1353310"/>
            <a:ext cx="5388248" cy="2826802"/>
          </a:xfrm>
        </p:spPr>
      </p:pic>
    </p:spTree>
    <p:extLst>
      <p:ext uri="{BB962C8B-B14F-4D97-AF65-F5344CB8AC3E}">
        <p14:creationId xmlns:p14="http://schemas.microsoft.com/office/powerpoint/2010/main" val="1036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55E5A-C124-0F13-65CF-E326C802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2-3. </a:t>
            </a:r>
            <a:r>
              <a:rPr lang="ko-KR" altLang="en-US" dirty="0"/>
              <a:t>곡물의 특징 </a:t>
            </a:r>
            <a:r>
              <a:rPr lang="en-US" altLang="ko-KR" dirty="0"/>
              <a:t>- </a:t>
            </a:r>
            <a:r>
              <a:rPr lang="ko-KR" altLang="en-US" dirty="0"/>
              <a:t>콩</a:t>
            </a:r>
          </a:p>
        </p:txBody>
      </p:sp>
      <p:pic>
        <p:nvPicPr>
          <p:cNvPr id="31" name="Picture 30" descr="Pile of soy beans on wooden table">
            <a:extLst>
              <a:ext uri="{FF2B5EF4-FFF2-40B4-BE49-F238E27FC236}">
                <a16:creationId xmlns:a16="http://schemas.microsoft.com/office/drawing/2014/main" id="{D1CAAC44-8581-EAD5-F274-9F2F13B61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91" r="13483" b="-2"/>
          <a:stretch/>
        </p:blipFill>
        <p:spPr>
          <a:xfrm>
            <a:off x="646176" y="1289304"/>
            <a:ext cx="5384800" cy="4672584"/>
          </a:xfrm>
          <a:prstGeom prst="rect">
            <a:avLst/>
          </a:prstGeom>
          <a:noFill/>
        </p:spPr>
      </p:pic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FE7D3548-0F4B-CCA4-3721-D1C977799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/>
          <a:p>
            <a:r>
              <a:rPr lang="ko-KR" altLang="en-US" dirty="0"/>
              <a:t>콩은 단백질 공급을 위해 세계적으로 가장 많이 쓰이는 사료이자 음식이다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콩 수확량의 </a:t>
            </a:r>
            <a:r>
              <a:rPr lang="en-US" altLang="ko-KR" dirty="0"/>
              <a:t>2/3</a:t>
            </a:r>
            <a:r>
              <a:rPr lang="ko-KR" altLang="en-US" dirty="0"/>
              <a:t>은 </a:t>
            </a:r>
            <a:r>
              <a:rPr lang="ko-KR" altLang="en-US" dirty="0" err="1"/>
              <a:t>압착가공되어</a:t>
            </a:r>
            <a:r>
              <a:rPr lang="ko-KR" altLang="en-US" dirty="0"/>
              <a:t> 대두유와 </a:t>
            </a:r>
            <a:r>
              <a:rPr lang="ko-KR" altLang="en-US" dirty="0" err="1"/>
              <a:t>대두박을</a:t>
            </a:r>
            <a:r>
              <a:rPr lang="ko-KR" altLang="en-US" dirty="0"/>
              <a:t> 생산한다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대두박은</a:t>
            </a:r>
            <a:r>
              <a:rPr lang="ko-KR" altLang="en-US" dirty="0"/>
              <a:t> 콩가루</a:t>
            </a:r>
            <a:r>
              <a:rPr lang="en-US" altLang="ko-KR" dirty="0"/>
              <a:t>, </a:t>
            </a:r>
            <a:r>
              <a:rPr lang="ko-KR" altLang="en-US" dirty="0" err="1"/>
              <a:t>사료등으로</a:t>
            </a:r>
            <a:r>
              <a:rPr lang="ko-KR" altLang="en-US" dirty="0"/>
              <a:t> 사용되며 대두유는 식용유로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콩의 운송수단은 주로 트럭과 철도로 이동하나 무역시에는 해상운임 비중이 높다</a:t>
            </a:r>
            <a:r>
              <a:rPr lang="en-US" altLang="ko-K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42252"/>
      </p:ext>
    </p:extLst>
  </p:cSld>
  <p:clrMapOvr>
    <a:masterClrMapping/>
  </p:clrMapOvr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TM10237563[[fn=우주 테마]]</Template>
  <TotalTime>134</TotalTime>
  <Words>772</Words>
  <Application>Microsoft Office PowerPoint</Application>
  <PresentationFormat>와이드스크린</PresentationFormat>
  <Paragraphs>109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맑은 고딕</vt:lpstr>
      <vt:lpstr>휴먼모음T</vt:lpstr>
      <vt:lpstr>Arial</vt:lpstr>
      <vt:lpstr>Corbel</vt:lpstr>
      <vt:lpstr>Tw Cen MT</vt:lpstr>
      <vt:lpstr>Wingdings</vt:lpstr>
      <vt:lpstr>Wingdings 2</vt:lpstr>
      <vt:lpstr>New_Korea03</vt:lpstr>
      <vt:lpstr>곡물 가격의 상관관계</vt:lpstr>
      <vt:lpstr>목차</vt:lpstr>
      <vt:lpstr>1. 프로젝트 개요</vt:lpstr>
      <vt:lpstr>2. 곡물의 특징</vt:lpstr>
      <vt:lpstr>2-1. 곡물의 특징 - 쌀</vt:lpstr>
      <vt:lpstr>2-1. 곡물의 특징 - 쌀</vt:lpstr>
      <vt:lpstr>2-2. 곡물의 특징 - 밀</vt:lpstr>
      <vt:lpstr>2-2. 곡물의 특징 - 밀</vt:lpstr>
      <vt:lpstr>2-3. 곡물의 특징 - 콩</vt:lpstr>
      <vt:lpstr>2-3. 곡물의 특징 - 콩</vt:lpstr>
      <vt:lpstr>2-4. 곡물의 특징 - 옥수수</vt:lpstr>
      <vt:lpstr>2-4. 곡물의 특징 - 옥수수</vt:lpstr>
      <vt:lpstr>2-4. 곡물의 특징 - 옥수수</vt:lpstr>
      <vt:lpstr>2-5. 곡물의 특징 - 보리</vt:lpstr>
      <vt:lpstr>2-5. 곡물의 특징 - 보리</vt:lpstr>
      <vt:lpstr>3. 가격 상관분석</vt:lpstr>
      <vt:lpstr>3-1 . 가격 상관분석 - 히트맵</vt:lpstr>
      <vt:lpstr>3-1 . 가격 상관분석 - 히트맵</vt:lpstr>
      <vt:lpstr>4. 데이터 이용방안</vt:lpstr>
      <vt:lpstr>4. 데이터 이용방안</vt:lpstr>
      <vt:lpstr>질의응답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곡물 가격의 상관관계</dc:title>
  <dc:creator>규상 임</dc:creator>
  <cp:lastModifiedBy>user</cp:lastModifiedBy>
  <cp:revision>3</cp:revision>
  <dcterms:created xsi:type="dcterms:W3CDTF">2023-10-09T07:03:00Z</dcterms:created>
  <dcterms:modified xsi:type="dcterms:W3CDTF">2023-10-10T06:07:49Z</dcterms:modified>
</cp:coreProperties>
</file>