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5"/>
  </p:notesMasterIdLst>
  <p:sldIdLst>
    <p:sldId id="256" r:id="rId3"/>
    <p:sldId id="257" r:id="rId4"/>
    <p:sldId id="268" r:id="rId5"/>
    <p:sldId id="269" r:id="rId6"/>
    <p:sldId id="271" r:id="rId7"/>
    <p:sldId id="270" r:id="rId8"/>
    <p:sldId id="273" r:id="rId9"/>
    <p:sldId id="272" r:id="rId10"/>
    <p:sldId id="274" r:id="rId11"/>
    <p:sldId id="276" r:id="rId12"/>
    <p:sldId id="275"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entury Schoolbook" panose="02040604050505020304"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hoR334cFt6q226fOiAa8Bp5om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customschemas.google.com/relationships/presentationmetadata" Target="meta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solidFill>
                <a:srgbClr val="000000"/>
              </a:solidFill>
              <a:latin typeface="Arial"/>
              <a:ea typeface="Arial"/>
              <a:cs typeface="Arial"/>
              <a:sym typeface="Arial"/>
            </a:endParaRPr>
          </a:p>
        </p:txBody>
      </p:sp>
      <p:sp>
        <p:nvSpPr>
          <p:cNvPr id="136" name="Google Shape;136;p1: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512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128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4362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453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596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8169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784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72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7596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35"/>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5"/>
          <p:cNvSpPr txBox="1">
            <a:spLocks noGrp="1"/>
          </p:cNvSpPr>
          <p:nvPr>
            <p:ph type="body" idx="1"/>
          </p:nvPr>
        </p:nvSpPr>
        <p:spPr>
          <a:xfrm>
            <a:off x="609562" y="160451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6" name="Google Shape;46;p35"/>
          <p:cNvSpPr txBox="1">
            <a:spLocks noGrp="1"/>
          </p:cNvSpPr>
          <p:nvPr>
            <p:ph type="body" idx="2"/>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36"/>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6"/>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0" name="Google Shape;50;p36"/>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1" name="Google Shape;51;p36"/>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2" name="Google Shape;52;p36"/>
          <p:cNvSpPr txBox="1">
            <a:spLocks noGrp="1"/>
          </p:cNvSpPr>
          <p:nvPr>
            <p:ph type="body" idx="4"/>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37"/>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7"/>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6" name="Google Shape;56;p37"/>
          <p:cNvSpPr txBox="1">
            <a:spLocks noGrp="1"/>
          </p:cNvSpPr>
          <p:nvPr>
            <p:ph type="body" idx="2"/>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pic>
        <p:nvPicPr>
          <p:cNvPr id="57" name="Google Shape;57;p37"/>
          <p:cNvPicPr preferRelativeResize="0"/>
          <p:nvPr/>
        </p:nvPicPr>
        <p:blipFill rotWithShape="1">
          <a:blip r:embed="rId2">
            <a:alphaModFix/>
          </a:blip>
          <a:srcRect/>
          <a:stretch/>
        </p:blipFill>
        <p:spPr>
          <a:xfrm>
            <a:off x="2772637" y="1604514"/>
            <a:ext cx="6645534" cy="3977158"/>
          </a:xfrm>
          <a:prstGeom prst="rect">
            <a:avLst/>
          </a:prstGeom>
          <a:noFill/>
          <a:ln>
            <a:noFill/>
          </a:ln>
        </p:spPr>
      </p:pic>
      <p:pic>
        <p:nvPicPr>
          <p:cNvPr id="58" name="Google Shape;58;p37"/>
          <p:cNvPicPr preferRelativeResize="0"/>
          <p:nvPr/>
        </p:nvPicPr>
        <p:blipFill rotWithShape="1">
          <a:blip r:embed="rId2">
            <a:alphaModFix/>
          </a:blip>
          <a:srcRect/>
          <a:stretch/>
        </p:blipFill>
        <p:spPr>
          <a:xfrm>
            <a:off x="2772637" y="1604514"/>
            <a:ext cx="6645534" cy="397715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
        <p:cNvGrpSpPr/>
        <p:nvPr/>
      </p:nvGrpSpPr>
      <p:grpSpPr>
        <a:xfrm>
          <a:off x="0" y="0"/>
          <a:ext cx="0" cy="0"/>
          <a:chOff x="0" y="0"/>
          <a:chExt cx="0" cy="0"/>
        </a:xfrm>
      </p:grpSpPr>
      <p:sp>
        <p:nvSpPr>
          <p:cNvPr id="70" name="Google Shape;70;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2" name="Google Shape;7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27"/>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7"/>
          <p:cNvSpPr txBox="1">
            <a:spLocks noGrp="1"/>
          </p:cNvSpPr>
          <p:nvPr>
            <p:ph type="subTitle" idx="1"/>
          </p:nvPr>
        </p:nvSpPr>
        <p:spPr>
          <a:xfrm>
            <a:off x="609562" y="1604514"/>
            <a:ext cx="10972120" cy="3977158"/>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1" name="Google Shape;111;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2" name="Google Shape;1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4"/>
          <p:cNvSpPr>
            <a:spLocks noGrp="1"/>
          </p:cNvSpPr>
          <p:nvPr>
            <p:ph type="pic" idx="2"/>
          </p:nvPr>
        </p:nvSpPr>
        <p:spPr>
          <a:xfrm>
            <a:off x="5183188" y="987425"/>
            <a:ext cx="6172200" cy="4873625"/>
          </a:xfrm>
          <a:prstGeom prst="rect">
            <a:avLst/>
          </a:prstGeom>
          <a:noFill/>
          <a:ln>
            <a:noFill/>
          </a:ln>
        </p:spPr>
      </p:sp>
      <p:sp>
        <p:nvSpPr>
          <p:cNvPr id="118" name="Google Shape;118;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9" name="Google Shape;11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28"/>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8"/>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29"/>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9"/>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23" name="Google Shape;23;p29"/>
          <p:cNvSpPr txBox="1">
            <a:spLocks noGrp="1"/>
          </p:cNvSpPr>
          <p:nvPr>
            <p:ph type="body" idx="2"/>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3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31"/>
          <p:cNvSpPr txBox="1">
            <a:spLocks noGrp="1"/>
          </p:cNvSpPr>
          <p:nvPr>
            <p:ph type="subTitle" idx="1"/>
          </p:nvPr>
        </p:nvSpPr>
        <p:spPr>
          <a:xfrm>
            <a:off x="609562" y="273352"/>
            <a:ext cx="10972120" cy="5307340"/>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32"/>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2"/>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1" name="Google Shape;31;p32"/>
          <p:cNvSpPr txBox="1">
            <a:spLocks noGrp="1"/>
          </p:cNvSpPr>
          <p:nvPr>
            <p:ph type="body" idx="2"/>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2" name="Google Shape;32;p32"/>
          <p:cNvSpPr txBox="1">
            <a:spLocks noGrp="1"/>
          </p:cNvSpPr>
          <p:nvPr>
            <p:ph type="body" idx="3"/>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6" name="Google Shape;36;p33"/>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7" name="Google Shape;37;p33"/>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3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4"/>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1" name="Google Shape;41;p34"/>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2" name="Google Shape;42;p34"/>
          <p:cNvSpPr txBox="1">
            <a:spLocks noGrp="1"/>
          </p:cNvSpPr>
          <p:nvPr>
            <p:ph type="body" idx="3"/>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4">
            <a:alphaModFix/>
          </a:blip>
          <a:srcRect/>
          <a:stretch/>
        </p:blipFill>
        <p:spPr>
          <a:xfrm>
            <a:off x="435" y="0"/>
            <a:ext cx="12186455" cy="6853723"/>
          </a:xfrm>
          <a:prstGeom prst="rect">
            <a:avLst/>
          </a:prstGeom>
          <a:noFill/>
          <a:ln>
            <a:noFill/>
          </a:ln>
        </p:spPr>
      </p:pic>
      <p:sp>
        <p:nvSpPr>
          <p:cNvPr id="11" name="Google Shape;11;p13"/>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992"/>
              <a:buFont typeface="Arial"/>
              <a:buNone/>
              <a:defRPr sz="3991"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3"/>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marR="0" lvl="0" indent="-301180" algn="l" rtl="0">
              <a:lnSpc>
                <a:spcPct val="90000"/>
              </a:lnSpc>
              <a:spcBef>
                <a:spcPts val="907"/>
              </a:spcBef>
              <a:spcAft>
                <a:spcPts val="0"/>
              </a:spcAft>
              <a:buClr>
                <a:srgbClr val="000000"/>
              </a:buClr>
              <a:buSzPts val="1143"/>
              <a:buFont typeface="Noto Sans Symbols"/>
              <a:buChar char="●"/>
              <a:defRPr sz="2540" b="0" i="0" u="none" strike="noStrike" cap="none">
                <a:solidFill>
                  <a:schemeClr val="dk1"/>
                </a:solidFill>
                <a:latin typeface="Arial"/>
                <a:ea typeface="Arial"/>
                <a:cs typeface="Arial"/>
                <a:sym typeface="Arial"/>
              </a:defRPr>
            </a:lvl1pPr>
            <a:lvl2pPr marL="914400" marR="0" lvl="1" indent="-366839" algn="l" rtl="0">
              <a:lnSpc>
                <a:spcPct val="90000"/>
              </a:lnSpc>
              <a:spcBef>
                <a:spcPts val="454"/>
              </a:spcBef>
              <a:spcAft>
                <a:spcPts val="0"/>
              </a:spcAft>
              <a:buClr>
                <a:schemeClr val="dk1"/>
              </a:buClr>
              <a:buSzPts val="2177"/>
              <a:buFont typeface="Arial"/>
              <a:buChar char="•"/>
              <a:defRPr sz="2177" b="0" i="0" u="none" strike="noStrike" cap="none">
                <a:solidFill>
                  <a:schemeClr val="dk1"/>
                </a:solidFill>
                <a:latin typeface="Arial"/>
                <a:ea typeface="Arial"/>
                <a:cs typeface="Arial"/>
                <a:sym typeface="Arial"/>
              </a:defRPr>
            </a:lvl2pPr>
            <a:lvl3pPr marL="1371600" marR="0" lvl="2" indent="-343789" algn="l" rtl="0">
              <a:lnSpc>
                <a:spcPct val="90000"/>
              </a:lnSpc>
              <a:spcBef>
                <a:spcPts val="454"/>
              </a:spcBef>
              <a:spcAft>
                <a:spcPts val="0"/>
              </a:spcAft>
              <a:buClr>
                <a:schemeClr val="dk1"/>
              </a:buClr>
              <a:buSzPts val="1814"/>
              <a:buFont typeface="Arial"/>
              <a:buChar char="•"/>
              <a:defRPr sz="1814" b="0" i="0" u="none" strike="noStrike" cap="none">
                <a:solidFill>
                  <a:schemeClr val="dk1"/>
                </a:solidFill>
                <a:latin typeface="Arial"/>
                <a:ea typeface="Arial"/>
                <a:cs typeface="Arial"/>
                <a:sym typeface="Arial"/>
              </a:defRPr>
            </a:lvl3pPr>
            <a:lvl4pPr marL="1828800" marR="0" lvl="3"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4pPr>
            <a:lvl5pPr marL="2286000" marR="0" lvl="4"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5pPr>
            <a:lvl6pPr marL="2743200" marR="0" lvl="5"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6pPr>
            <a:lvl7pPr marL="3200400" marR="0" lvl="6"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7pPr>
            <a:lvl8pPr marL="3657600" marR="0" lvl="7"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8pPr>
            <a:lvl9pPr marL="4114800" marR="0" lvl="8"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p:nvPr/>
        </p:nvSpPr>
        <p:spPr>
          <a:xfrm>
            <a:off x="2698575" y="942853"/>
            <a:ext cx="6786773" cy="496311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40" name="Google Shape;140;p1"/>
          <p:cNvSpPr/>
          <p:nvPr/>
        </p:nvSpPr>
        <p:spPr>
          <a:xfrm>
            <a:off x="1521561" y="117571"/>
            <a:ext cx="3971606" cy="513392"/>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41" name="Google Shape;141;p1"/>
          <p:cNvSpPr/>
          <p:nvPr/>
        </p:nvSpPr>
        <p:spPr>
          <a:xfrm>
            <a:off x="1521561" y="314176"/>
            <a:ext cx="6767504" cy="54343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42" name="Google Shape;142;p1"/>
          <p:cNvSpPr/>
          <p:nvPr/>
        </p:nvSpPr>
        <p:spPr>
          <a:xfrm>
            <a:off x="8293311" y="205096"/>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
          <p:cNvSpPr/>
          <p:nvPr/>
        </p:nvSpPr>
        <p:spPr>
          <a:xfrm>
            <a:off x="5423931" y="523191"/>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
          <p:cNvSpPr/>
          <p:nvPr/>
        </p:nvSpPr>
        <p:spPr>
          <a:xfrm>
            <a:off x="7806372" y="6567308"/>
            <a:ext cx="2851418" cy="181255"/>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45" name="Google Shape;145;p1"/>
          <p:cNvSpPr/>
          <p:nvPr/>
        </p:nvSpPr>
        <p:spPr>
          <a:xfrm>
            <a:off x="5129677" y="5752477"/>
            <a:ext cx="5528112" cy="64663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46" name="Google Shape;146;p1"/>
          <p:cNvSpPr/>
          <p:nvPr/>
        </p:nvSpPr>
        <p:spPr>
          <a:xfrm>
            <a:off x="4962139" y="62854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
          <p:cNvSpPr/>
          <p:nvPr/>
        </p:nvSpPr>
        <p:spPr>
          <a:xfrm>
            <a:off x="7718847" y="64709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
          <p:cNvSpPr/>
          <p:nvPr/>
        </p:nvSpPr>
        <p:spPr>
          <a:xfrm>
            <a:off x="1979760" y="2777774"/>
            <a:ext cx="8224402" cy="1139783"/>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IN" sz="3629" b="1" dirty="0">
                <a:solidFill>
                  <a:srgbClr val="FFFFFF"/>
                </a:solidFill>
                <a:latin typeface="Century Schoolbook"/>
                <a:ea typeface="Century Schoolbook"/>
                <a:cs typeface="Century Schoolbook"/>
                <a:sym typeface="Century Schoolbook"/>
              </a:rPr>
              <a:t>Amex </a:t>
            </a:r>
            <a:r>
              <a:rPr lang="en-IN" sz="3629" b="1" i="0" u="none" strike="noStrike" cap="none" dirty="0">
                <a:solidFill>
                  <a:srgbClr val="FFFFFF"/>
                </a:solidFill>
                <a:latin typeface="Century Schoolbook"/>
                <a:ea typeface="Century Schoolbook"/>
                <a:cs typeface="Century Schoolbook"/>
                <a:sym typeface="Century Schoolbook"/>
              </a:rPr>
              <a:t>AI/ML Hackathon</a:t>
            </a: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spcBef>
                <a:spcPts val="0"/>
              </a:spcBef>
              <a:spcAft>
                <a:spcPts val="0"/>
              </a:spcAft>
              <a:buNone/>
            </a:pPr>
            <a:r>
              <a:rPr lang="en-IN" sz="3629" b="1" i="0" u="none" strike="noStrike" cap="none" dirty="0">
                <a:solidFill>
                  <a:srgbClr val="FFFFFF"/>
                </a:solidFill>
                <a:latin typeface="Century Schoolbook"/>
                <a:ea typeface="Century Schoolbook"/>
                <a:cs typeface="Century Schoolbook"/>
                <a:sym typeface="Century Schoolbook"/>
              </a:rPr>
              <a:t>Geek Goddess 2021</a:t>
            </a:r>
            <a:endParaRPr sz="1633" b="0" i="0" u="none" strike="noStrike" cap="none" dirty="0">
              <a:solidFill>
                <a:srgbClr val="000000"/>
              </a:solidFill>
              <a:latin typeface="Arial"/>
              <a:ea typeface="Arial"/>
              <a:cs typeface="Arial"/>
              <a:sym typeface="Arial"/>
            </a:endParaRPr>
          </a:p>
          <a:p>
            <a:pPr marL="0" marR="0" lvl="0" indent="0" algn="ctr" rtl="0">
              <a:spcBef>
                <a:spcPts val="0"/>
              </a:spcBef>
              <a:spcAft>
                <a:spcPts val="0"/>
              </a:spcAft>
              <a:buNone/>
            </a:pPr>
            <a:r>
              <a:rPr lang="en-IN" sz="3629" b="1" dirty="0">
                <a:solidFill>
                  <a:srgbClr val="FFFFFF"/>
                </a:solidFill>
                <a:latin typeface="Century Schoolbook"/>
                <a:sym typeface="Century Schoolbook"/>
              </a:rPr>
              <a:t>Team: Model_01</a:t>
            </a:r>
          </a:p>
          <a:p>
            <a:pPr marL="0" marR="0" lvl="0" indent="0" algn="ctr" rtl="0">
              <a:spcBef>
                <a:spcPts val="0"/>
              </a:spcBef>
              <a:spcAft>
                <a:spcPts val="0"/>
              </a:spcAft>
              <a:buNone/>
            </a:pPr>
            <a:r>
              <a:rPr lang="en-IN" sz="1800" b="1" dirty="0">
                <a:solidFill>
                  <a:srgbClr val="FFFFFF"/>
                </a:solidFill>
                <a:latin typeface="Century Schoolbook"/>
                <a:sym typeface="Century Schoolbook"/>
              </a:rPr>
              <a:t>(Pramika Garg – Second Year, CSE, VIT, Vellore)</a:t>
            </a:r>
            <a:endParaRPr sz="1800" b="0" i="0" u="none" strike="noStrike" cap="none" dirty="0">
              <a:solidFill>
                <a:srgbClr val="000000"/>
              </a:solidFill>
              <a:latin typeface="Arial"/>
              <a:ea typeface="Arial"/>
              <a:cs typeface="Arial"/>
              <a:sym typeface="Arial"/>
            </a:endParaRPr>
          </a:p>
          <a:p>
            <a:pPr marL="0" marR="0" lvl="0" indent="0" algn="ctr" rtl="0">
              <a:spcBef>
                <a:spcPts val="0"/>
              </a:spcBef>
              <a:spcAft>
                <a:spcPts val="0"/>
              </a:spcAft>
              <a:buNone/>
            </a:pPr>
            <a:endParaRPr sz="1633"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vortex/>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1980413" y="71816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154" name="Google Shape;154;p2"/>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ctr" rtl="0">
              <a:lnSpc>
                <a:spcPct val="54000"/>
              </a:lnSpc>
              <a:spcBef>
                <a:spcPts val="0"/>
              </a:spcBef>
              <a:spcAft>
                <a:spcPts val="0"/>
              </a:spcAft>
              <a:buNone/>
            </a:pPr>
            <a:endParaRPr lang="en-US" sz="1633" b="0" i="0" u="none" strike="noStrike" cap="none" dirty="0">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45B99DB1-A01C-4D51-80B8-9E8A9ACFDEC0}"/>
              </a:ext>
            </a:extLst>
          </p:cNvPr>
          <p:cNvSpPr txBox="1"/>
          <p:nvPr/>
        </p:nvSpPr>
        <p:spPr>
          <a:xfrm>
            <a:off x="2111048" y="1008668"/>
            <a:ext cx="7900218" cy="3539430"/>
          </a:xfrm>
          <a:prstGeom prst="rect">
            <a:avLst/>
          </a:prstGeom>
          <a:noFill/>
        </p:spPr>
        <p:txBody>
          <a:bodyPr wrap="square" rtlCol="0">
            <a:spAutoFit/>
          </a:bodyPr>
          <a:lstStyle/>
          <a:p>
            <a:pPr algn="ctr"/>
            <a:r>
              <a:rPr lang="en-IN" sz="3200" b="1" dirty="0">
                <a:solidFill>
                  <a:schemeClr val="bg1"/>
                </a:solidFill>
              </a:rPr>
              <a:t>Challenges Faced</a:t>
            </a:r>
            <a:endParaRPr lang="en-IN" sz="1600" dirty="0">
              <a:solidFill>
                <a:schemeClr val="bg1"/>
              </a:solidFill>
            </a:endParaRPr>
          </a:p>
          <a:p>
            <a:endParaRPr lang="en-IN" sz="1600" dirty="0">
              <a:solidFill>
                <a:schemeClr val="bg1"/>
              </a:solidFill>
            </a:endParaRPr>
          </a:p>
          <a:p>
            <a:pPr algn="just"/>
            <a:r>
              <a:rPr lang="en-IN" sz="1600" dirty="0">
                <a:solidFill>
                  <a:schemeClr val="bg1"/>
                </a:solidFill>
              </a:rPr>
              <a:t>After over 250 runs of the model, trying to improvement with each incremental change leading to more advanced performance.</a:t>
            </a:r>
          </a:p>
          <a:p>
            <a:pPr algn="just"/>
            <a:endParaRPr lang="en-IN" sz="1600" dirty="0">
              <a:solidFill>
                <a:schemeClr val="bg1"/>
              </a:solidFill>
            </a:endParaRPr>
          </a:p>
          <a:p>
            <a:pPr algn="just"/>
            <a:r>
              <a:rPr lang="en-IN" sz="1600" dirty="0">
                <a:solidFill>
                  <a:schemeClr val="bg1"/>
                </a:solidFill>
              </a:rPr>
              <a:t>From small changes in feature selection to complete rehauls of the entire models, there have been a lot of challenges that have come across this journey. </a:t>
            </a:r>
          </a:p>
          <a:p>
            <a:pPr algn="just"/>
            <a:endParaRPr lang="en-IN" sz="1600" dirty="0">
              <a:solidFill>
                <a:schemeClr val="bg1"/>
              </a:solidFill>
            </a:endParaRPr>
          </a:p>
          <a:p>
            <a:pPr algn="just"/>
            <a:r>
              <a:rPr lang="en-IN" sz="1600" dirty="0">
                <a:solidFill>
                  <a:schemeClr val="bg1"/>
                </a:solidFill>
              </a:rPr>
              <a:t>There have been many failed runs, hundred’s of errors, predictions worser than 50% (so throwing a fair coin would be better than the model).</a:t>
            </a:r>
          </a:p>
          <a:p>
            <a:pPr algn="just"/>
            <a:endParaRPr lang="en-IN" sz="1600" dirty="0">
              <a:solidFill>
                <a:schemeClr val="bg1"/>
              </a:solidFill>
            </a:endParaRPr>
          </a:p>
          <a:p>
            <a:pPr algn="just"/>
            <a:r>
              <a:rPr lang="en-IN" sz="1600" dirty="0">
                <a:solidFill>
                  <a:schemeClr val="bg1"/>
                </a:solidFill>
              </a:rPr>
              <a:t>The set of ‘yes’ records in the training set very quite few compared to the ‘no’ ones and hence training the model to work to around that bias was a big challenge to fix.</a:t>
            </a:r>
          </a:p>
        </p:txBody>
      </p:sp>
    </p:spTree>
    <p:extLst>
      <p:ext uri="{BB962C8B-B14F-4D97-AF65-F5344CB8AC3E}">
        <p14:creationId xmlns:p14="http://schemas.microsoft.com/office/powerpoint/2010/main" val="358906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1980413" y="71816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154" name="Google Shape;154;p2"/>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ctr" rtl="0">
              <a:lnSpc>
                <a:spcPct val="54000"/>
              </a:lnSpc>
              <a:spcBef>
                <a:spcPts val="0"/>
              </a:spcBef>
              <a:spcAft>
                <a:spcPts val="0"/>
              </a:spcAft>
              <a:buNone/>
            </a:pPr>
            <a:endParaRPr lang="en-US" sz="1633" b="0" i="0" u="none" strike="noStrike" cap="none" dirty="0">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45B99DB1-A01C-4D51-80B8-9E8A9ACFDEC0}"/>
              </a:ext>
            </a:extLst>
          </p:cNvPr>
          <p:cNvSpPr txBox="1"/>
          <p:nvPr/>
        </p:nvSpPr>
        <p:spPr>
          <a:xfrm>
            <a:off x="2111048" y="1008668"/>
            <a:ext cx="7900218" cy="3785652"/>
          </a:xfrm>
          <a:prstGeom prst="rect">
            <a:avLst/>
          </a:prstGeom>
          <a:noFill/>
        </p:spPr>
        <p:txBody>
          <a:bodyPr wrap="square" rtlCol="0">
            <a:spAutoFit/>
          </a:bodyPr>
          <a:lstStyle/>
          <a:p>
            <a:pPr algn="ctr"/>
            <a:r>
              <a:rPr lang="en-IN" sz="3200" b="1" dirty="0">
                <a:solidFill>
                  <a:schemeClr val="bg1"/>
                </a:solidFill>
              </a:rPr>
              <a:t>Possible Improvement</a:t>
            </a:r>
            <a:endParaRPr lang="en-IN" sz="2000" b="1" dirty="0">
              <a:solidFill>
                <a:schemeClr val="bg1"/>
              </a:solidFill>
            </a:endParaRPr>
          </a:p>
          <a:p>
            <a:endParaRPr lang="en-IN" sz="1600" dirty="0">
              <a:solidFill>
                <a:schemeClr val="bg1"/>
              </a:solidFill>
            </a:endParaRPr>
          </a:p>
          <a:p>
            <a:pPr algn="just"/>
            <a:r>
              <a:rPr lang="en-IN" sz="1600" dirty="0">
                <a:solidFill>
                  <a:schemeClr val="bg1"/>
                </a:solidFill>
              </a:rPr>
              <a:t>I believe that there is still quite a long way to go in terms of improving the model’s performance as the model currently has only reached </a:t>
            </a:r>
            <a:r>
              <a:rPr lang="en-IN" sz="1600" dirty="0">
                <a:solidFill>
                  <a:srgbClr val="FFFF00"/>
                </a:solidFill>
              </a:rPr>
              <a:t>74.1595%</a:t>
            </a:r>
            <a:r>
              <a:rPr lang="en-IN" sz="1600" dirty="0">
                <a:solidFill>
                  <a:schemeClr val="bg1"/>
                </a:solidFill>
              </a:rPr>
              <a:t> in terms of the score assigned by the scoring system on the </a:t>
            </a:r>
            <a:r>
              <a:rPr lang="en-IN" sz="1600" dirty="0" err="1">
                <a:solidFill>
                  <a:schemeClr val="bg1"/>
                </a:solidFill>
              </a:rPr>
              <a:t>TechGig</a:t>
            </a:r>
            <a:r>
              <a:rPr lang="en-IN" sz="1600" dirty="0">
                <a:solidFill>
                  <a:schemeClr val="bg1"/>
                </a:solidFill>
              </a:rPr>
              <a:t> website.</a:t>
            </a:r>
          </a:p>
          <a:p>
            <a:pPr algn="just"/>
            <a:endParaRPr lang="en-IN" sz="1600" dirty="0">
              <a:solidFill>
                <a:schemeClr val="bg1"/>
              </a:solidFill>
            </a:endParaRPr>
          </a:p>
          <a:p>
            <a:pPr algn="just"/>
            <a:r>
              <a:rPr lang="en-IN" sz="1600" dirty="0">
                <a:solidFill>
                  <a:schemeClr val="bg1"/>
                </a:solidFill>
              </a:rPr>
              <a:t>The model has to deal with the issue mentioned in the previous slide of balancing the highly imbalanced dataset, and after exploring several approaches towards solving that.</a:t>
            </a:r>
          </a:p>
          <a:p>
            <a:pPr algn="just"/>
            <a:endParaRPr lang="en-IN" sz="1600" dirty="0">
              <a:solidFill>
                <a:schemeClr val="bg1"/>
              </a:solidFill>
            </a:endParaRPr>
          </a:p>
          <a:p>
            <a:pPr algn="just"/>
            <a:r>
              <a:rPr lang="en-IN" sz="1600" dirty="0">
                <a:solidFill>
                  <a:schemeClr val="bg1"/>
                </a:solidFill>
              </a:rPr>
              <a:t>I have managed to reached my peak at </a:t>
            </a:r>
            <a:r>
              <a:rPr lang="en-IN" sz="1600" dirty="0">
                <a:solidFill>
                  <a:srgbClr val="FFFF00"/>
                </a:solidFill>
              </a:rPr>
              <a:t>74.1595%</a:t>
            </a:r>
            <a:r>
              <a:rPr lang="en-IN" sz="1600" dirty="0">
                <a:solidFill>
                  <a:schemeClr val="bg1"/>
                </a:solidFill>
              </a:rPr>
              <a:t>, but being just a second year student in Computer Science, with no Computer Science background in high school, I’m still an amateur in the field and I have scope of learning new techniques and models towards optimising the solution to get a better performance.</a:t>
            </a:r>
          </a:p>
        </p:txBody>
      </p:sp>
    </p:spTree>
    <p:extLst>
      <p:ext uri="{BB962C8B-B14F-4D97-AF65-F5344CB8AC3E}">
        <p14:creationId xmlns:p14="http://schemas.microsoft.com/office/powerpoint/2010/main" val="1673762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2"/>
          <p:cNvSpPr/>
          <p:nvPr/>
        </p:nvSpPr>
        <p:spPr>
          <a:xfrm>
            <a:off x="2111374" y="653171"/>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a:solidFill>
                <a:srgbClr val="000000"/>
              </a:solidFill>
              <a:latin typeface="Arial"/>
              <a:ea typeface="Arial"/>
              <a:cs typeface="Arial"/>
              <a:sym typeface="Arial"/>
            </a:endParaRPr>
          </a:p>
          <a:p>
            <a:pPr marL="0" marR="0" lvl="0" indent="0" algn="ctr" rtl="0">
              <a:lnSpc>
                <a:spcPct val="42000"/>
              </a:lnSpc>
              <a:spcBef>
                <a:spcPts val="0"/>
              </a:spcBef>
              <a:spcAft>
                <a:spcPts val="0"/>
              </a:spcAft>
              <a:buNone/>
            </a:pPr>
            <a:endParaRPr sz="1633">
              <a:solidFill>
                <a:srgbClr val="000000"/>
              </a:solidFill>
              <a:latin typeface="Arial"/>
              <a:ea typeface="Arial"/>
              <a:cs typeface="Arial"/>
              <a:sym typeface="Arial"/>
            </a:endParaRPr>
          </a:p>
          <a:p>
            <a:pPr marL="0" marR="0" lvl="0" indent="0" algn="ctr" rtl="0">
              <a:lnSpc>
                <a:spcPct val="54000"/>
              </a:lnSpc>
              <a:spcBef>
                <a:spcPts val="0"/>
              </a:spcBef>
              <a:spcAft>
                <a:spcPts val="0"/>
              </a:spcAft>
              <a:buNone/>
            </a:pPr>
            <a:endParaRPr sz="1633">
              <a:solidFill>
                <a:srgbClr val="000000"/>
              </a:solidFill>
              <a:latin typeface="Arial"/>
              <a:ea typeface="Arial"/>
              <a:cs typeface="Arial"/>
              <a:sym typeface="Arial"/>
            </a:endParaRPr>
          </a:p>
        </p:txBody>
      </p:sp>
      <p:pic>
        <p:nvPicPr>
          <p:cNvPr id="243" name="Google Shape;243;p12"/>
          <p:cNvPicPr preferRelativeResize="0"/>
          <p:nvPr/>
        </p:nvPicPr>
        <p:blipFill rotWithShape="1">
          <a:blip r:embed="rId3">
            <a:alphaModFix/>
          </a:blip>
          <a:srcRect/>
          <a:stretch/>
        </p:blipFill>
        <p:spPr>
          <a:xfrm>
            <a:off x="2437960" y="2155465"/>
            <a:ext cx="7540205" cy="1686814"/>
          </a:xfrm>
          <a:prstGeom prst="rect">
            <a:avLst/>
          </a:prstGeom>
          <a:noFill/>
          <a:ln>
            <a:noFill/>
          </a:ln>
        </p:spPr>
      </p:pic>
      <p:pic>
        <p:nvPicPr>
          <p:cNvPr id="244" name="Google Shape;244;p12"/>
          <p:cNvPicPr preferRelativeResize="0"/>
          <p:nvPr/>
        </p:nvPicPr>
        <p:blipFill rotWithShape="1">
          <a:blip r:embed="rId4">
            <a:alphaModFix/>
          </a:blip>
          <a:srcRect/>
          <a:stretch/>
        </p:blipFill>
        <p:spPr>
          <a:xfrm>
            <a:off x="5050643" y="6152870"/>
            <a:ext cx="1826266" cy="4415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1980413" y="71816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154" name="Google Shape;154;p2"/>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ctr" rtl="0">
              <a:lnSpc>
                <a:spcPct val="54000"/>
              </a:lnSpc>
              <a:spcBef>
                <a:spcPts val="0"/>
              </a:spcBef>
              <a:spcAft>
                <a:spcPts val="0"/>
              </a:spcAft>
              <a:buNone/>
            </a:pPr>
            <a:endParaRPr lang="en-US" sz="1633" b="0" i="0" u="none" strike="noStrike" cap="none" dirty="0">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45B99DB1-A01C-4D51-80B8-9E8A9ACFDEC0}"/>
              </a:ext>
            </a:extLst>
          </p:cNvPr>
          <p:cNvSpPr txBox="1"/>
          <p:nvPr/>
        </p:nvSpPr>
        <p:spPr>
          <a:xfrm>
            <a:off x="2111048" y="1008668"/>
            <a:ext cx="7900218" cy="3539430"/>
          </a:xfrm>
          <a:prstGeom prst="rect">
            <a:avLst/>
          </a:prstGeom>
          <a:noFill/>
        </p:spPr>
        <p:txBody>
          <a:bodyPr wrap="square" rtlCol="0">
            <a:spAutoFit/>
          </a:bodyPr>
          <a:lstStyle/>
          <a:p>
            <a:pPr algn="ctr"/>
            <a:r>
              <a:rPr lang="en-IN" sz="3200" b="1" dirty="0">
                <a:solidFill>
                  <a:schemeClr val="bg1"/>
                </a:solidFill>
              </a:rPr>
              <a:t>Problem</a:t>
            </a:r>
            <a:endParaRPr lang="en-IN" sz="2000" b="1" dirty="0">
              <a:solidFill>
                <a:schemeClr val="bg1"/>
              </a:solidFill>
            </a:endParaRPr>
          </a:p>
          <a:p>
            <a:endParaRPr lang="en-IN" sz="1600" dirty="0">
              <a:solidFill>
                <a:schemeClr val="bg1"/>
              </a:solidFill>
            </a:endParaRPr>
          </a:p>
          <a:p>
            <a:pPr algn="just"/>
            <a:r>
              <a:rPr lang="en-IN" sz="1600" dirty="0">
                <a:solidFill>
                  <a:schemeClr val="bg1"/>
                </a:solidFill>
              </a:rPr>
              <a:t>The aim is to build a system that takes information in the form of 21 data points about customer’s of a banking firm where the aim is to build an automated system to select customer’s to whom to give marketing phone calls to. </a:t>
            </a:r>
          </a:p>
          <a:p>
            <a:pPr algn="just"/>
            <a:endParaRPr lang="en-IN" sz="1600" dirty="0">
              <a:solidFill>
                <a:schemeClr val="bg1"/>
              </a:solidFill>
            </a:endParaRPr>
          </a:p>
          <a:p>
            <a:pPr algn="just"/>
            <a:r>
              <a:rPr lang="en-IN" sz="1600" dirty="0">
                <a:solidFill>
                  <a:schemeClr val="bg1"/>
                </a:solidFill>
              </a:rPr>
              <a:t>This allows the company to perform effective marking via the best possible targeting measures allowing them to maximise the returns on their marketing phone calls.</a:t>
            </a:r>
          </a:p>
          <a:p>
            <a:pPr algn="just"/>
            <a:endParaRPr lang="en-IN" sz="1600" dirty="0">
              <a:solidFill>
                <a:schemeClr val="bg1"/>
              </a:solidFill>
            </a:endParaRPr>
          </a:p>
          <a:p>
            <a:pPr algn="just"/>
            <a:r>
              <a:rPr lang="en-IN" sz="1600" dirty="0">
                <a:solidFill>
                  <a:schemeClr val="bg1"/>
                </a:solidFill>
              </a:rPr>
              <a:t>Machine Learning is incorporated to select which customers are more likely </a:t>
            </a:r>
            <a:r>
              <a:rPr lang="en-US" sz="1600" dirty="0">
                <a:solidFill>
                  <a:schemeClr val="bg1"/>
                </a:solidFill>
              </a:rPr>
              <a:t>to get on-board and be in their contact.</a:t>
            </a:r>
            <a:endParaRPr lang="en-IN" sz="1600" dirty="0">
              <a:solidFill>
                <a:schemeClr val="bg1"/>
              </a:solidFill>
            </a:endParaRPr>
          </a:p>
          <a:p>
            <a:pPr algn="just"/>
            <a:endParaRPr lang="en-IN" sz="1600" dirty="0">
              <a:solidFill>
                <a:schemeClr val="bg1"/>
              </a:solidFill>
            </a:endParaRPr>
          </a:p>
          <a:p>
            <a:pPr algn="just"/>
            <a:r>
              <a:rPr lang="en-IN" sz="1600" dirty="0">
                <a:solidFill>
                  <a:schemeClr val="bg1"/>
                </a:solidFill>
              </a:rPr>
              <a:t>The problem is based on a supervised learning based classification approach.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1980413" y="71816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154" name="Google Shape;154;p2"/>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ctr" rtl="0">
              <a:lnSpc>
                <a:spcPct val="54000"/>
              </a:lnSpc>
              <a:spcBef>
                <a:spcPts val="0"/>
              </a:spcBef>
              <a:spcAft>
                <a:spcPts val="0"/>
              </a:spcAft>
              <a:buNone/>
            </a:pPr>
            <a:endParaRPr lang="en-US" sz="1633" b="0" i="0" u="none" strike="noStrike" cap="none" dirty="0">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45B99DB1-A01C-4D51-80B8-9E8A9ACFDEC0}"/>
              </a:ext>
            </a:extLst>
          </p:cNvPr>
          <p:cNvSpPr txBox="1"/>
          <p:nvPr/>
        </p:nvSpPr>
        <p:spPr>
          <a:xfrm>
            <a:off x="2111048" y="1008668"/>
            <a:ext cx="7900218" cy="3539430"/>
          </a:xfrm>
          <a:prstGeom prst="rect">
            <a:avLst/>
          </a:prstGeom>
          <a:noFill/>
        </p:spPr>
        <p:txBody>
          <a:bodyPr wrap="square" rtlCol="0">
            <a:spAutoFit/>
          </a:bodyPr>
          <a:lstStyle/>
          <a:p>
            <a:pPr algn="ctr"/>
            <a:r>
              <a:rPr lang="en-IN" sz="3200" b="1" dirty="0">
                <a:solidFill>
                  <a:schemeClr val="bg1"/>
                </a:solidFill>
              </a:rPr>
              <a:t>Approach</a:t>
            </a:r>
            <a:endParaRPr lang="en-IN" sz="2000" b="1" dirty="0">
              <a:solidFill>
                <a:schemeClr val="bg1"/>
              </a:solidFill>
            </a:endParaRPr>
          </a:p>
          <a:p>
            <a:endParaRPr lang="en-IN" sz="1600" dirty="0">
              <a:solidFill>
                <a:schemeClr val="bg1"/>
              </a:solidFill>
            </a:endParaRPr>
          </a:p>
          <a:p>
            <a:pPr algn="just"/>
            <a:r>
              <a:rPr lang="en-IN" sz="1600" dirty="0">
                <a:solidFill>
                  <a:schemeClr val="bg1"/>
                </a:solidFill>
              </a:rPr>
              <a:t>The problem is being tackled via several different approaches based on a supervised learning with classification.</a:t>
            </a:r>
          </a:p>
          <a:p>
            <a:pPr algn="just"/>
            <a:endParaRPr lang="en-IN" sz="1600" dirty="0">
              <a:solidFill>
                <a:schemeClr val="bg1"/>
              </a:solidFill>
            </a:endParaRPr>
          </a:p>
          <a:p>
            <a:pPr algn="just"/>
            <a:r>
              <a:rPr lang="en-IN" sz="1600" dirty="0">
                <a:solidFill>
                  <a:schemeClr val="bg1"/>
                </a:solidFill>
              </a:rPr>
              <a:t>After an immense number of models from machine learning models such as </a:t>
            </a:r>
            <a:r>
              <a:rPr lang="en-IN" sz="1600" dirty="0" err="1">
                <a:solidFill>
                  <a:schemeClr val="bg1"/>
                </a:solidFill>
              </a:rPr>
              <a:t>GradientBoost</a:t>
            </a:r>
            <a:r>
              <a:rPr lang="en-IN" sz="1600" dirty="0">
                <a:solidFill>
                  <a:schemeClr val="bg1"/>
                </a:solidFill>
              </a:rPr>
              <a:t>, K-Nearest Neighbours (KNN’s) to even Deep Learning based approaches involving various Convolutional Neural Networks (CNN’s) &amp; Long-Short Term Memory (LSTM’s).</a:t>
            </a:r>
          </a:p>
          <a:p>
            <a:pPr algn="just"/>
            <a:endParaRPr lang="en-IN" sz="1600" dirty="0">
              <a:solidFill>
                <a:schemeClr val="bg1"/>
              </a:solidFill>
            </a:endParaRPr>
          </a:p>
          <a:p>
            <a:pPr algn="just"/>
            <a:r>
              <a:rPr lang="en-IN" sz="1600" dirty="0">
                <a:solidFill>
                  <a:schemeClr val="bg1"/>
                </a:solidFill>
              </a:rPr>
              <a:t>Finally, we have settled on the many different factors working together with the combination of the model of choice leading to a high performance metric better than 85% of the other attempting teams.</a:t>
            </a:r>
          </a:p>
        </p:txBody>
      </p:sp>
    </p:spTree>
    <p:extLst>
      <p:ext uri="{BB962C8B-B14F-4D97-AF65-F5344CB8AC3E}">
        <p14:creationId xmlns:p14="http://schemas.microsoft.com/office/powerpoint/2010/main" val="406939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1980413" y="71816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154" name="Google Shape;154;p2"/>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ctr" rtl="0">
              <a:lnSpc>
                <a:spcPct val="54000"/>
              </a:lnSpc>
              <a:spcBef>
                <a:spcPts val="0"/>
              </a:spcBef>
              <a:spcAft>
                <a:spcPts val="0"/>
              </a:spcAft>
              <a:buNone/>
            </a:pPr>
            <a:endParaRPr lang="en-US" sz="1633" b="0" i="0" u="none" strike="noStrike" cap="none" dirty="0">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45B99DB1-A01C-4D51-80B8-9E8A9ACFDEC0}"/>
              </a:ext>
            </a:extLst>
          </p:cNvPr>
          <p:cNvSpPr txBox="1"/>
          <p:nvPr/>
        </p:nvSpPr>
        <p:spPr>
          <a:xfrm>
            <a:off x="2111048" y="1008668"/>
            <a:ext cx="7900218" cy="3539430"/>
          </a:xfrm>
          <a:prstGeom prst="rect">
            <a:avLst/>
          </a:prstGeom>
          <a:noFill/>
        </p:spPr>
        <p:txBody>
          <a:bodyPr wrap="square" rtlCol="0">
            <a:spAutoFit/>
          </a:bodyPr>
          <a:lstStyle/>
          <a:p>
            <a:pPr algn="ctr"/>
            <a:r>
              <a:rPr lang="en-IN" sz="3200" b="1" dirty="0">
                <a:solidFill>
                  <a:schemeClr val="bg1"/>
                </a:solidFill>
              </a:rPr>
              <a:t>Data / Feature Engineering</a:t>
            </a:r>
            <a:endParaRPr lang="en-IN" sz="2000" b="1" dirty="0">
              <a:solidFill>
                <a:schemeClr val="bg1"/>
              </a:solidFill>
            </a:endParaRPr>
          </a:p>
          <a:p>
            <a:endParaRPr lang="en-IN" sz="1600" dirty="0">
              <a:solidFill>
                <a:schemeClr val="bg1"/>
              </a:solidFill>
            </a:endParaRPr>
          </a:p>
          <a:p>
            <a:pPr algn="just"/>
            <a:r>
              <a:rPr lang="en-IN" sz="1600" dirty="0">
                <a:solidFill>
                  <a:schemeClr val="bg1"/>
                </a:solidFill>
              </a:rPr>
              <a:t>In the given problem, we have attempted to manifest many different methods of working with the features and records to optimise the performance.</a:t>
            </a:r>
          </a:p>
          <a:p>
            <a:pPr algn="just"/>
            <a:endParaRPr lang="en-IN" sz="1600" dirty="0">
              <a:solidFill>
                <a:schemeClr val="bg1"/>
              </a:solidFill>
            </a:endParaRPr>
          </a:p>
          <a:p>
            <a:pPr algn="just"/>
            <a:r>
              <a:rPr lang="en-IN" sz="1600" dirty="0">
                <a:solidFill>
                  <a:schemeClr val="bg1"/>
                </a:solidFill>
              </a:rPr>
              <a:t>Data was pre-processed via a LabelEncoder as well as resampled via ADASYN. </a:t>
            </a:r>
          </a:p>
          <a:p>
            <a:pPr algn="just"/>
            <a:endParaRPr lang="en-IN" sz="1600" dirty="0">
              <a:solidFill>
                <a:schemeClr val="bg1"/>
              </a:solidFill>
            </a:endParaRPr>
          </a:p>
          <a:p>
            <a:pPr algn="just"/>
            <a:r>
              <a:rPr lang="en-IN" sz="1600" dirty="0">
                <a:solidFill>
                  <a:schemeClr val="bg1"/>
                </a:solidFill>
              </a:rPr>
              <a:t>The feature importance was tested using many custom joined features as well by trimming different features after extensive feature importance testing via an Extra Tree Classifier and features were dropped in different formats.</a:t>
            </a:r>
          </a:p>
          <a:p>
            <a:pPr algn="just"/>
            <a:endParaRPr lang="en-IN" sz="1600" dirty="0">
              <a:solidFill>
                <a:schemeClr val="bg1"/>
              </a:solidFill>
            </a:endParaRPr>
          </a:p>
          <a:p>
            <a:pPr algn="just"/>
            <a:r>
              <a:rPr lang="en-IN" sz="1600" dirty="0">
                <a:solidFill>
                  <a:schemeClr val="bg1"/>
                </a:solidFill>
              </a:rPr>
              <a:t>Several methods of tweaking with the imbalanced data such as under-sampling the ones resulting in a ‘No’, over-sampling the ones which result in a ‘Yes’. </a:t>
            </a:r>
          </a:p>
        </p:txBody>
      </p:sp>
    </p:spTree>
    <p:extLst>
      <p:ext uri="{BB962C8B-B14F-4D97-AF65-F5344CB8AC3E}">
        <p14:creationId xmlns:p14="http://schemas.microsoft.com/office/powerpoint/2010/main" val="29440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1980411" y="952346"/>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154" name="Google Shape;154;p2"/>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ctr" rtl="0">
              <a:lnSpc>
                <a:spcPct val="54000"/>
              </a:lnSpc>
              <a:spcBef>
                <a:spcPts val="0"/>
              </a:spcBef>
              <a:spcAft>
                <a:spcPts val="0"/>
              </a:spcAft>
              <a:buNone/>
            </a:pPr>
            <a:endParaRPr lang="en-US" sz="1633" b="0" i="0" u="none" strike="noStrike" cap="none" dirty="0">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45B99DB1-A01C-4D51-80B8-9E8A9ACFDEC0}"/>
              </a:ext>
            </a:extLst>
          </p:cNvPr>
          <p:cNvSpPr txBox="1"/>
          <p:nvPr/>
        </p:nvSpPr>
        <p:spPr>
          <a:xfrm>
            <a:off x="2111048" y="819403"/>
            <a:ext cx="7900218" cy="830997"/>
          </a:xfrm>
          <a:prstGeom prst="rect">
            <a:avLst/>
          </a:prstGeom>
          <a:noFill/>
        </p:spPr>
        <p:txBody>
          <a:bodyPr wrap="square" rtlCol="0">
            <a:spAutoFit/>
          </a:bodyPr>
          <a:lstStyle/>
          <a:p>
            <a:pPr algn="ctr"/>
            <a:r>
              <a:rPr lang="en-IN" sz="3200" b="1" dirty="0">
                <a:solidFill>
                  <a:schemeClr val="bg1"/>
                </a:solidFill>
              </a:rPr>
              <a:t>Comparative Study</a:t>
            </a:r>
            <a:endParaRPr lang="en-IN" sz="1600" dirty="0">
              <a:solidFill>
                <a:schemeClr val="bg1"/>
              </a:solidFill>
            </a:endParaRPr>
          </a:p>
          <a:p>
            <a:endParaRPr lang="en-IN" sz="1600" dirty="0">
              <a:solidFill>
                <a:schemeClr val="bg1"/>
              </a:solidFill>
            </a:endParaRPr>
          </a:p>
        </p:txBody>
      </p:sp>
      <p:graphicFrame>
        <p:nvGraphicFramePr>
          <p:cNvPr id="3" name="Table 3">
            <a:extLst>
              <a:ext uri="{FF2B5EF4-FFF2-40B4-BE49-F238E27FC236}">
                <a16:creationId xmlns:a16="http://schemas.microsoft.com/office/drawing/2014/main" id="{6052C18F-F018-45BA-96CC-6D008AA19E96}"/>
              </a:ext>
            </a:extLst>
          </p:cNvPr>
          <p:cNvGraphicFramePr>
            <a:graphicFrameLocks noGrp="1"/>
          </p:cNvGraphicFramePr>
          <p:nvPr>
            <p:extLst>
              <p:ext uri="{D42A27DB-BD31-4B8C-83A1-F6EECF244321}">
                <p14:modId xmlns:p14="http://schemas.microsoft.com/office/powerpoint/2010/main" val="1144324373"/>
              </p:ext>
            </p:extLst>
          </p:nvPr>
        </p:nvGraphicFramePr>
        <p:xfrm>
          <a:off x="2061272" y="1404000"/>
          <a:ext cx="8127999" cy="3688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77179471"/>
                    </a:ext>
                  </a:extLst>
                </a:gridCol>
                <a:gridCol w="2709333">
                  <a:extLst>
                    <a:ext uri="{9D8B030D-6E8A-4147-A177-3AD203B41FA5}">
                      <a16:colId xmlns:a16="http://schemas.microsoft.com/office/drawing/2014/main" val="912597569"/>
                    </a:ext>
                  </a:extLst>
                </a:gridCol>
                <a:gridCol w="2709333">
                  <a:extLst>
                    <a:ext uri="{9D8B030D-6E8A-4147-A177-3AD203B41FA5}">
                      <a16:colId xmlns:a16="http://schemas.microsoft.com/office/drawing/2014/main" val="3032401684"/>
                    </a:ext>
                  </a:extLst>
                </a:gridCol>
              </a:tblGrid>
              <a:tr h="266247">
                <a:tc>
                  <a:txBody>
                    <a:bodyPr/>
                    <a:lstStyle/>
                    <a:p>
                      <a:pPr algn="ctr"/>
                      <a:r>
                        <a:rPr lang="en-IN" sz="1600" dirty="0"/>
                        <a:t>Model Name</a:t>
                      </a:r>
                    </a:p>
                  </a:txBody>
                  <a:tcPr/>
                </a:tc>
                <a:tc>
                  <a:txBody>
                    <a:bodyPr/>
                    <a:lstStyle/>
                    <a:p>
                      <a:pPr algn="ctr"/>
                      <a:r>
                        <a:rPr lang="en-IN" sz="1600" dirty="0"/>
                        <a:t>Accuracy</a:t>
                      </a:r>
                    </a:p>
                  </a:txBody>
                  <a:tcPr/>
                </a:tc>
                <a:tc>
                  <a:txBody>
                    <a:bodyPr/>
                    <a:lstStyle/>
                    <a:p>
                      <a:pPr algn="ctr"/>
                      <a:r>
                        <a:rPr lang="en-IN" sz="1600" dirty="0"/>
                        <a:t>F1 Score</a:t>
                      </a:r>
                    </a:p>
                  </a:txBody>
                  <a:tcPr/>
                </a:tc>
                <a:extLst>
                  <a:ext uri="{0D108BD9-81ED-4DB2-BD59-A6C34878D82A}">
                    <a16:rowId xmlns:a16="http://schemas.microsoft.com/office/drawing/2014/main" val="3912615010"/>
                  </a:ext>
                </a:extLst>
              </a:tr>
              <a:tr h="310346">
                <a:tc>
                  <a:txBody>
                    <a:bodyPr/>
                    <a:lstStyle/>
                    <a:p>
                      <a:pPr algn="ctr"/>
                      <a:r>
                        <a:rPr lang="en-IN" sz="1600" dirty="0"/>
                        <a:t>Decision Tree Classifier</a:t>
                      </a:r>
                    </a:p>
                  </a:txBody>
                  <a:tcPr/>
                </a:tc>
                <a:tc>
                  <a:txBody>
                    <a:bodyPr/>
                    <a:lstStyle/>
                    <a:p>
                      <a:pPr algn="ctr"/>
                      <a:r>
                        <a:rPr lang="en-IN" sz="1600" dirty="0"/>
                        <a:t>0.95</a:t>
                      </a:r>
                    </a:p>
                  </a:txBody>
                  <a:tcPr/>
                </a:tc>
                <a:tc>
                  <a:txBody>
                    <a:bodyPr/>
                    <a:lstStyle/>
                    <a:p>
                      <a:pPr algn="ctr"/>
                      <a:r>
                        <a:rPr lang="en-IN" sz="1600" dirty="0"/>
                        <a:t>0.74</a:t>
                      </a:r>
                    </a:p>
                  </a:txBody>
                  <a:tcPr/>
                </a:tc>
                <a:extLst>
                  <a:ext uri="{0D108BD9-81ED-4DB2-BD59-A6C34878D82A}">
                    <a16:rowId xmlns:a16="http://schemas.microsoft.com/office/drawing/2014/main" val="2995853641"/>
                  </a:ext>
                </a:extLst>
              </a:tr>
              <a:tr h="315534">
                <a:tc>
                  <a:txBody>
                    <a:bodyPr/>
                    <a:lstStyle/>
                    <a:p>
                      <a:pPr algn="ctr"/>
                      <a:r>
                        <a:rPr lang="en-IN" sz="1600" dirty="0"/>
                        <a:t>Gradient Boost Classifier</a:t>
                      </a:r>
                    </a:p>
                  </a:txBody>
                  <a:tcPr/>
                </a:tc>
                <a:tc>
                  <a:txBody>
                    <a:bodyPr/>
                    <a:lstStyle/>
                    <a:p>
                      <a:pPr algn="ctr"/>
                      <a:r>
                        <a:rPr lang="en-IN" sz="1600" dirty="0"/>
                        <a:t>0.95</a:t>
                      </a:r>
                    </a:p>
                  </a:txBody>
                  <a:tcPr/>
                </a:tc>
                <a:tc>
                  <a:txBody>
                    <a:bodyPr/>
                    <a:lstStyle/>
                    <a:p>
                      <a:pPr algn="ctr"/>
                      <a:r>
                        <a:rPr lang="en-IN" sz="1600" dirty="0"/>
                        <a:t>0.73</a:t>
                      </a:r>
                    </a:p>
                  </a:txBody>
                  <a:tcPr/>
                </a:tc>
                <a:extLst>
                  <a:ext uri="{0D108BD9-81ED-4DB2-BD59-A6C34878D82A}">
                    <a16:rowId xmlns:a16="http://schemas.microsoft.com/office/drawing/2014/main" val="2041298323"/>
                  </a:ext>
                </a:extLst>
              </a:tr>
              <a:tr h="310994">
                <a:tc>
                  <a:txBody>
                    <a:bodyPr/>
                    <a:lstStyle/>
                    <a:p>
                      <a:pPr algn="ctr"/>
                      <a:r>
                        <a:rPr lang="en-IN" sz="1600" dirty="0"/>
                        <a:t>Ada Boost Classifier</a:t>
                      </a:r>
                    </a:p>
                  </a:txBody>
                  <a:tcPr/>
                </a:tc>
                <a:tc>
                  <a:txBody>
                    <a:bodyPr/>
                    <a:lstStyle/>
                    <a:p>
                      <a:pPr algn="ctr"/>
                      <a:r>
                        <a:rPr lang="en-IN" sz="1600" dirty="0"/>
                        <a:t>0.96</a:t>
                      </a:r>
                    </a:p>
                  </a:txBody>
                  <a:tcPr/>
                </a:tc>
                <a:tc>
                  <a:txBody>
                    <a:bodyPr/>
                    <a:lstStyle/>
                    <a:p>
                      <a:pPr algn="ctr"/>
                      <a:r>
                        <a:rPr lang="en-IN" sz="1600" dirty="0"/>
                        <a:t>0.74</a:t>
                      </a:r>
                    </a:p>
                  </a:txBody>
                  <a:tcPr/>
                </a:tc>
                <a:extLst>
                  <a:ext uri="{0D108BD9-81ED-4DB2-BD59-A6C34878D82A}">
                    <a16:rowId xmlns:a16="http://schemas.microsoft.com/office/drawing/2014/main" val="1544167587"/>
                  </a:ext>
                </a:extLst>
              </a:tr>
              <a:tr h="316182">
                <a:tc>
                  <a:txBody>
                    <a:bodyPr/>
                    <a:lstStyle/>
                    <a:p>
                      <a:pPr algn="ctr"/>
                      <a:r>
                        <a:rPr lang="en-IN" sz="1600" dirty="0"/>
                        <a:t>Support Vector Classifier</a:t>
                      </a:r>
                    </a:p>
                  </a:txBody>
                  <a:tcPr/>
                </a:tc>
                <a:tc>
                  <a:txBody>
                    <a:bodyPr/>
                    <a:lstStyle/>
                    <a:p>
                      <a:pPr algn="ctr"/>
                      <a:r>
                        <a:rPr lang="en-IN" sz="1600" dirty="0"/>
                        <a:t>0.95</a:t>
                      </a:r>
                    </a:p>
                  </a:txBody>
                  <a:tcPr/>
                </a:tc>
                <a:tc>
                  <a:txBody>
                    <a:bodyPr/>
                    <a:lstStyle/>
                    <a:p>
                      <a:pPr algn="ctr"/>
                      <a:r>
                        <a:rPr lang="en-IN" sz="1600" dirty="0"/>
                        <a:t>0.49</a:t>
                      </a:r>
                    </a:p>
                  </a:txBody>
                  <a:tcPr/>
                </a:tc>
                <a:extLst>
                  <a:ext uri="{0D108BD9-81ED-4DB2-BD59-A6C34878D82A}">
                    <a16:rowId xmlns:a16="http://schemas.microsoft.com/office/drawing/2014/main" val="2244113459"/>
                  </a:ext>
                </a:extLst>
              </a:tr>
              <a:tr h="311286">
                <a:tc>
                  <a:txBody>
                    <a:bodyPr/>
                    <a:lstStyle/>
                    <a:p>
                      <a:pPr algn="ctr"/>
                      <a:r>
                        <a:rPr lang="en-IN" sz="1600" dirty="0"/>
                        <a:t>Random Forest Classifier</a:t>
                      </a:r>
                    </a:p>
                  </a:txBody>
                  <a:tcPr/>
                </a:tc>
                <a:tc>
                  <a:txBody>
                    <a:bodyPr/>
                    <a:lstStyle/>
                    <a:p>
                      <a:pPr algn="ctr"/>
                      <a:r>
                        <a:rPr lang="en-IN" sz="1600" dirty="0"/>
                        <a:t>0.96</a:t>
                      </a:r>
                    </a:p>
                  </a:txBody>
                  <a:tcPr/>
                </a:tc>
                <a:tc>
                  <a:txBody>
                    <a:bodyPr/>
                    <a:lstStyle/>
                    <a:p>
                      <a:pPr algn="ctr"/>
                      <a:r>
                        <a:rPr lang="en-IN" sz="1600" dirty="0"/>
                        <a:t>0.73</a:t>
                      </a:r>
                    </a:p>
                  </a:txBody>
                  <a:tcPr/>
                </a:tc>
                <a:extLst>
                  <a:ext uri="{0D108BD9-81ED-4DB2-BD59-A6C34878D82A}">
                    <a16:rowId xmlns:a16="http://schemas.microsoft.com/office/drawing/2014/main" val="2774704527"/>
                  </a:ext>
                </a:extLst>
              </a:tr>
              <a:tr h="326201">
                <a:tc>
                  <a:txBody>
                    <a:bodyPr/>
                    <a:lstStyle/>
                    <a:p>
                      <a:pPr algn="ctr"/>
                      <a:r>
                        <a:rPr lang="en-IN" sz="1600" dirty="0"/>
                        <a:t>K Nearest Neighbours</a:t>
                      </a:r>
                    </a:p>
                  </a:txBody>
                  <a:tcPr/>
                </a:tc>
                <a:tc>
                  <a:txBody>
                    <a:bodyPr/>
                    <a:lstStyle/>
                    <a:p>
                      <a:pPr algn="ctr"/>
                      <a:r>
                        <a:rPr lang="en-IN" sz="1600" dirty="0"/>
                        <a:t>0.96</a:t>
                      </a:r>
                    </a:p>
                  </a:txBody>
                  <a:tcPr/>
                </a:tc>
                <a:tc>
                  <a:txBody>
                    <a:bodyPr/>
                    <a:lstStyle/>
                    <a:p>
                      <a:pPr algn="ctr"/>
                      <a:r>
                        <a:rPr lang="en-IN" sz="1600" dirty="0"/>
                        <a:t>0.71</a:t>
                      </a:r>
                    </a:p>
                  </a:txBody>
                  <a:tcPr/>
                </a:tc>
                <a:extLst>
                  <a:ext uri="{0D108BD9-81ED-4DB2-BD59-A6C34878D82A}">
                    <a16:rowId xmlns:a16="http://schemas.microsoft.com/office/drawing/2014/main" val="671214287"/>
                  </a:ext>
                </a:extLst>
              </a:tr>
              <a:tr h="308758">
                <a:tc>
                  <a:txBody>
                    <a:bodyPr/>
                    <a:lstStyle/>
                    <a:p>
                      <a:pPr algn="ctr"/>
                      <a:r>
                        <a:rPr lang="en-IN" sz="1600" dirty="0"/>
                        <a:t>Native Bayes</a:t>
                      </a:r>
                    </a:p>
                  </a:txBody>
                  <a:tcPr/>
                </a:tc>
                <a:tc>
                  <a:txBody>
                    <a:bodyPr/>
                    <a:lstStyle/>
                    <a:p>
                      <a:pPr algn="ctr"/>
                      <a:r>
                        <a:rPr lang="en-IN" sz="1600" dirty="0"/>
                        <a:t>0.96</a:t>
                      </a:r>
                    </a:p>
                  </a:txBody>
                  <a:tcPr/>
                </a:tc>
                <a:tc>
                  <a:txBody>
                    <a:bodyPr/>
                    <a:lstStyle/>
                    <a:p>
                      <a:pPr algn="ctr"/>
                      <a:r>
                        <a:rPr lang="en-IN" sz="1600" dirty="0"/>
                        <a:t>0.81</a:t>
                      </a:r>
                    </a:p>
                  </a:txBody>
                  <a:tcPr/>
                </a:tc>
                <a:extLst>
                  <a:ext uri="{0D108BD9-81ED-4DB2-BD59-A6C34878D82A}">
                    <a16:rowId xmlns:a16="http://schemas.microsoft.com/office/drawing/2014/main" val="15595182"/>
                  </a:ext>
                </a:extLst>
              </a:tr>
              <a:tr h="289950">
                <a:tc>
                  <a:txBody>
                    <a:bodyPr/>
                    <a:lstStyle/>
                    <a:p>
                      <a:pPr algn="ctr"/>
                      <a:r>
                        <a:rPr lang="en-IN" sz="1600" dirty="0"/>
                        <a:t>Extra Trees Classifier </a:t>
                      </a:r>
                    </a:p>
                  </a:txBody>
                  <a:tcPr/>
                </a:tc>
                <a:tc>
                  <a:txBody>
                    <a:bodyPr/>
                    <a:lstStyle/>
                    <a:p>
                      <a:pPr algn="ctr"/>
                      <a:r>
                        <a:rPr lang="en-IN" sz="1600" dirty="0"/>
                        <a:t>0.96</a:t>
                      </a:r>
                    </a:p>
                  </a:txBody>
                  <a:tcPr/>
                </a:tc>
                <a:tc>
                  <a:txBody>
                    <a:bodyPr/>
                    <a:lstStyle/>
                    <a:p>
                      <a:pPr algn="ctr"/>
                      <a:r>
                        <a:rPr lang="en-IN" sz="1600" dirty="0"/>
                        <a:t>0.69</a:t>
                      </a:r>
                    </a:p>
                  </a:txBody>
                  <a:tcPr/>
                </a:tc>
                <a:extLst>
                  <a:ext uri="{0D108BD9-81ED-4DB2-BD59-A6C34878D82A}">
                    <a16:rowId xmlns:a16="http://schemas.microsoft.com/office/drawing/2014/main" val="3745115362"/>
                  </a:ext>
                </a:extLst>
              </a:tr>
              <a:tr h="293484">
                <a:tc>
                  <a:txBody>
                    <a:bodyPr/>
                    <a:lstStyle/>
                    <a:p>
                      <a:pPr algn="ctr"/>
                      <a:r>
                        <a:rPr lang="en-IN" sz="1600" dirty="0"/>
                        <a:t>Logistic Regression</a:t>
                      </a:r>
                    </a:p>
                  </a:txBody>
                  <a:tcPr/>
                </a:tc>
                <a:tc>
                  <a:txBody>
                    <a:bodyPr/>
                    <a:lstStyle/>
                    <a:p>
                      <a:pPr algn="ctr"/>
                      <a:r>
                        <a:rPr lang="en-IN" sz="1600" dirty="0"/>
                        <a:t>0.96</a:t>
                      </a:r>
                    </a:p>
                  </a:txBody>
                  <a:tcPr/>
                </a:tc>
                <a:tc>
                  <a:txBody>
                    <a:bodyPr/>
                    <a:lstStyle/>
                    <a:p>
                      <a:pPr algn="ctr"/>
                      <a:r>
                        <a:rPr lang="en-IN" sz="1600" dirty="0"/>
                        <a:t>0.79</a:t>
                      </a:r>
                    </a:p>
                  </a:txBody>
                  <a:tcPr/>
                </a:tc>
                <a:extLst>
                  <a:ext uri="{0D108BD9-81ED-4DB2-BD59-A6C34878D82A}">
                    <a16:rowId xmlns:a16="http://schemas.microsoft.com/office/drawing/2014/main" val="1278400453"/>
                  </a:ext>
                </a:extLst>
              </a:tr>
              <a:tr h="312322">
                <a:tc>
                  <a:txBody>
                    <a:bodyPr/>
                    <a:lstStyle/>
                    <a:p>
                      <a:pPr algn="ctr"/>
                      <a:r>
                        <a:rPr lang="en-IN" sz="1600" dirty="0"/>
                        <a:t>Ensemble Model</a:t>
                      </a:r>
                    </a:p>
                  </a:txBody>
                  <a:tcPr/>
                </a:tc>
                <a:tc>
                  <a:txBody>
                    <a:bodyPr/>
                    <a:lstStyle/>
                    <a:p>
                      <a:pPr algn="ctr"/>
                      <a:r>
                        <a:rPr lang="en-IN" sz="1600" dirty="0"/>
                        <a:t>0.96</a:t>
                      </a:r>
                    </a:p>
                  </a:txBody>
                  <a:tcPr/>
                </a:tc>
                <a:tc>
                  <a:txBody>
                    <a:bodyPr/>
                    <a:lstStyle/>
                    <a:p>
                      <a:pPr algn="ctr"/>
                      <a:r>
                        <a:rPr lang="en-IN" sz="1600" dirty="0"/>
                        <a:t>0.67</a:t>
                      </a:r>
                    </a:p>
                  </a:txBody>
                  <a:tcPr/>
                </a:tc>
                <a:extLst>
                  <a:ext uri="{0D108BD9-81ED-4DB2-BD59-A6C34878D82A}">
                    <a16:rowId xmlns:a16="http://schemas.microsoft.com/office/drawing/2014/main" val="2950973117"/>
                  </a:ext>
                </a:extLst>
              </a:tr>
            </a:tbl>
          </a:graphicData>
        </a:graphic>
      </p:graphicFrame>
      <p:sp>
        <p:nvSpPr>
          <p:cNvPr id="5" name="TextBox 4">
            <a:extLst>
              <a:ext uri="{FF2B5EF4-FFF2-40B4-BE49-F238E27FC236}">
                <a16:creationId xmlns:a16="http://schemas.microsoft.com/office/drawing/2014/main" id="{B18B58B9-B4A8-4177-83D2-D86D8CE3DFF8}"/>
              </a:ext>
            </a:extLst>
          </p:cNvPr>
          <p:cNvSpPr txBox="1"/>
          <p:nvPr/>
        </p:nvSpPr>
        <p:spPr>
          <a:xfrm>
            <a:off x="2082441" y="5146223"/>
            <a:ext cx="8129148" cy="307777"/>
          </a:xfrm>
          <a:prstGeom prst="rect">
            <a:avLst/>
          </a:prstGeom>
          <a:noFill/>
        </p:spPr>
        <p:txBody>
          <a:bodyPr wrap="none" rtlCol="0">
            <a:spAutoFit/>
          </a:bodyPr>
          <a:lstStyle/>
          <a:p>
            <a:r>
              <a:rPr lang="en-IN" dirty="0">
                <a:solidFill>
                  <a:schemeClr val="bg1"/>
                </a:solidFill>
              </a:rPr>
              <a:t>The performance of only certain models have been depicted here, LSTM’s and others are not shown.</a:t>
            </a:r>
          </a:p>
        </p:txBody>
      </p:sp>
    </p:spTree>
    <p:extLst>
      <p:ext uri="{BB962C8B-B14F-4D97-AF65-F5344CB8AC3E}">
        <p14:creationId xmlns:p14="http://schemas.microsoft.com/office/powerpoint/2010/main" val="253438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1980413" y="71816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154" name="Google Shape;154;p2"/>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ctr" rtl="0">
              <a:lnSpc>
                <a:spcPct val="54000"/>
              </a:lnSpc>
              <a:spcBef>
                <a:spcPts val="0"/>
              </a:spcBef>
              <a:spcAft>
                <a:spcPts val="0"/>
              </a:spcAft>
              <a:buNone/>
            </a:pPr>
            <a:endParaRPr lang="en-US" sz="1633" b="0" i="0" u="none" strike="noStrike" cap="none" dirty="0">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45B99DB1-A01C-4D51-80B8-9E8A9ACFDEC0}"/>
              </a:ext>
            </a:extLst>
          </p:cNvPr>
          <p:cNvSpPr txBox="1"/>
          <p:nvPr/>
        </p:nvSpPr>
        <p:spPr>
          <a:xfrm>
            <a:off x="2111048" y="1008668"/>
            <a:ext cx="7900218" cy="3785652"/>
          </a:xfrm>
          <a:prstGeom prst="rect">
            <a:avLst/>
          </a:prstGeom>
          <a:noFill/>
        </p:spPr>
        <p:txBody>
          <a:bodyPr wrap="square" rtlCol="0">
            <a:spAutoFit/>
          </a:bodyPr>
          <a:lstStyle/>
          <a:p>
            <a:pPr algn="ctr"/>
            <a:r>
              <a:rPr lang="en-IN" sz="3200" b="1" dirty="0">
                <a:solidFill>
                  <a:schemeClr val="bg1"/>
                </a:solidFill>
              </a:rPr>
              <a:t>Model Choice</a:t>
            </a:r>
            <a:endParaRPr lang="en-IN" sz="2000" b="1" dirty="0">
              <a:solidFill>
                <a:schemeClr val="bg1"/>
              </a:solidFill>
            </a:endParaRPr>
          </a:p>
          <a:p>
            <a:endParaRPr lang="en-IN" sz="1600" dirty="0">
              <a:solidFill>
                <a:schemeClr val="bg1"/>
              </a:solidFill>
            </a:endParaRPr>
          </a:p>
          <a:p>
            <a:pPr algn="just"/>
            <a:r>
              <a:rPr lang="en-IN" sz="1600" dirty="0">
                <a:solidFill>
                  <a:schemeClr val="bg1"/>
                </a:solidFill>
              </a:rPr>
              <a:t>After an immense amount of testing and exploring with over 15+ models including LSTM’s &amp; CNN’s, the final model of choice for the work with the dataset was a Logistic Regression Model.</a:t>
            </a:r>
          </a:p>
          <a:p>
            <a:pPr algn="just"/>
            <a:endParaRPr lang="en-IN" sz="1600" dirty="0">
              <a:solidFill>
                <a:schemeClr val="bg1"/>
              </a:solidFill>
            </a:endParaRPr>
          </a:p>
          <a:p>
            <a:pPr algn="just"/>
            <a:r>
              <a:rPr lang="en-IN" sz="1600" dirty="0">
                <a:solidFill>
                  <a:schemeClr val="bg1"/>
                </a:solidFill>
              </a:rPr>
              <a:t>It was selected due to a wide variety of factors, such as a good accuracy and a high F1 score while testing. </a:t>
            </a:r>
          </a:p>
          <a:p>
            <a:pPr algn="just"/>
            <a:endParaRPr lang="en-IN" sz="1600" dirty="0">
              <a:solidFill>
                <a:schemeClr val="bg1"/>
              </a:solidFill>
            </a:endParaRPr>
          </a:p>
          <a:p>
            <a:pPr algn="just"/>
            <a:r>
              <a:rPr lang="en-IN" sz="1600" dirty="0">
                <a:solidFill>
                  <a:schemeClr val="bg1"/>
                </a:solidFill>
              </a:rPr>
              <a:t>It also responded well to </a:t>
            </a:r>
            <a:r>
              <a:rPr lang="en-IN" sz="1600" dirty="0" err="1">
                <a:solidFill>
                  <a:schemeClr val="bg1"/>
                </a:solidFill>
              </a:rPr>
              <a:t>hyperparameterised</a:t>
            </a:r>
            <a:r>
              <a:rPr lang="en-IN" sz="1600" dirty="0">
                <a:solidFill>
                  <a:schemeClr val="bg1"/>
                </a:solidFill>
              </a:rPr>
              <a:t> class weight tuning and gave a higher performance metric than other models.</a:t>
            </a:r>
          </a:p>
          <a:p>
            <a:pPr algn="just"/>
            <a:endParaRPr lang="en-IN" sz="1600" dirty="0">
              <a:solidFill>
                <a:schemeClr val="bg1"/>
              </a:solidFill>
            </a:endParaRPr>
          </a:p>
          <a:p>
            <a:pPr algn="just"/>
            <a:r>
              <a:rPr lang="en-IN" sz="1600" dirty="0">
                <a:solidFill>
                  <a:schemeClr val="bg1"/>
                </a:solidFill>
              </a:rPr>
              <a:t>Also, considering that the dataset was imbalanced even after resampling, Logistic Regression is a good fit for </a:t>
            </a:r>
            <a:r>
              <a:rPr lang="en-IN" sz="1600">
                <a:solidFill>
                  <a:schemeClr val="bg1"/>
                </a:solidFill>
              </a:rPr>
              <a:t>Imbalanced Dataset.</a:t>
            </a:r>
            <a:endParaRPr lang="en-IN" sz="1600" dirty="0">
              <a:solidFill>
                <a:schemeClr val="bg1"/>
              </a:solidFill>
            </a:endParaRPr>
          </a:p>
        </p:txBody>
      </p:sp>
    </p:spTree>
    <p:extLst>
      <p:ext uri="{BB962C8B-B14F-4D97-AF65-F5344CB8AC3E}">
        <p14:creationId xmlns:p14="http://schemas.microsoft.com/office/powerpoint/2010/main" val="369997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1980413" y="71816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154" name="Google Shape;154;p2"/>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ctr" rtl="0">
              <a:lnSpc>
                <a:spcPct val="54000"/>
              </a:lnSpc>
              <a:spcBef>
                <a:spcPts val="0"/>
              </a:spcBef>
              <a:spcAft>
                <a:spcPts val="0"/>
              </a:spcAft>
              <a:buNone/>
            </a:pPr>
            <a:endParaRPr lang="en-US" sz="1633" b="0" i="0" u="none" strike="noStrike" cap="none" dirty="0">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45B99DB1-A01C-4D51-80B8-9E8A9ACFDEC0}"/>
              </a:ext>
            </a:extLst>
          </p:cNvPr>
          <p:cNvSpPr txBox="1"/>
          <p:nvPr/>
        </p:nvSpPr>
        <p:spPr>
          <a:xfrm>
            <a:off x="2111048" y="1008668"/>
            <a:ext cx="7900218" cy="4031873"/>
          </a:xfrm>
          <a:prstGeom prst="rect">
            <a:avLst/>
          </a:prstGeom>
          <a:noFill/>
        </p:spPr>
        <p:txBody>
          <a:bodyPr wrap="square" rtlCol="0">
            <a:spAutoFit/>
          </a:bodyPr>
          <a:lstStyle/>
          <a:p>
            <a:pPr algn="ctr"/>
            <a:r>
              <a:rPr lang="en-IN" sz="3200" b="1" dirty="0">
                <a:solidFill>
                  <a:schemeClr val="bg1"/>
                </a:solidFill>
              </a:rPr>
              <a:t>Performance</a:t>
            </a:r>
            <a:endParaRPr lang="en-IN" sz="2000" b="1" dirty="0">
              <a:solidFill>
                <a:schemeClr val="bg1"/>
              </a:solidFill>
            </a:endParaRPr>
          </a:p>
          <a:p>
            <a:endParaRPr lang="en-IN" sz="1600" dirty="0">
              <a:solidFill>
                <a:schemeClr val="bg1"/>
              </a:solidFill>
            </a:endParaRPr>
          </a:p>
          <a:p>
            <a:pPr algn="just"/>
            <a:r>
              <a:rPr lang="en-IN" sz="1600" dirty="0">
                <a:solidFill>
                  <a:schemeClr val="bg1"/>
                </a:solidFill>
              </a:rPr>
              <a:t>The performance of the model has been a roller coaster ride over the dozens of attempts, starting from a meagre 46.7987% to even as low as 10.7419%. </a:t>
            </a:r>
          </a:p>
          <a:p>
            <a:pPr algn="just"/>
            <a:endParaRPr lang="en-IN" sz="1600" dirty="0">
              <a:solidFill>
                <a:schemeClr val="bg1"/>
              </a:solidFill>
            </a:endParaRPr>
          </a:p>
          <a:p>
            <a:pPr algn="just"/>
            <a:r>
              <a:rPr lang="en-IN" sz="1600" dirty="0">
                <a:solidFill>
                  <a:schemeClr val="bg1"/>
                </a:solidFill>
              </a:rPr>
              <a:t>But in the end the model has stood up high with a leading score of </a:t>
            </a:r>
            <a:r>
              <a:rPr lang="en-IN" sz="1600" dirty="0">
                <a:solidFill>
                  <a:srgbClr val="FFFF00"/>
                </a:solidFill>
              </a:rPr>
              <a:t>74.1595%</a:t>
            </a:r>
            <a:r>
              <a:rPr lang="en-IN" sz="1600" dirty="0">
                <a:solidFill>
                  <a:schemeClr val="bg1"/>
                </a:solidFill>
              </a:rPr>
              <a:t>! </a:t>
            </a:r>
          </a:p>
          <a:p>
            <a:pPr algn="just"/>
            <a:endParaRPr lang="en-IN" sz="1600" dirty="0">
              <a:solidFill>
                <a:schemeClr val="bg1"/>
              </a:solidFill>
            </a:endParaRPr>
          </a:p>
          <a:p>
            <a:pPr algn="just"/>
            <a:r>
              <a:rPr lang="en-IN" sz="1600" dirty="0">
                <a:solidFill>
                  <a:schemeClr val="bg1"/>
                </a:solidFill>
              </a:rPr>
              <a:t>The model on comparative analysis has shown F1 Score in the 80’s as well as extremely high accuracy at above 96% in an internal test on splitting the testing set itself to a 85 : 15 Training : Test set for model testing.</a:t>
            </a:r>
          </a:p>
          <a:p>
            <a:pPr algn="just"/>
            <a:endParaRPr lang="en-IN" sz="1600" dirty="0">
              <a:solidFill>
                <a:schemeClr val="bg1"/>
              </a:solidFill>
            </a:endParaRPr>
          </a:p>
          <a:p>
            <a:pPr algn="just"/>
            <a:r>
              <a:rPr lang="en-IN" sz="1600" dirty="0">
                <a:solidFill>
                  <a:schemeClr val="bg1"/>
                </a:solidFill>
              </a:rPr>
              <a:t>Irrespective of the very highly imbalanced dataset with a very small training set with not many good features and a hidden model inference methodology, the model has performed better than 85% of others, even those developed with many more years of experience in the field compared to myself with less than 1 year of experience.</a:t>
            </a:r>
          </a:p>
        </p:txBody>
      </p:sp>
    </p:spTree>
    <p:extLst>
      <p:ext uri="{BB962C8B-B14F-4D97-AF65-F5344CB8AC3E}">
        <p14:creationId xmlns:p14="http://schemas.microsoft.com/office/powerpoint/2010/main" val="132080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1980413" y="71816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154" name="Google Shape;154;p2"/>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ctr" rtl="0">
              <a:lnSpc>
                <a:spcPct val="54000"/>
              </a:lnSpc>
              <a:spcBef>
                <a:spcPts val="0"/>
              </a:spcBef>
              <a:spcAft>
                <a:spcPts val="0"/>
              </a:spcAft>
              <a:buNone/>
            </a:pPr>
            <a:endParaRPr lang="en-US" sz="1633" b="0" i="0" u="none" strike="noStrike" cap="none" dirty="0">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45B99DB1-A01C-4D51-80B8-9E8A9ACFDEC0}"/>
              </a:ext>
            </a:extLst>
          </p:cNvPr>
          <p:cNvSpPr txBox="1"/>
          <p:nvPr/>
        </p:nvSpPr>
        <p:spPr>
          <a:xfrm>
            <a:off x="2111048" y="1008668"/>
            <a:ext cx="7900218" cy="3046988"/>
          </a:xfrm>
          <a:prstGeom prst="rect">
            <a:avLst/>
          </a:prstGeom>
          <a:noFill/>
        </p:spPr>
        <p:txBody>
          <a:bodyPr wrap="square" rtlCol="0">
            <a:spAutoFit/>
          </a:bodyPr>
          <a:lstStyle/>
          <a:p>
            <a:pPr algn="ctr"/>
            <a:r>
              <a:rPr lang="en-IN" sz="3200" b="1" dirty="0">
                <a:solidFill>
                  <a:schemeClr val="bg1"/>
                </a:solidFill>
              </a:rPr>
              <a:t>Hyperparameter Tuning</a:t>
            </a:r>
            <a:endParaRPr lang="en-IN" sz="2000" b="1" dirty="0">
              <a:solidFill>
                <a:schemeClr val="bg1"/>
              </a:solidFill>
            </a:endParaRPr>
          </a:p>
          <a:p>
            <a:endParaRPr lang="en-IN" sz="1600" dirty="0">
              <a:solidFill>
                <a:schemeClr val="bg1"/>
              </a:solidFill>
            </a:endParaRPr>
          </a:p>
          <a:p>
            <a:pPr algn="just"/>
            <a:r>
              <a:rPr lang="en-IN" sz="1600" dirty="0">
                <a:solidFill>
                  <a:schemeClr val="bg1"/>
                </a:solidFill>
              </a:rPr>
              <a:t>While attempting to solve the problem at hand to find the best methods to optimise the model to improve the performance of the model.</a:t>
            </a:r>
          </a:p>
          <a:p>
            <a:pPr algn="just"/>
            <a:endParaRPr lang="en-IN" sz="1600" dirty="0">
              <a:solidFill>
                <a:schemeClr val="bg1"/>
              </a:solidFill>
            </a:endParaRPr>
          </a:p>
          <a:p>
            <a:pPr algn="just"/>
            <a:r>
              <a:rPr lang="en-IN" sz="1600" dirty="0">
                <a:solidFill>
                  <a:schemeClr val="bg1"/>
                </a:solidFill>
              </a:rPr>
              <a:t>Many different sets of weights were tested as a part of the hyperparameter testing, from 0.001:10000 to 10000:0.001, with over 650+ different weight pairs of ‘Yes’ : ‘No’.</a:t>
            </a:r>
          </a:p>
          <a:p>
            <a:pPr algn="just"/>
            <a:endParaRPr lang="en-IN" sz="1600" dirty="0">
              <a:solidFill>
                <a:schemeClr val="bg1"/>
              </a:solidFill>
            </a:endParaRPr>
          </a:p>
          <a:p>
            <a:pPr algn="just"/>
            <a:r>
              <a:rPr lang="en-IN" sz="1600" dirty="0">
                <a:solidFill>
                  <a:schemeClr val="bg1"/>
                </a:solidFill>
              </a:rPr>
              <a:t>The pairs were compared across different feature sets when different sets of features were engineered among the dozens of features and finally a ratio of 0.226 : 1 was chosen for ‘Yes’ : ‘No’ as the class weight for Logistic Regression.</a:t>
            </a:r>
          </a:p>
        </p:txBody>
      </p:sp>
    </p:spTree>
    <p:extLst>
      <p:ext uri="{BB962C8B-B14F-4D97-AF65-F5344CB8AC3E}">
        <p14:creationId xmlns:p14="http://schemas.microsoft.com/office/powerpoint/2010/main" val="295338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1980413" y="718162"/>
            <a:ext cx="8289719" cy="4501654"/>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33" b="0" i="0" u="none" strike="noStrike" cap="none">
              <a:solidFill>
                <a:srgbClr val="000000"/>
              </a:solidFill>
              <a:latin typeface="Arial"/>
              <a:ea typeface="Arial"/>
              <a:cs typeface="Arial"/>
              <a:sym typeface="Arial"/>
            </a:endParaRPr>
          </a:p>
        </p:txBody>
      </p:sp>
      <p:sp>
        <p:nvSpPr>
          <p:cNvPr id="154" name="Google Shape;154;p2"/>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ctr" rtl="0">
              <a:lnSpc>
                <a:spcPct val="54000"/>
              </a:lnSpc>
              <a:spcBef>
                <a:spcPts val="0"/>
              </a:spcBef>
              <a:spcAft>
                <a:spcPts val="0"/>
              </a:spcAft>
              <a:buNone/>
            </a:pPr>
            <a:endParaRPr lang="en-US" sz="1633" b="0" i="0" u="none" strike="noStrike" cap="none" dirty="0">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45B99DB1-A01C-4D51-80B8-9E8A9ACFDEC0}"/>
              </a:ext>
            </a:extLst>
          </p:cNvPr>
          <p:cNvSpPr txBox="1"/>
          <p:nvPr/>
        </p:nvSpPr>
        <p:spPr>
          <a:xfrm>
            <a:off x="2111048" y="1008668"/>
            <a:ext cx="7900218" cy="1077218"/>
          </a:xfrm>
          <a:prstGeom prst="rect">
            <a:avLst/>
          </a:prstGeom>
          <a:noFill/>
        </p:spPr>
        <p:txBody>
          <a:bodyPr wrap="square" rtlCol="0">
            <a:spAutoFit/>
          </a:bodyPr>
          <a:lstStyle/>
          <a:p>
            <a:pPr algn="ctr"/>
            <a:r>
              <a:rPr lang="en-IN" sz="3200" b="1" dirty="0">
                <a:solidFill>
                  <a:schemeClr val="bg1"/>
                </a:solidFill>
              </a:rPr>
              <a:t>Demonstration</a:t>
            </a:r>
            <a:endParaRPr lang="en-IN" sz="2000" b="1" dirty="0">
              <a:solidFill>
                <a:schemeClr val="bg1"/>
              </a:solidFill>
            </a:endParaRPr>
          </a:p>
          <a:p>
            <a:endParaRPr lang="en-IN" sz="1600" dirty="0">
              <a:solidFill>
                <a:schemeClr val="bg1"/>
              </a:solidFill>
            </a:endParaRPr>
          </a:p>
          <a:p>
            <a:r>
              <a:rPr lang="en-IN" sz="1600" dirty="0">
                <a:solidFill>
                  <a:schemeClr val="bg1"/>
                </a:solidFill>
              </a:rPr>
              <a:t>Highest Score of the model:</a:t>
            </a:r>
          </a:p>
        </p:txBody>
      </p:sp>
      <p:pic>
        <p:nvPicPr>
          <p:cNvPr id="5" name="Picture 4">
            <a:extLst>
              <a:ext uri="{FF2B5EF4-FFF2-40B4-BE49-F238E27FC236}">
                <a16:creationId xmlns:a16="http://schemas.microsoft.com/office/drawing/2014/main" id="{FB83FBFE-BEE9-4E1D-8837-0B9A66F6CE4F}"/>
              </a:ext>
            </a:extLst>
          </p:cNvPr>
          <p:cNvPicPr>
            <a:picLocks noChangeAspect="1"/>
          </p:cNvPicPr>
          <p:nvPr/>
        </p:nvPicPr>
        <p:blipFill>
          <a:blip r:embed="rId4"/>
          <a:stretch>
            <a:fillRect/>
          </a:stretch>
        </p:blipFill>
        <p:spPr>
          <a:xfrm>
            <a:off x="2101563" y="2690710"/>
            <a:ext cx="8047417" cy="525826"/>
          </a:xfrm>
          <a:prstGeom prst="rect">
            <a:avLst/>
          </a:prstGeom>
        </p:spPr>
      </p:pic>
    </p:spTree>
    <p:extLst>
      <p:ext uri="{BB962C8B-B14F-4D97-AF65-F5344CB8AC3E}">
        <p14:creationId xmlns:p14="http://schemas.microsoft.com/office/powerpoint/2010/main" val="208439186"/>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1019</Words>
  <Application>Microsoft Office PowerPoint</Application>
  <PresentationFormat>Widescreen</PresentationFormat>
  <Paragraphs>129</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Noto Sans Symbols</vt:lpstr>
      <vt:lpstr>Arial</vt:lpstr>
      <vt:lpstr>Century Schoolbook</vt:lpstr>
      <vt:lpstr>Calibri</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 Dundlodia</dc:creator>
  <cp:lastModifiedBy>AJ</cp:lastModifiedBy>
  <cp:revision>19</cp:revision>
  <dcterms:created xsi:type="dcterms:W3CDTF">2018-04-16T06:56:04Z</dcterms:created>
  <dcterms:modified xsi:type="dcterms:W3CDTF">2021-10-31T16:29:20Z</dcterms:modified>
</cp:coreProperties>
</file>