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9" r:id="rId23"/>
    <p:sldId id="278" r:id="rId24"/>
    <p:sldId id="277"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E100E-6506-420F-9D0E-DEFD19637647}" type="datetimeFigureOut">
              <a:rPr lang="it-IT" smtClean="0"/>
              <a:t>19/09/2018</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61A32-D35C-423E-954F-3FF88157CEE9}" type="slidenum">
              <a:rPr lang="it-IT" smtClean="0"/>
              <a:t>‹N›</a:t>
            </a:fld>
            <a:endParaRPr lang="it-IT"/>
          </a:p>
        </p:txBody>
      </p:sp>
    </p:spTree>
    <p:extLst>
      <p:ext uri="{BB962C8B-B14F-4D97-AF65-F5344CB8AC3E}">
        <p14:creationId xmlns:p14="http://schemas.microsoft.com/office/powerpoint/2010/main" val="3591315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74FB13-DFC2-480E-9B8D-B4A419E3B649}"/>
              </a:ext>
            </a:extLst>
          </p:cNvPr>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443AA9E-0903-4E06-AEFD-68FF21518B8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6C3DCFA-F85F-42F6-B147-852DABF0F39B}"/>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5" name="Segnaposto piè di pagina 4">
            <a:extLst>
              <a:ext uri="{FF2B5EF4-FFF2-40B4-BE49-F238E27FC236}">
                <a16:creationId xmlns:a16="http://schemas.microsoft.com/office/drawing/2014/main" id="{6B4BE16F-D0AF-4014-9FD4-A4259B51BAB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4FA67C8-A7EA-44F7-9181-A5D322DC407D}"/>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422319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F26231-A43F-4289-9E68-FE03166811F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C422745-9764-404D-8412-1AC465594716}"/>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7BC3596-C5DA-4219-98A6-D56CE6085BF3}"/>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5" name="Segnaposto piè di pagina 4">
            <a:extLst>
              <a:ext uri="{FF2B5EF4-FFF2-40B4-BE49-F238E27FC236}">
                <a16:creationId xmlns:a16="http://schemas.microsoft.com/office/drawing/2014/main" id="{938F63CC-8A52-43AF-A1F5-F85AE58A592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B949055-8ECA-49D0-8838-B05314EF83A3}"/>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363626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BB9A895-7C77-4D8F-942B-14C3D5A660E8}"/>
              </a:ext>
            </a:extLst>
          </p:cNvPr>
          <p:cNvSpPr>
            <a:spLocks noGrp="1"/>
          </p:cNvSpPr>
          <p:nvPr>
            <p:ph type="title" orient="vert"/>
          </p:nvPr>
        </p:nvSpPr>
        <p:spPr>
          <a:xfrm>
            <a:off x="6543675" y="365125"/>
            <a:ext cx="1971675"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CF23CD2-CE4B-46EB-ABF3-7FB1075464C6}"/>
              </a:ext>
            </a:extLst>
          </p:cNvPr>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863963E-E485-426B-AFF2-BD10061B060B}"/>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5" name="Segnaposto piè di pagina 4">
            <a:extLst>
              <a:ext uri="{FF2B5EF4-FFF2-40B4-BE49-F238E27FC236}">
                <a16:creationId xmlns:a16="http://schemas.microsoft.com/office/drawing/2014/main" id="{4BDB3E2D-1944-4E2B-9D4A-60C119199B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0F967E3-328A-4B3B-8D2F-6CA7154797F9}"/>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263849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B5DAB0-9DF6-418B-9D97-FE73201C0C5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12433AE-B3A1-4486-A82D-6FB295DC4717}"/>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169EBDD-CC0C-4D51-8F14-EACE7A830523}"/>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5" name="Segnaposto piè di pagina 4">
            <a:extLst>
              <a:ext uri="{FF2B5EF4-FFF2-40B4-BE49-F238E27FC236}">
                <a16:creationId xmlns:a16="http://schemas.microsoft.com/office/drawing/2014/main" id="{2B312EAC-2096-4B0F-98D6-DBA0583D6E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0D1C46F-B8BB-4508-A0CC-9317D29CF7F7}"/>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2002421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545F21-496A-43AC-A065-59A8A0139DBA}"/>
              </a:ext>
            </a:extLst>
          </p:cNvPr>
          <p:cNvSpPr>
            <a:spLocks noGrp="1"/>
          </p:cNvSpPr>
          <p:nvPr>
            <p:ph type="title"/>
          </p:nvPr>
        </p:nvSpPr>
        <p:spPr>
          <a:xfrm>
            <a:off x="623888" y="1709739"/>
            <a:ext cx="7886700" cy="2852737"/>
          </a:xfrm>
        </p:spPr>
        <p:txBody>
          <a:bodyPr anchor="b"/>
          <a:lstStyle>
            <a:lvl1pPr>
              <a:defRPr sz="45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A7AFD0C-0B46-4A33-80DC-DD287591AC8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D50A5E04-F555-4004-93CA-D70D18FF4B94}"/>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5" name="Segnaposto piè di pagina 4">
            <a:extLst>
              <a:ext uri="{FF2B5EF4-FFF2-40B4-BE49-F238E27FC236}">
                <a16:creationId xmlns:a16="http://schemas.microsoft.com/office/drawing/2014/main" id="{25018B93-22B5-4B46-8264-5D2958B0FB1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CF5F1A3-2FAE-4000-8C0A-1625D53D3370}"/>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1909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E25389-7201-4EF6-9A87-902FAB532DA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F3B0F3C-B84A-41E0-BD76-E4D660470A3F}"/>
              </a:ext>
            </a:extLst>
          </p:cNvPr>
          <p:cNvSpPr>
            <a:spLocks noGrp="1"/>
          </p:cNvSpPr>
          <p:nvPr>
            <p:ph sz="half" idx="1"/>
          </p:nvPr>
        </p:nvSpPr>
        <p:spPr>
          <a:xfrm>
            <a:off x="6286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65F37A6-43CE-45F0-BA19-7A968626BCAC}"/>
              </a:ext>
            </a:extLst>
          </p:cNvPr>
          <p:cNvSpPr>
            <a:spLocks noGrp="1"/>
          </p:cNvSpPr>
          <p:nvPr>
            <p:ph sz="half" idx="2"/>
          </p:nvPr>
        </p:nvSpPr>
        <p:spPr>
          <a:xfrm>
            <a:off x="46291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0D61F16-538A-4E3A-8722-14DAF8095384}"/>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6" name="Segnaposto piè di pagina 5">
            <a:extLst>
              <a:ext uri="{FF2B5EF4-FFF2-40B4-BE49-F238E27FC236}">
                <a16:creationId xmlns:a16="http://schemas.microsoft.com/office/drawing/2014/main" id="{9571DFBC-9736-4084-BD73-58BCC614642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93D83B5-5115-4163-BFBA-57213B7B1074}"/>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67898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8EDABA-9E8F-4AF3-BAC6-016F065D8C93}"/>
              </a:ext>
            </a:extLst>
          </p:cNvPr>
          <p:cNvSpPr>
            <a:spLocks noGrp="1"/>
          </p:cNvSpPr>
          <p:nvPr>
            <p:ph type="title"/>
          </p:nvPr>
        </p:nvSpPr>
        <p:spPr>
          <a:xfrm>
            <a:off x="629841" y="365126"/>
            <a:ext cx="78867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A5175C8-04DD-414F-9324-D30083F96F0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EB124B88-FDFB-4843-A39A-594D64705687}"/>
              </a:ext>
            </a:extLst>
          </p:cNvPr>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D3EE54B-D475-4733-A3DB-AA27AE6DEA5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F43E3D0E-2D06-4F76-A2E0-087636CDF655}"/>
              </a:ext>
            </a:extLst>
          </p:cNvPr>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2967BCB-76A4-44D7-9BB1-9E394593ADD3}"/>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8" name="Segnaposto piè di pagina 7">
            <a:extLst>
              <a:ext uri="{FF2B5EF4-FFF2-40B4-BE49-F238E27FC236}">
                <a16:creationId xmlns:a16="http://schemas.microsoft.com/office/drawing/2014/main" id="{E10CB212-D184-4E68-A904-2D3D7C0F646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B1C53AA-DE57-43AE-BF83-7538C43F5490}"/>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903603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FEA169-0DB3-49F5-A300-179549CEF68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5507E47-768F-4CD9-B02E-7BBE65F6B306}"/>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4" name="Segnaposto piè di pagina 3">
            <a:extLst>
              <a:ext uri="{FF2B5EF4-FFF2-40B4-BE49-F238E27FC236}">
                <a16:creationId xmlns:a16="http://schemas.microsoft.com/office/drawing/2014/main" id="{D2C77FCC-8BC1-4286-A40E-1A49954BC3E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7A5427A-D5BE-4DD9-A016-0DC7062DC104}"/>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165716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B07288B-62F8-44C2-A73B-6E6182780BBC}"/>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3" name="Segnaposto piè di pagina 2">
            <a:extLst>
              <a:ext uri="{FF2B5EF4-FFF2-40B4-BE49-F238E27FC236}">
                <a16:creationId xmlns:a16="http://schemas.microsoft.com/office/drawing/2014/main" id="{BC55BD60-DAFD-4284-93C7-B370832052D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331B64F-5B79-4153-A936-89D803F87160}"/>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188180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EBF2D-BE42-4AF7-93E2-7F3CC4362FE6}"/>
              </a:ext>
            </a:extLst>
          </p:cNvPr>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4A14DA8-FFE3-4211-98F0-36288A53696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4468C0E-0CD8-4168-8ACD-9EA601C3A0A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4">
            <a:extLst>
              <a:ext uri="{FF2B5EF4-FFF2-40B4-BE49-F238E27FC236}">
                <a16:creationId xmlns:a16="http://schemas.microsoft.com/office/drawing/2014/main" id="{F7A0D282-307F-44FF-87CB-27D7A81EB2CA}"/>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6" name="Segnaposto piè di pagina 5">
            <a:extLst>
              <a:ext uri="{FF2B5EF4-FFF2-40B4-BE49-F238E27FC236}">
                <a16:creationId xmlns:a16="http://schemas.microsoft.com/office/drawing/2014/main" id="{9DF87A93-E4CC-40D0-BB20-DC6FDF19893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837F4B3-F45A-4643-862F-73AD53A3B339}"/>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171152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4896-8759-4723-AB29-F75B3DCBF12A}"/>
              </a:ext>
            </a:extLst>
          </p:cNvPr>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76E3F83-565B-444E-8083-9E5593AFFDA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it-IT"/>
          </a:p>
        </p:txBody>
      </p:sp>
      <p:sp>
        <p:nvSpPr>
          <p:cNvPr id="4" name="Segnaposto testo 3">
            <a:extLst>
              <a:ext uri="{FF2B5EF4-FFF2-40B4-BE49-F238E27FC236}">
                <a16:creationId xmlns:a16="http://schemas.microsoft.com/office/drawing/2014/main" id="{008FBA6E-29DD-4C17-9968-3556982012B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4">
            <a:extLst>
              <a:ext uri="{FF2B5EF4-FFF2-40B4-BE49-F238E27FC236}">
                <a16:creationId xmlns:a16="http://schemas.microsoft.com/office/drawing/2014/main" id="{46D2F0C2-F3BE-4DB6-8C4C-54D9FD504167}"/>
              </a:ext>
            </a:extLst>
          </p:cNvPr>
          <p:cNvSpPr>
            <a:spLocks noGrp="1"/>
          </p:cNvSpPr>
          <p:nvPr>
            <p:ph type="dt" sz="half" idx="10"/>
          </p:nvPr>
        </p:nvSpPr>
        <p:spPr/>
        <p:txBody>
          <a:bodyPr/>
          <a:lstStyle/>
          <a:p>
            <a:fld id="{97A0C464-D59E-4BE7-BF2F-F9232939A809}" type="datetimeFigureOut">
              <a:rPr lang="it-IT" smtClean="0"/>
              <a:t>19/09/2018</a:t>
            </a:fld>
            <a:endParaRPr lang="it-IT"/>
          </a:p>
        </p:txBody>
      </p:sp>
      <p:sp>
        <p:nvSpPr>
          <p:cNvPr id="6" name="Segnaposto piè di pagina 5">
            <a:extLst>
              <a:ext uri="{FF2B5EF4-FFF2-40B4-BE49-F238E27FC236}">
                <a16:creationId xmlns:a16="http://schemas.microsoft.com/office/drawing/2014/main" id="{C0C6B8C3-C6D7-4533-B4F8-F49FA407481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F03191F-8B72-4003-9532-B4D608BEDD7C}"/>
              </a:ext>
            </a:extLst>
          </p:cNvPr>
          <p:cNvSpPr>
            <a:spLocks noGrp="1"/>
          </p:cNvSpPr>
          <p:nvPr>
            <p:ph type="sldNum" sz="quarter" idx="12"/>
          </p:nvPr>
        </p:nvSpPr>
        <p:spPr/>
        <p:txBody>
          <a:bodyPr/>
          <a:lstStyle/>
          <a:p>
            <a:fld id="{E88F6F89-8289-4678-B966-3384F0FA51B3}" type="slidenum">
              <a:rPr lang="it-IT" smtClean="0"/>
              <a:t>‹N›</a:t>
            </a:fld>
            <a:endParaRPr lang="it-IT"/>
          </a:p>
        </p:txBody>
      </p:sp>
    </p:spTree>
    <p:extLst>
      <p:ext uri="{BB962C8B-B14F-4D97-AF65-F5344CB8AC3E}">
        <p14:creationId xmlns:p14="http://schemas.microsoft.com/office/powerpoint/2010/main" val="72227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B6E59A8-ADEE-4152-B8C4-83287AC933F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F027B4D-8C7B-428E-AF46-FE41BE9D402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174A96-8A63-4C7D-8EBB-75C1E99F50C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A0C464-D59E-4BE7-BF2F-F9232939A809}" type="datetimeFigureOut">
              <a:rPr lang="it-IT" smtClean="0"/>
              <a:t>19/09/2018</a:t>
            </a:fld>
            <a:endParaRPr lang="it-IT"/>
          </a:p>
        </p:txBody>
      </p:sp>
      <p:sp>
        <p:nvSpPr>
          <p:cNvPr id="5" name="Segnaposto piè di pagina 4">
            <a:extLst>
              <a:ext uri="{FF2B5EF4-FFF2-40B4-BE49-F238E27FC236}">
                <a16:creationId xmlns:a16="http://schemas.microsoft.com/office/drawing/2014/main" id="{4171144C-16AF-4B7F-B38B-BCDD2B0C110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4490866-BEBB-41F5-9B9E-9DB5078407A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8F6F89-8289-4678-B966-3384F0FA51B3}" type="slidenum">
              <a:rPr lang="it-IT" smtClean="0"/>
              <a:t>‹N›</a:t>
            </a:fld>
            <a:endParaRPr lang="it-IT"/>
          </a:p>
        </p:txBody>
      </p:sp>
    </p:spTree>
    <p:extLst>
      <p:ext uri="{BB962C8B-B14F-4D97-AF65-F5344CB8AC3E}">
        <p14:creationId xmlns:p14="http://schemas.microsoft.com/office/powerpoint/2010/main" val="12012840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icferr/Optimization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micferr/OptimizationProjec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sv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png"/><Relationship Id="rId9"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61873B-52DE-446D-AF9E-353CC39D4CC1}"/>
              </a:ext>
            </a:extLst>
          </p:cNvPr>
          <p:cNvSpPr>
            <a:spLocks noGrp="1"/>
          </p:cNvSpPr>
          <p:nvPr>
            <p:ph type="ctrTitle"/>
          </p:nvPr>
        </p:nvSpPr>
        <p:spPr>
          <a:xfrm>
            <a:off x="203752" y="856421"/>
            <a:ext cx="8736496" cy="3448878"/>
          </a:xfrm>
        </p:spPr>
        <p:txBody>
          <a:bodyPr>
            <a:normAutofit/>
          </a:bodyPr>
          <a:lstStyle/>
          <a:p>
            <a:r>
              <a:rPr lang="it-IT" sz="5550" dirty="0">
                <a:latin typeface="Times New Roman" panose="02020603050405020304" pitchFamily="18" charset="0"/>
                <a:cs typeface="Times New Roman" panose="02020603050405020304" pitchFamily="18" charset="0"/>
              </a:rPr>
              <a:t>Una panoramica su algoritmi di ottimizzazione</a:t>
            </a:r>
            <a:br>
              <a:rPr lang="it-IT" sz="5550" dirty="0">
                <a:latin typeface="Times New Roman" panose="02020603050405020304" pitchFamily="18" charset="0"/>
                <a:cs typeface="Times New Roman" panose="02020603050405020304" pitchFamily="18" charset="0"/>
              </a:rPr>
            </a:br>
            <a:br>
              <a:rPr lang="it-IT" sz="5550"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di Michele Ferraro</a:t>
            </a:r>
          </a:p>
        </p:txBody>
      </p:sp>
      <p:sp>
        <p:nvSpPr>
          <p:cNvPr id="3" name="CasellaDiTesto 2">
            <a:extLst>
              <a:ext uri="{FF2B5EF4-FFF2-40B4-BE49-F238E27FC236}">
                <a16:creationId xmlns:a16="http://schemas.microsoft.com/office/drawing/2014/main" id="{E92F37E0-678E-4224-B216-EC69CF9B68B1}"/>
              </a:ext>
            </a:extLst>
          </p:cNvPr>
          <p:cNvSpPr txBox="1"/>
          <p:nvPr/>
        </p:nvSpPr>
        <p:spPr>
          <a:xfrm>
            <a:off x="503583" y="5950226"/>
            <a:ext cx="8189843" cy="646331"/>
          </a:xfrm>
          <a:prstGeom prst="rect">
            <a:avLst/>
          </a:prstGeom>
          <a:noFill/>
        </p:spPr>
        <p:txBody>
          <a:bodyPr wrap="square" rtlCol="0">
            <a:spAutoFit/>
          </a:bodyPr>
          <a:lstStyle/>
          <a:p>
            <a:pPr algn="ctr"/>
            <a:r>
              <a:rPr lang="it-IT" dirty="0"/>
              <a:t>Una relazione più dettagliata e il codice allegato sono disponibili all’indirizzo </a:t>
            </a:r>
            <a:r>
              <a:rPr lang="it-IT" dirty="0">
                <a:hlinkClick r:id="rId2"/>
              </a:rPr>
              <a:t>https://github.com/micferr/OptimizationProject</a:t>
            </a:r>
            <a:endParaRPr lang="it-IT" dirty="0"/>
          </a:p>
        </p:txBody>
      </p:sp>
    </p:spTree>
    <p:extLst>
      <p:ext uri="{BB962C8B-B14F-4D97-AF65-F5344CB8AC3E}">
        <p14:creationId xmlns:p14="http://schemas.microsoft.com/office/powerpoint/2010/main" val="2396625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623633-F7A7-485E-A299-B044EA452F19}"/>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Un esempio di problema multi-obiettivo:</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funzione di </a:t>
            </a:r>
            <a:r>
              <a:rPr lang="it-IT" dirty="0" err="1">
                <a:latin typeface="Times New Roman" panose="02020603050405020304" pitchFamily="18" charset="0"/>
                <a:cs typeface="Times New Roman" panose="02020603050405020304" pitchFamily="18" charset="0"/>
              </a:rPr>
              <a:t>Kursawe</a:t>
            </a:r>
            <a:endParaRPr lang="it-IT" dirty="0">
              <a:latin typeface="Times New Roman" panose="02020603050405020304" pitchFamily="18" charset="0"/>
              <a:cs typeface="Times New Roman" panose="02020603050405020304" pitchFamily="18" charset="0"/>
            </a:endParaRPr>
          </a:p>
        </p:txBody>
      </p:sp>
      <p:pic>
        <p:nvPicPr>
          <p:cNvPr id="5" name="Elemento grafico 4">
            <a:extLst>
              <a:ext uri="{FF2B5EF4-FFF2-40B4-BE49-F238E27FC236}">
                <a16:creationId xmlns:a16="http://schemas.microsoft.com/office/drawing/2014/main" id="{37D6C0B6-F39C-45BC-BE78-3A4CFA278C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439" y="1694052"/>
            <a:ext cx="5874196" cy="1152732"/>
          </a:xfrm>
          <a:prstGeom prst="rect">
            <a:avLst/>
          </a:prstGeom>
        </p:spPr>
      </p:pic>
      <p:pic>
        <p:nvPicPr>
          <p:cNvPr id="7" name="Elemento grafico 6">
            <a:extLst>
              <a:ext uri="{FF2B5EF4-FFF2-40B4-BE49-F238E27FC236}">
                <a16:creationId xmlns:a16="http://schemas.microsoft.com/office/drawing/2014/main" id="{337349C3-66EC-4EB4-9359-41D3D74531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3408" y="2270418"/>
            <a:ext cx="1544707" cy="386177"/>
          </a:xfrm>
          <a:prstGeom prst="rect">
            <a:avLst/>
          </a:prstGeom>
        </p:spPr>
      </p:pic>
      <p:pic>
        <p:nvPicPr>
          <p:cNvPr id="9" name="Elemento grafico 8">
            <a:extLst>
              <a:ext uri="{FF2B5EF4-FFF2-40B4-BE49-F238E27FC236}">
                <a16:creationId xmlns:a16="http://schemas.microsoft.com/office/drawing/2014/main" id="{C25704C6-AF7F-46B2-A406-414AA70F1D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71861" y="1831424"/>
            <a:ext cx="1947700" cy="389540"/>
          </a:xfrm>
          <a:prstGeom prst="rect">
            <a:avLst/>
          </a:prstGeom>
        </p:spPr>
      </p:pic>
      <p:pic>
        <p:nvPicPr>
          <p:cNvPr id="11" name="Immagine 10">
            <a:extLst>
              <a:ext uri="{FF2B5EF4-FFF2-40B4-BE49-F238E27FC236}">
                <a16:creationId xmlns:a16="http://schemas.microsoft.com/office/drawing/2014/main" id="{BCBA3EEE-A828-4EDE-861B-74DE92F7BC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4331" y="2896238"/>
            <a:ext cx="5115338" cy="3855782"/>
          </a:xfrm>
          <a:prstGeom prst="rect">
            <a:avLst/>
          </a:prstGeom>
        </p:spPr>
      </p:pic>
    </p:spTree>
    <p:extLst>
      <p:ext uri="{BB962C8B-B14F-4D97-AF65-F5344CB8AC3E}">
        <p14:creationId xmlns:p14="http://schemas.microsoft.com/office/powerpoint/2010/main" val="99971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D41E8F-154B-419A-8279-85267F5E5D0F}"/>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Strength-Pareto </a:t>
            </a:r>
            <a:r>
              <a:rPr lang="it-IT" dirty="0" err="1">
                <a:latin typeface="Times New Roman" panose="02020603050405020304" pitchFamily="18" charset="0"/>
                <a:cs typeface="Times New Roman" panose="02020603050405020304" pitchFamily="18" charset="0"/>
              </a:rPr>
              <a:t>Evolutionary</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Algorithm</a:t>
            </a:r>
            <a:r>
              <a:rPr lang="it-IT" dirty="0">
                <a:latin typeface="Times New Roman" panose="02020603050405020304" pitchFamily="18" charset="0"/>
                <a:cs typeface="Times New Roman" panose="02020603050405020304" pitchFamily="18" charset="0"/>
              </a:rPr>
              <a:t> 2</a:t>
            </a:r>
          </a:p>
        </p:txBody>
      </p:sp>
      <p:sp>
        <p:nvSpPr>
          <p:cNvPr id="3" name="Segnaposto contenuto 2">
            <a:extLst>
              <a:ext uri="{FF2B5EF4-FFF2-40B4-BE49-F238E27FC236}">
                <a16:creationId xmlns:a16="http://schemas.microsoft.com/office/drawing/2014/main" id="{4F8C1AB1-2FD1-4649-A4EA-59F9B341DD4A}"/>
              </a:ext>
            </a:extLst>
          </p:cNvPr>
          <p:cNvSpPr>
            <a:spLocks noGrp="1"/>
          </p:cNvSpPr>
          <p:nvPr>
            <p:ph idx="1"/>
          </p:nvPr>
        </p:nvSpPr>
        <p:spPr/>
        <p:txBody>
          <a:bodyPr>
            <a:normAutofit/>
          </a:bodyPr>
          <a:lstStyle/>
          <a:p>
            <a:r>
              <a:rPr lang="it-IT" sz="2200" dirty="0">
                <a:latin typeface="Times New Roman" panose="02020603050405020304" pitchFamily="18" charset="0"/>
                <a:cs typeface="Times New Roman" panose="02020603050405020304" pitchFamily="18" charset="0"/>
              </a:rPr>
              <a:t>SPEA-2 in breve, è utilizzato per affrontare problemi multi-obiettivo.</a:t>
            </a:r>
          </a:p>
          <a:p>
            <a:r>
              <a:rPr lang="it-IT" sz="2200" dirty="0">
                <a:latin typeface="Times New Roman" panose="02020603050405020304" pitchFamily="18" charset="0"/>
                <a:cs typeface="Times New Roman" panose="02020603050405020304" pitchFamily="18" charset="0"/>
              </a:rPr>
              <a:t>È un algoritmo </a:t>
            </a:r>
            <a:r>
              <a:rPr lang="it-IT" sz="2200" u="sng" dirty="0">
                <a:latin typeface="Times New Roman" panose="02020603050405020304" pitchFamily="18" charset="0"/>
                <a:cs typeface="Times New Roman" panose="02020603050405020304" pitchFamily="18" charset="0"/>
              </a:rPr>
              <a:t>evolutivo</a:t>
            </a:r>
            <a:r>
              <a:rPr lang="it-IT" sz="2200" dirty="0">
                <a:latin typeface="Times New Roman" panose="02020603050405020304" pitchFamily="18" charset="0"/>
                <a:cs typeface="Times New Roman" panose="02020603050405020304" pitchFamily="18" charset="0"/>
              </a:rPr>
              <a:t> che fa uso di </a:t>
            </a:r>
            <a:r>
              <a:rPr lang="it-IT" sz="2200" u="sng" dirty="0">
                <a:latin typeface="Times New Roman" panose="02020603050405020304" pitchFamily="18" charset="0"/>
                <a:cs typeface="Times New Roman" panose="02020603050405020304" pitchFamily="18" charset="0"/>
              </a:rPr>
              <a:t>elitismo</a:t>
            </a:r>
            <a:r>
              <a:rPr lang="it-IT" sz="2200" dirty="0">
                <a:latin typeface="Times New Roman" panose="02020603050405020304" pitchFamily="18" charset="0"/>
                <a:cs typeface="Times New Roman" panose="02020603050405020304" pitchFamily="18" charset="0"/>
              </a:rPr>
              <a:t> (mantiene in un insieme separato, detto ‘’archivio», gli individui migliori generati nel passare delle generazioni)</a:t>
            </a:r>
          </a:p>
          <a:p>
            <a:pPr marL="0" indent="0">
              <a:buNone/>
            </a:pPr>
            <a:endParaRPr lang="it-IT" sz="2200" dirty="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a:p>
            <a:pPr marL="0" indent="0" algn="ctr">
              <a:buNone/>
            </a:pPr>
            <a:r>
              <a:rPr lang="it-IT" sz="2800" dirty="0">
                <a:latin typeface="Times New Roman" panose="02020603050405020304" pitchFamily="18" charset="0"/>
                <a:cs typeface="Times New Roman" panose="02020603050405020304" pitchFamily="18" charset="0"/>
              </a:rPr>
              <a:t>Vediamone in dettaglio il funzionamento.</a:t>
            </a:r>
          </a:p>
        </p:txBody>
      </p:sp>
    </p:spTree>
    <p:extLst>
      <p:ext uri="{BB962C8B-B14F-4D97-AF65-F5344CB8AC3E}">
        <p14:creationId xmlns:p14="http://schemas.microsoft.com/office/powerpoint/2010/main" val="310427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a:bodyPr>
          <a:lstStyle/>
          <a:p>
            <a:pPr marL="0" indent="0">
              <a:buNone/>
            </a:pPr>
            <a:r>
              <a:rPr lang="it-IT" sz="2800" dirty="0">
                <a:latin typeface="Times New Roman" panose="02020603050405020304" pitchFamily="18" charset="0"/>
                <a:cs typeface="Times New Roman" panose="02020603050405020304" pitchFamily="18" charset="0"/>
              </a:rPr>
              <a:t>Input:</a:t>
            </a:r>
          </a:p>
          <a:p>
            <a:r>
              <a:rPr lang="it-IT" sz="2800" dirty="0">
                <a:latin typeface="Times New Roman" panose="02020603050405020304" pitchFamily="18" charset="0"/>
                <a:cs typeface="Times New Roman" panose="02020603050405020304" pitchFamily="18" charset="0"/>
              </a:rPr>
              <a:t>N</a:t>
            </a:r>
            <a:r>
              <a:rPr lang="it-IT" sz="2800" baseline="-25000" dirty="0">
                <a:latin typeface="Times New Roman" panose="02020603050405020304" pitchFamily="18" charset="0"/>
                <a:cs typeface="Times New Roman" panose="02020603050405020304" pitchFamily="18" charset="0"/>
              </a:rPr>
              <a:t>P</a:t>
            </a:r>
            <a:r>
              <a:rPr lang="it-IT" sz="2800" dirty="0">
                <a:latin typeface="Times New Roman" panose="02020603050405020304" pitchFamily="18" charset="0"/>
                <a:cs typeface="Times New Roman" panose="02020603050405020304" pitchFamily="18" charset="0"/>
              </a:rPr>
              <a:t>: dimensione della popolazione;</a:t>
            </a:r>
          </a:p>
          <a:p>
            <a:r>
              <a:rPr lang="it-IT" sz="2800" dirty="0">
                <a:latin typeface="Times New Roman" panose="02020603050405020304" pitchFamily="18" charset="0"/>
                <a:cs typeface="Times New Roman" panose="02020603050405020304" pitchFamily="18" charset="0"/>
              </a:rPr>
              <a:t>N</a:t>
            </a:r>
            <a:r>
              <a:rPr lang="it-IT" sz="2800" baseline="-25000" dirty="0">
                <a:latin typeface="Times New Roman" panose="02020603050405020304" pitchFamily="18" charset="0"/>
                <a:cs typeface="Times New Roman" panose="02020603050405020304" pitchFamily="18" charset="0"/>
              </a:rPr>
              <a:t>A</a:t>
            </a:r>
            <a:r>
              <a:rPr lang="it-IT" sz="2800" dirty="0">
                <a:latin typeface="Times New Roman" panose="02020603050405020304" pitchFamily="18" charset="0"/>
                <a:cs typeface="Times New Roman" panose="02020603050405020304" pitchFamily="18" charset="0"/>
              </a:rPr>
              <a:t>: dimensione dell’archivio;</a:t>
            </a:r>
          </a:p>
          <a:p>
            <a:r>
              <a:rPr lang="it-IT" sz="2800" dirty="0">
                <a:latin typeface="Times New Roman" panose="02020603050405020304" pitchFamily="18" charset="0"/>
                <a:cs typeface="Times New Roman" panose="02020603050405020304" pitchFamily="18" charset="0"/>
              </a:rPr>
              <a:t>T: numero di generazioni.</a:t>
            </a:r>
          </a:p>
          <a:p>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Output:</a:t>
            </a:r>
          </a:p>
          <a:p>
            <a:r>
              <a:rPr lang="it-IT" sz="2800" dirty="0">
                <a:latin typeface="Times New Roman" panose="02020603050405020304" pitchFamily="18" charset="0"/>
                <a:cs typeface="Times New Roman" panose="02020603050405020304" pitchFamily="18" charset="0"/>
              </a:rPr>
              <a:t>S: l’insieme delle soluzioni </a:t>
            </a:r>
            <a:r>
              <a:rPr lang="it-IT" sz="2800" dirty="0" err="1">
                <a:latin typeface="Times New Roman" panose="02020603050405020304" pitchFamily="18" charset="0"/>
                <a:cs typeface="Times New Roman" panose="02020603050405020304" pitchFamily="18" charset="0"/>
              </a:rPr>
              <a:t>pareto</a:t>
            </a:r>
            <a:r>
              <a:rPr lang="it-IT" sz="2800" dirty="0">
                <a:latin typeface="Times New Roman" panose="02020603050405020304" pitchFamily="18" charset="0"/>
                <a:cs typeface="Times New Roman" panose="02020603050405020304" pitchFamily="18" charset="0"/>
              </a:rPr>
              <a:t>-ottime trovate.</a:t>
            </a:r>
          </a:p>
        </p:txBody>
      </p:sp>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(1)</a:t>
            </a:r>
          </a:p>
        </p:txBody>
      </p:sp>
    </p:spTree>
    <p:extLst>
      <p:ext uri="{BB962C8B-B14F-4D97-AF65-F5344CB8AC3E}">
        <p14:creationId xmlns:p14="http://schemas.microsoft.com/office/powerpoint/2010/main" val="895168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a:bodyPr>
          <a:lstStyle/>
          <a:p>
            <a:pPr marL="0" indent="0">
              <a:buNone/>
            </a:pPr>
            <a:r>
              <a:rPr lang="it-IT" sz="2800" dirty="0">
                <a:latin typeface="Times New Roman" panose="02020603050405020304" pitchFamily="18" charset="0"/>
                <a:cs typeface="Times New Roman" panose="02020603050405020304" pitchFamily="18" charset="0"/>
              </a:rPr>
              <a:t>Passo 1:</a:t>
            </a:r>
          </a:p>
          <a:p>
            <a:pPr marL="0" indent="0">
              <a:buNone/>
            </a:pPr>
            <a:r>
              <a:rPr lang="it-IT" sz="2800" dirty="0">
                <a:latin typeface="Times New Roman" panose="02020603050405020304" pitchFamily="18" charset="0"/>
                <a:cs typeface="Times New Roman" panose="02020603050405020304" pitchFamily="18" charset="0"/>
              </a:rPr>
              <a:t>Crea P</a:t>
            </a:r>
            <a:r>
              <a:rPr lang="it-IT" sz="2800" baseline="-25000" dirty="0">
                <a:latin typeface="Times New Roman" panose="02020603050405020304" pitchFamily="18" charset="0"/>
                <a:cs typeface="Times New Roman" panose="02020603050405020304" pitchFamily="18" charset="0"/>
              </a:rPr>
              <a:t>0</a:t>
            </a:r>
            <a:r>
              <a:rPr lang="it-IT" sz="2800" dirty="0">
                <a:latin typeface="Times New Roman" panose="02020603050405020304" pitchFamily="18" charset="0"/>
                <a:cs typeface="Times New Roman" panose="02020603050405020304" pitchFamily="18" charset="0"/>
              </a:rPr>
              <a:t>, popolazione di N</a:t>
            </a:r>
            <a:r>
              <a:rPr lang="it-IT" sz="2800" baseline="-25000" dirty="0">
                <a:latin typeface="Times New Roman" panose="02020603050405020304" pitchFamily="18" charset="0"/>
                <a:cs typeface="Times New Roman" panose="02020603050405020304" pitchFamily="18" charset="0"/>
              </a:rPr>
              <a:t>P</a:t>
            </a:r>
            <a:r>
              <a:rPr lang="it-IT" sz="2800" dirty="0">
                <a:latin typeface="Times New Roman" panose="02020603050405020304" pitchFamily="18" charset="0"/>
                <a:cs typeface="Times New Roman" panose="02020603050405020304" pitchFamily="18" charset="0"/>
              </a:rPr>
              <a:t> individui casuali, e A</a:t>
            </a:r>
            <a:r>
              <a:rPr lang="it-IT" sz="2800" baseline="-25000" dirty="0">
                <a:latin typeface="Times New Roman" panose="02020603050405020304" pitchFamily="18" charset="0"/>
                <a:cs typeface="Times New Roman" panose="02020603050405020304" pitchFamily="18" charset="0"/>
              </a:rPr>
              <a:t>0</a:t>
            </a:r>
            <a:r>
              <a:rPr lang="it-IT" sz="2800" dirty="0">
                <a:latin typeface="Times New Roman" panose="02020603050405020304" pitchFamily="18" charset="0"/>
                <a:cs typeface="Times New Roman" panose="02020603050405020304" pitchFamily="18" charset="0"/>
              </a:rPr>
              <a:t> = ∅, archivio inizialmente vuoto. Imposta t = 0.</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Inizio standard per un algoritmo di questo tipo (cfr. gli algoritmi genetici affrontati durante il corso di Intelligenza Artificiale!)</a:t>
            </a:r>
          </a:p>
        </p:txBody>
      </p:sp>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(2)</a:t>
            </a:r>
          </a:p>
        </p:txBody>
      </p:sp>
    </p:spTree>
    <p:extLst>
      <p:ext uri="{BB962C8B-B14F-4D97-AF65-F5344CB8AC3E}">
        <p14:creationId xmlns:p14="http://schemas.microsoft.com/office/powerpoint/2010/main" val="2766692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fontScale="85000" lnSpcReduction="10000"/>
          </a:bodyPr>
          <a:lstStyle/>
          <a:p>
            <a:pPr marL="0" indent="0">
              <a:buNone/>
            </a:pPr>
            <a:r>
              <a:rPr lang="it-IT" sz="2800" dirty="0">
                <a:latin typeface="Times New Roman" panose="02020603050405020304" pitchFamily="18" charset="0"/>
                <a:cs typeface="Times New Roman" panose="02020603050405020304" pitchFamily="18" charset="0"/>
              </a:rPr>
              <a:t>Passo 2.1:</a:t>
            </a:r>
          </a:p>
          <a:p>
            <a:pPr marL="0" indent="0">
              <a:buNone/>
            </a:pPr>
            <a:r>
              <a:rPr lang="it-IT" sz="2800" dirty="0">
                <a:latin typeface="Times New Roman" panose="02020603050405020304" pitchFamily="18" charset="0"/>
                <a:cs typeface="Times New Roman" panose="02020603050405020304" pitchFamily="18" charset="0"/>
              </a:rPr>
              <a:t>Calcola i valori delle funzioni obiettivo per tutti gli individui in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baseline="-25000" dirty="0">
                <a:latin typeface="Times New Roman" panose="02020603050405020304" pitchFamily="18" charset="0"/>
                <a:cs typeface="Times New Roman" panose="02020603050405020304" pitchFamily="18" charset="0"/>
              </a:rPr>
              <a:t> </a:t>
            </a:r>
            <a:r>
              <a:rPr lang="it-IT" sz="2800" dirty="0">
                <a:latin typeface="Times New Roman" panose="02020603050405020304" pitchFamily="18" charset="0"/>
                <a:cs typeface="Times New Roman" panose="02020603050405020304" pitchFamily="18" charset="0"/>
              </a:rPr>
              <a:t>e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e conseguentemente i valori di </a:t>
            </a:r>
            <a:r>
              <a:rPr lang="it-IT" sz="2800" i="1" dirty="0">
                <a:latin typeface="Times New Roman" panose="02020603050405020304" pitchFamily="18" charset="0"/>
                <a:cs typeface="Times New Roman" panose="02020603050405020304" pitchFamily="18" charset="0"/>
              </a:rPr>
              <a:t>fitness</a:t>
            </a:r>
            <a:r>
              <a:rPr lang="it-IT" sz="2800" dirty="0">
                <a:latin typeface="Times New Roman" panose="02020603050405020304" pitchFamily="18" charset="0"/>
                <a:cs typeface="Times New Roman" panose="02020603050405020304" pitchFamily="18" charset="0"/>
              </a:rPr>
              <a:t> come segue:</a:t>
            </a:r>
          </a:p>
          <a:p>
            <a:pPr marL="0" indent="0">
              <a:buNone/>
            </a:pPr>
            <a:r>
              <a:rPr lang="it-IT" sz="2800" dirty="0">
                <a:latin typeface="Times New Roman" panose="02020603050405020304" pitchFamily="18" charset="0"/>
                <a:cs typeface="Times New Roman" panose="02020603050405020304" pitchFamily="18" charset="0"/>
              </a:rPr>
              <a:t>ad ogni individuo i di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baseline="-25000" dirty="0">
                <a:latin typeface="Times New Roman" panose="02020603050405020304" pitchFamily="18" charset="0"/>
                <a:cs typeface="Times New Roman" panose="02020603050405020304" pitchFamily="18" charset="0"/>
              </a:rPr>
              <a:t> </a:t>
            </a:r>
            <a:r>
              <a:rPr lang="it-IT" sz="2800" dirty="0">
                <a:latin typeface="Times New Roman" panose="02020603050405020304" pitchFamily="18" charset="0"/>
                <a:cs typeface="Times New Roman" panose="02020603050405020304" pitchFamily="18" charset="0"/>
              </a:rPr>
              <a:t>e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associa un valore S (</a:t>
            </a:r>
            <a:r>
              <a:rPr lang="it-IT" sz="2800" i="1" dirty="0">
                <a:latin typeface="Times New Roman" panose="02020603050405020304" pitchFamily="18" charset="0"/>
                <a:cs typeface="Times New Roman" panose="02020603050405020304" pitchFamily="18" charset="0"/>
              </a:rPr>
              <a:t>strength</a:t>
            </a:r>
            <a:r>
              <a:rPr lang="it-IT" sz="2800" dirty="0">
                <a:latin typeface="Times New Roman" panose="02020603050405020304" pitchFamily="18" charset="0"/>
                <a:cs typeface="Times New Roman" panose="02020603050405020304" pitchFamily="18" charset="0"/>
              </a:rPr>
              <a:t>):</a:t>
            </a:r>
          </a:p>
          <a:p>
            <a:pPr marL="0" indent="0">
              <a:buNone/>
            </a:pPr>
            <a:endParaRPr lang="it-IT" sz="2800" dirty="0">
              <a:latin typeface="Times New Roman" panose="02020603050405020304" pitchFamily="18" charset="0"/>
              <a:cs typeface="Times New Roman" panose="02020603050405020304" pitchFamily="18" charset="0"/>
            </a:endParaRPr>
          </a:p>
          <a:p>
            <a:pPr marL="0" indent="0" algn="ctr">
              <a:buNone/>
            </a:pPr>
            <a:r>
              <a:rPr lang="it-IT" sz="2800" dirty="0">
                <a:latin typeface="Times New Roman" panose="02020603050405020304" pitchFamily="18" charset="0"/>
                <a:cs typeface="Times New Roman" panose="02020603050405020304" pitchFamily="18" charset="0"/>
              </a:rPr>
              <a:t>S(i) = |{j ∈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i ≻ j}|.</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La </a:t>
            </a:r>
            <a:r>
              <a:rPr lang="it-IT" sz="2800" i="1" dirty="0">
                <a:latin typeface="Times New Roman" panose="02020603050405020304" pitchFamily="18" charset="0"/>
                <a:cs typeface="Times New Roman" panose="02020603050405020304" pitchFamily="18" charset="0"/>
              </a:rPr>
              <a:t>strength </a:t>
            </a:r>
            <a:r>
              <a:rPr lang="it-IT" sz="2800" dirty="0">
                <a:latin typeface="Times New Roman" panose="02020603050405020304" pitchFamily="18" charset="0"/>
                <a:cs typeface="Times New Roman" panose="02020603050405020304" pitchFamily="18" charset="0"/>
              </a:rPr>
              <a:t>di un individuo corrisponde cioè al numero di individui che esso domina nell’insieme di riferimento (in questo caso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a:t>
            </a:r>
          </a:p>
        </p:txBody>
      </p:sp>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(3)</a:t>
            </a:r>
          </a:p>
        </p:txBody>
      </p:sp>
    </p:spTree>
    <p:extLst>
      <p:ext uri="{BB962C8B-B14F-4D97-AF65-F5344CB8AC3E}">
        <p14:creationId xmlns:p14="http://schemas.microsoft.com/office/powerpoint/2010/main" val="1828798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a:bodyPr>
          <a:lstStyle/>
          <a:p>
            <a:pPr marL="0" indent="0">
              <a:buNone/>
            </a:pPr>
            <a:r>
              <a:rPr lang="it-IT" sz="2800" dirty="0">
                <a:latin typeface="Times New Roman" panose="02020603050405020304" pitchFamily="18" charset="0"/>
                <a:cs typeface="Times New Roman" panose="02020603050405020304" pitchFamily="18" charset="0"/>
              </a:rPr>
              <a:t>Passo 2.2:</a:t>
            </a:r>
          </a:p>
          <a:p>
            <a:pPr marL="0" indent="0">
              <a:buNone/>
            </a:pPr>
            <a:r>
              <a:rPr lang="it-IT" sz="2800" dirty="0">
                <a:latin typeface="Times New Roman" panose="02020603050405020304" pitchFamily="18" charset="0"/>
                <a:cs typeface="Times New Roman" panose="02020603050405020304" pitchFamily="18" charset="0"/>
              </a:rPr>
              <a:t>Sulla base di questo, associa ad ogni individuo un valore di </a:t>
            </a:r>
            <a:r>
              <a:rPr lang="it-IT" sz="2800" i="1" dirty="0" err="1">
                <a:latin typeface="Times New Roman" panose="02020603050405020304" pitchFamily="18" charset="0"/>
                <a:cs typeface="Times New Roman" panose="02020603050405020304" pitchFamily="18" charset="0"/>
              </a:rPr>
              <a:t>raw</a:t>
            </a:r>
            <a:r>
              <a:rPr lang="it-IT" sz="2800" i="1" dirty="0">
                <a:latin typeface="Times New Roman" panose="02020603050405020304" pitchFamily="18" charset="0"/>
                <a:cs typeface="Times New Roman" panose="02020603050405020304" pitchFamily="18" charset="0"/>
              </a:rPr>
              <a:t> fitness </a:t>
            </a:r>
            <a:r>
              <a:rPr lang="it-IT" sz="2800" dirty="0">
                <a:latin typeface="Times New Roman" panose="02020603050405020304" pitchFamily="18" charset="0"/>
                <a:cs typeface="Times New Roman" panose="02020603050405020304" pitchFamily="18" charset="0"/>
              </a:rPr>
              <a:t>R: </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R corrisponde, quindi, alla somma dei valori di </a:t>
            </a:r>
            <a:r>
              <a:rPr lang="it-IT" sz="2800" i="1" dirty="0">
                <a:latin typeface="Times New Roman" panose="02020603050405020304" pitchFamily="18" charset="0"/>
                <a:cs typeface="Times New Roman" panose="02020603050405020304" pitchFamily="18" charset="0"/>
              </a:rPr>
              <a:t>strength </a:t>
            </a:r>
            <a:r>
              <a:rPr lang="it-IT" sz="2800" dirty="0">
                <a:latin typeface="Times New Roman" panose="02020603050405020304" pitchFamily="18" charset="0"/>
                <a:cs typeface="Times New Roman" panose="02020603050405020304" pitchFamily="18" charset="0"/>
              </a:rPr>
              <a:t>degli individui di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e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che dominano l’individuo i-esimo.</a:t>
            </a:r>
          </a:p>
        </p:txBody>
      </p:sp>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(4)</a:t>
            </a:r>
          </a:p>
        </p:txBody>
      </p:sp>
      <p:pic>
        <p:nvPicPr>
          <p:cNvPr id="4" name="Immagine 3">
            <a:extLst>
              <a:ext uri="{FF2B5EF4-FFF2-40B4-BE49-F238E27FC236}">
                <a16:creationId xmlns:a16="http://schemas.microsoft.com/office/drawing/2014/main" id="{EC5819CF-0F00-4927-9992-990EBDDB9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741" y="3261822"/>
            <a:ext cx="3991532" cy="1076475"/>
          </a:xfrm>
          <a:prstGeom prst="rect">
            <a:avLst/>
          </a:prstGeom>
        </p:spPr>
      </p:pic>
    </p:spTree>
    <p:extLst>
      <p:ext uri="{BB962C8B-B14F-4D97-AF65-F5344CB8AC3E}">
        <p14:creationId xmlns:p14="http://schemas.microsoft.com/office/powerpoint/2010/main" val="286399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fontScale="77500" lnSpcReduction="20000"/>
          </a:bodyPr>
          <a:lstStyle/>
          <a:p>
            <a:pPr marL="0" indent="0">
              <a:buNone/>
            </a:pPr>
            <a:r>
              <a:rPr lang="it-IT" sz="2800" dirty="0">
                <a:latin typeface="Times New Roman" panose="02020603050405020304" pitchFamily="18" charset="0"/>
                <a:cs typeface="Times New Roman" panose="02020603050405020304" pitchFamily="18" charset="0"/>
              </a:rPr>
              <a:t>Passo 2.3:</a:t>
            </a:r>
          </a:p>
          <a:p>
            <a:pPr marL="0" indent="0">
              <a:buNone/>
            </a:pPr>
            <a:r>
              <a:rPr lang="it-IT" sz="2800" dirty="0">
                <a:latin typeface="Times New Roman" panose="02020603050405020304" pitchFamily="18" charset="0"/>
                <a:cs typeface="Times New Roman" panose="02020603050405020304" pitchFamily="18" charset="0"/>
              </a:rPr>
              <a:t>Per ogni individuo </a:t>
            </a:r>
            <a:r>
              <a:rPr lang="it-IT" sz="2800" dirty="0">
                <a:latin typeface="CMU Serif" panose="02000603000000000000" pitchFamily="2" charset="0"/>
                <a:ea typeface="CMU Serif" panose="02000603000000000000" pitchFamily="2" charset="0"/>
                <a:cs typeface="CMU Serif" panose="02000603000000000000" pitchFamily="2" charset="0"/>
              </a:rPr>
              <a:t>i</a:t>
            </a:r>
            <a:r>
              <a:rPr lang="it-IT" sz="2800" dirty="0">
                <a:latin typeface="Times New Roman" panose="02020603050405020304" pitchFamily="18" charset="0"/>
                <a:cs typeface="Times New Roman" panose="02020603050405020304" pitchFamily="18" charset="0"/>
              </a:rPr>
              <a:t>, infine, si assegna una penalità basata sulla densità di distribuzione delle soluzioni: sia </a:t>
            </a:r>
            <a:r>
              <a:rPr lang="it-IT" sz="2800" dirty="0" err="1">
                <a:latin typeface="Times New Roman" panose="02020603050405020304" pitchFamily="18" charset="0"/>
                <a:cs typeface="Times New Roman" panose="02020603050405020304" pitchFamily="18" charset="0"/>
              </a:rPr>
              <a:t>σ</a:t>
            </a:r>
            <a:r>
              <a:rPr lang="it-IT" sz="2800" baseline="30000" dirty="0" err="1">
                <a:latin typeface="Times New Roman" panose="02020603050405020304" pitchFamily="18" charset="0"/>
                <a:cs typeface="Times New Roman" panose="02020603050405020304" pitchFamily="18" charset="0"/>
              </a:rPr>
              <a:t>k</a:t>
            </a:r>
            <a:r>
              <a:rPr lang="it-IT" sz="2800" baseline="-25000" dirty="0" err="1">
                <a:latin typeface="Times New Roman" panose="02020603050405020304" pitchFamily="18" charset="0"/>
                <a:cs typeface="Times New Roman" panose="02020603050405020304" pitchFamily="18" charset="0"/>
              </a:rPr>
              <a:t>i</a:t>
            </a:r>
            <a:r>
              <a:rPr lang="it-IT" sz="2800" dirty="0">
                <a:latin typeface="Times New Roman" panose="02020603050405020304" pitchFamily="18" charset="0"/>
                <a:cs typeface="Times New Roman" panose="02020603050405020304" pitchFamily="18" charset="0"/>
              </a:rPr>
              <a:t> la distanza tra il vettore dei parametri di </a:t>
            </a:r>
            <a:r>
              <a:rPr lang="it-IT" sz="2800" dirty="0">
                <a:latin typeface="CMU Serif" panose="02000603000000000000" pitchFamily="2" charset="0"/>
                <a:ea typeface="CMU Serif" panose="02000603000000000000" pitchFamily="2" charset="0"/>
                <a:cs typeface="CMU Serif" panose="02000603000000000000" pitchFamily="2" charset="0"/>
              </a:rPr>
              <a:t>i</a:t>
            </a:r>
            <a:r>
              <a:rPr lang="it-IT" sz="2800" dirty="0">
                <a:latin typeface="Times New Roman" panose="02020603050405020304" pitchFamily="18" charset="0"/>
                <a:cs typeface="Times New Roman" panose="02020603050405020304" pitchFamily="18" charset="0"/>
              </a:rPr>
              <a:t> e quello del k-esimo individuo ad esso più vicino in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(generalmente si sceglie k = √(N</a:t>
            </a:r>
            <a:r>
              <a:rPr lang="it-IT" sz="2800" baseline="-25000" dirty="0">
                <a:latin typeface="Times New Roman" panose="02020603050405020304" pitchFamily="18" charset="0"/>
                <a:cs typeface="Times New Roman" panose="02020603050405020304" pitchFamily="18" charset="0"/>
              </a:rPr>
              <a:t>P </a:t>
            </a:r>
            <a:r>
              <a:rPr lang="it-IT" sz="2800" dirty="0">
                <a:latin typeface="Times New Roman" panose="02020603050405020304" pitchFamily="18" charset="0"/>
                <a:cs typeface="Times New Roman" panose="02020603050405020304" pitchFamily="18" charset="0"/>
              </a:rPr>
              <a:t>+ N</a:t>
            </a:r>
            <a:r>
              <a:rPr lang="it-IT" sz="2800" baseline="-25000" dirty="0">
                <a:latin typeface="Times New Roman" panose="02020603050405020304" pitchFamily="18" charset="0"/>
                <a:cs typeface="Times New Roman" panose="02020603050405020304" pitchFamily="18" charset="0"/>
              </a:rPr>
              <a:t>A</a:t>
            </a:r>
            <a:r>
              <a:rPr lang="it-IT" sz="2800" dirty="0">
                <a:latin typeface="Times New Roman" panose="02020603050405020304" pitchFamily="18" charset="0"/>
                <a:cs typeface="Times New Roman" panose="02020603050405020304" pitchFamily="18" charset="0"/>
              </a:rPr>
              <a:t>)). Si definisce quindi la densità di un individuo come: </a:t>
            </a:r>
          </a:p>
          <a:p>
            <a:pPr marL="0" indent="0">
              <a:buNone/>
            </a:pPr>
            <a:endParaRPr lang="it-IT" sz="2800" dirty="0">
              <a:latin typeface="Times New Roman" panose="02020603050405020304" pitchFamily="18" charset="0"/>
              <a:cs typeface="Times New Roman" panose="02020603050405020304" pitchFamily="18" charset="0"/>
            </a:endParaRPr>
          </a:p>
          <a:p>
            <a:pPr marL="0" indent="0" algn="ctr">
              <a:buNone/>
            </a:pPr>
            <a:r>
              <a:rPr lang="it-IT" sz="2800" dirty="0">
                <a:latin typeface="Times New Roman" panose="02020603050405020304" pitchFamily="18" charset="0"/>
                <a:cs typeface="Times New Roman" panose="02020603050405020304" pitchFamily="18" charset="0"/>
              </a:rPr>
              <a:t>D(i) = 1/(</a:t>
            </a:r>
            <a:r>
              <a:rPr lang="it-IT" sz="2800" dirty="0" err="1">
                <a:latin typeface="Times New Roman" panose="02020603050405020304" pitchFamily="18" charset="0"/>
                <a:cs typeface="Times New Roman" panose="02020603050405020304" pitchFamily="18" charset="0"/>
              </a:rPr>
              <a:t>σ</a:t>
            </a:r>
            <a:r>
              <a:rPr lang="it-IT" sz="2800" baseline="30000" dirty="0" err="1">
                <a:latin typeface="Times New Roman" panose="02020603050405020304" pitchFamily="18" charset="0"/>
                <a:cs typeface="Times New Roman" panose="02020603050405020304" pitchFamily="18" charset="0"/>
              </a:rPr>
              <a:t>k</a:t>
            </a:r>
            <a:r>
              <a:rPr lang="it-IT" sz="2800" baseline="-25000" dirty="0" err="1">
                <a:latin typeface="Times New Roman" panose="02020603050405020304" pitchFamily="18" charset="0"/>
                <a:cs typeface="Times New Roman" panose="02020603050405020304" pitchFamily="18" charset="0"/>
              </a:rPr>
              <a:t>i</a:t>
            </a:r>
            <a:r>
              <a:rPr lang="it-IT" sz="2800" dirty="0">
                <a:latin typeface="Times New Roman" panose="02020603050405020304" pitchFamily="18" charset="0"/>
                <a:cs typeface="Times New Roman" panose="02020603050405020304" pitchFamily="18" charset="0"/>
              </a:rPr>
              <a:t> + 2). </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Tale penalità viene aggiunta per incoraggiare una distribuzione uniforme delle soluzioni lungo il fronte di Pareto. A questo punto la </a:t>
            </a:r>
            <a:r>
              <a:rPr lang="it-IT" sz="2800" i="1" dirty="0">
                <a:latin typeface="Times New Roman" panose="02020603050405020304" pitchFamily="18" charset="0"/>
                <a:cs typeface="Times New Roman" panose="02020603050405020304" pitchFamily="18" charset="0"/>
              </a:rPr>
              <a:t>fitness</a:t>
            </a:r>
            <a:r>
              <a:rPr lang="it-IT" sz="2800" dirty="0">
                <a:latin typeface="Times New Roman" panose="02020603050405020304" pitchFamily="18" charset="0"/>
                <a:cs typeface="Times New Roman" panose="02020603050405020304" pitchFamily="18" charset="0"/>
              </a:rPr>
              <a:t> (da minimizzare) F di un individuo </a:t>
            </a:r>
            <a:r>
              <a:rPr lang="it-IT" sz="2800" dirty="0">
                <a:latin typeface="CMU Serif" panose="02000603000000000000" pitchFamily="2" charset="0"/>
                <a:ea typeface="CMU Serif" panose="02000603000000000000" pitchFamily="2" charset="0"/>
                <a:cs typeface="CMU Serif" panose="02000603000000000000" pitchFamily="2" charset="0"/>
              </a:rPr>
              <a:t>i</a:t>
            </a:r>
            <a:r>
              <a:rPr lang="it-IT" sz="2800" dirty="0">
                <a:latin typeface="Times New Roman" panose="02020603050405020304" pitchFamily="18" charset="0"/>
                <a:cs typeface="Times New Roman" panose="02020603050405020304" pitchFamily="18" charset="0"/>
              </a:rPr>
              <a:t> è semplicemente </a:t>
            </a:r>
          </a:p>
          <a:p>
            <a:pPr marL="0" indent="0">
              <a:buNone/>
            </a:pPr>
            <a:endParaRPr lang="it-IT" sz="2800" dirty="0">
              <a:latin typeface="Times New Roman" panose="02020603050405020304" pitchFamily="18" charset="0"/>
              <a:cs typeface="Times New Roman" panose="02020603050405020304" pitchFamily="18" charset="0"/>
            </a:endParaRPr>
          </a:p>
          <a:p>
            <a:pPr marL="0" indent="0" algn="ctr">
              <a:buNone/>
            </a:pPr>
            <a:r>
              <a:rPr lang="it-IT" sz="2800" dirty="0">
                <a:latin typeface="Times New Roman" panose="02020603050405020304" pitchFamily="18" charset="0"/>
                <a:cs typeface="Times New Roman" panose="02020603050405020304" pitchFamily="18" charset="0"/>
              </a:rPr>
              <a:t>F(i) = R(i) + D(i). </a:t>
            </a:r>
          </a:p>
        </p:txBody>
      </p:sp>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(5)</a:t>
            </a:r>
          </a:p>
        </p:txBody>
      </p:sp>
    </p:spTree>
    <p:extLst>
      <p:ext uri="{BB962C8B-B14F-4D97-AF65-F5344CB8AC3E}">
        <p14:creationId xmlns:p14="http://schemas.microsoft.com/office/powerpoint/2010/main" val="78773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fontScale="92500" lnSpcReduction="20000"/>
              </a:bodyPr>
              <a:lstStyle/>
              <a:p>
                <a:pPr marL="0" indent="0">
                  <a:buNone/>
                </a:pPr>
                <a:r>
                  <a:rPr lang="it-IT" sz="2800" dirty="0">
                    <a:latin typeface="Times New Roman" panose="02020603050405020304" pitchFamily="18" charset="0"/>
                    <a:cs typeface="Times New Roman" panose="02020603050405020304" pitchFamily="18" charset="0"/>
                  </a:rPr>
                  <a:t>Passo 3.1:</a:t>
                </a:r>
              </a:p>
              <a:p>
                <a:pPr marL="0" indent="0">
                  <a:buNone/>
                </a:pPr>
                <a:r>
                  <a:rPr lang="it-IT" sz="2800" dirty="0">
                    <a:latin typeface="Times New Roman" panose="02020603050405020304" pitchFamily="18" charset="0"/>
                    <a:cs typeface="Times New Roman" panose="02020603050405020304" pitchFamily="18" charset="0"/>
                  </a:rPr>
                  <a:t>Crea A</a:t>
                </a:r>
                <a:r>
                  <a:rPr lang="it-IT" sz="2800" baseline="-25000" dirty="0">
                    <a:latin typeface="Times New Roman" panose="02020603050405020304" pitchFamily="18" charset="0"/>
                    <a:cs typeface="Times New Roman" panose="02020603050405020304" pitchFamily="18" charset="0"/>
                  </a:rPr>
                  <a:t>t+1 </a:t>
                </a:r>
                <a:r>
                  <a:rPr lang="it-IT" sz="2800" dirty="0">
                    <a:latin typeface="Times New Roman" panose="02020603050405020304" pitchFamily="18" charset="0"/>
                    <a:cs typeface="Times New Roman" panose="02020603050405020304" pitchFamily="18" charset="0"/>
                  </a:rPr>
                  <a:t>= ∅, l’archivio della generazione successiva. Copia in A</a:t>
                </a:r>
                <a:r>
                  <a:rPr lang="it-IT" sz="2800" baseline="-25000" dirty="0">
                    <a:latin typeface="Times New Roman" panose="02020603050405020304" pitchFamily="18" charset="0"/>
                    <a:cs typeface="Times New Roman" panose="02020603050405020304" pitchFamily="18" charset="0"/>
                  </a:rPr>
                  <a:t>t+1 </a:t>
                </a:r>
                <a:r>
                  <a:rPr lang="it-IT" sz="2800" dirty="0">
                    <a:latin typeface="Times New Roman" panose="02020603050405020304" pitchFamily="18" charset="0"/>
                    <a:cs typeface="Times New Roman" panose="02020603050405020304" pitchFamily="18" charset="0"/>
                  </a:rPr>
                  <a:t>tutti gli individui di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baseline="-25000" dirty="0">
                    <a:latin typeface="Times New Roman" panose="02020603050405020304" pitchFamily="18" charset="0"/>
                    <a:cs typeface="Times New Roman" panose="02020603050405020304" pitchFamily="18" charset="0"/>
                  </a:rPr>
                  <a:t> </a:t>
                </a:r>
                <a:r>
                  <a:rPr lang="it-IT" sz="2800" dirty="0">
                    <a:latin typeface="Times New Roman" panose="02020603050405020304" pitchFamily="18" charset="0"/>
                    <a:cs typeface="Times New Roman" panose="02020603050405020304" pitchFamily="18" charset="0"/>
                  </a:rPr>
                  <a:t>e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che non sono dominati. In altre parole, </a:t>
                </a:r>
              </a:p>
              <a:p>
                <a:pPr marL="0" indent="0">
                  <a:buNone/>
                </a:pPr>
                <a:endParaRPr lang="it-IT" sz="2800" dirty="0">
                  <a:latin typeface="Times New Roman" panose="02020603050405020304" pitchFamily="18" charset="0"/>
                  <a:cs typeface="Times New Roman" panose="02020603050405020304" pitchFamily="18" charset="0"/>
                </a:endParaRPr>
              </a:p>
              <a:p>
                <a:pPr marL="0" indent="0" algn="ctr">
                  <a:buNone/>
                </a:pPr>
                <a:r>
                  <a:rPr lang="it-IT" sz="2800" dirty="0">
                    <a:latin typeface="Times New Roman" panose="02020603050405020304" pitchFamily="18" charset="0"/>
                    <a:cs typeface="Times New Roman" panose="02020603050405020304" pitchFamily="18" charset="0"/>
                  </a:rPr>
                  <a:t>A</a:t>
                </a:r>
                <a:r>
                  <a:rPr lang="it-IT" sz="2800" baseline="-25000" dirty="0">
                    <a:latin typeface="Times New Roman" panose="02020603050405020304" pitchFamily="18" charset="0"/>
                    <a:cs typeface="Times New Roman" panose="02020603050405020304" pitchFamily="18" charset="0"/>
                  </a:rPr>
                  <a:t>t+1 </a:t>
                </a:r>
                <a:r>
                  <a:rPr lang="it-IT" sz="2800" dirty="0">
                    <a:latin typeface="Times New Roman" panose="02020603050405020304" pitchFamily="18" charset="0"/>
                    <a:cs typeface="Times New Roman" panose="02020603050405020304" pitchFamily="18" charset="0"/>
                  </a:rPr>
                  <a:t>← {i ∈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 (</a:t>
                </a:r>
                <a14:m>
                  <m:oMath xmlns:m="http://schemas.openxmlformats.org/officeDocument/2006/math">
                    <m:r>
                      <a:rPr lang="it-IT"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it-IT" sz="2800" dirty="0">
                    <a:latin typeface="Times New Roman" panose="02020603050405020304" pitchFamily="18" charset="0"/>
                    <a:cs typeface="Times New Roman" panose="02020603050405020304" pitchFamily="18" charset="0"/>
                  </a:rPr>
                  <a:t>i′ ∈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 A</a:t>
                </a:r>
                <a:r>
                  <a:rPr lang="it-IT" sz="2800" baseline="-25000" dirty="0">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 i ′ ≻ i)}. </a:t>
                </a:r>
              </a:p>
              <a:p>
                <a:pPr marL="0" indent="0" algn="ctr">
                  <a:buNone/>
                </a:pPr>
                <a:endParaRPr lang="it-IT" sz="2800" dirty="0">
                  <a:latin typeface="Times New Roman" panose="02020603050405020304" pitchFamily="18" charset="0"/>
                  <a:cs typeface="Times New Roman" panose="02020603050405020304" pitchFamily="18" charset="0"/>
                </a:endParaRPr>
              </a:p>
              <a:p>
                <a:pPr marL="0" indent="0" algn="ctr">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È possibile eseguire questa operazione copiando gli individui</a:t>
                </a:r>
                <a:r>
                  <a:rPr lang="it-IT" sz="2800" dirty="0">
                    <a:latin typeface="CMU Serif" panose="02000603000000000000" pitchFamily="2" charset="0"/>
                    <a:ea typeface="CMU Serif" panose="02000603000000000000" pitchFamily="2" charset="0"/>
                    <a:cs typeface="CMU Serif" panose="02000603000000000000" pitchFamily="2" charset="0"/>
                  </a:rPr>
                  <a:t> i </a:t>
                </a:r>
                <a:r>
                  <a:rPr lang="it-IT" sz="2800" dirty="0">
                    <a:latin typeface="Times New Roman" panose="02020603050405020304" pitchFamily="18" charset="0"/>
                    <a:cs typeface="Times New Roman" panose="02020603050405020304" pitchFamily="18" charset="0"/>
                  </a:rPr>
                  <a:t>tali che F(</a:t>
                </a:r>
                <a:r>
                  <a:rPr lang="it-IT" sz="2800" dirty="0">
                    <a:latin typeface="CMU Serif" panose="02000603000000000000" pitchFamily="2" charset="0"/>
                    <a:ea typeface="CMU Serif" panose="02000603000000000000" pitchFamily="2" charset="0"/>
                    <a:cs typeface="CMU Serif" panose="02000603000000000000" pitchFamily="2" charset="0"/>
                  </a:rPr>
                  <a:t>i</a:t>
                </a:r>
                <a:r>
                  <a:rPr lang="it-IT" sz="2800" dirty="0">
                    <a:latin typeface="Times New Roman" panose="02020603050405020304" pitchFamily="18" charset="0"/>
                    <a:cs typeface="Times New Roman" panose="02020603050405020304" pitchFamily="18" charset="0"/>
                  </a:rPr>
                  <a:t>) &lt; 1. Se |A</a:t>
                </a:r>
                <a:r>
                  <a:rPr lang="it-IT" sz="2800" baseline="-25000" dirty="0">
                    <a:latin typeface="Times New Roman" panose="02020603050405020304" pitchFamily="18" charset="0"/>
                    <a:cs typeface="Times New Roman" panose="02020603050405020304" pitchFamily="18" charset="0"/>
                  </a:rPr>
                  <a:t>t+1</a:t>
                </a:r>
                <a:r>
                  <a:rPr lang="it-IT" sz="2800" dirty="0">
                    <a:latin typeface="Times New Roman" panose="02020603050405020304" pitchFamily="18" charset="0"/>
                    <a:cs typeface="Times New Roman" panose="02020603050405020304" pitchFamily="18" charset="0"/>
                  </a:rPr>
                  <a:t>| &gt; N</a:t>
                </a:r>
                <a:r>
                  <a:rPr lang="it-IT" sz="2800" baseline="-25000" dirty="0">
                    <a:latin typeface="Times New Roman" panose="02020603050405020304" pitchFamily="18" charset="0"/>
                    <a:cs typeface="Times New Roman" panose="02020603050405020304" pitchFamily="18" charset="0"/>
                  </a:rPr>
                  <a:t>A</a:t>
                </a:r>
                <a:r>
                  <a:rPr lang="it-IT" sz="2800" dirty="0">
                    <a:latin typeface="Times New Roman" panose="02020603050405020304" pitchFamily="18" charset="0"/>
                    <a:cs typeface="Times New Roman" panose="02020603050405020304" pitchFamily="18" charset="0"/>
                  </a:rPr>
                  <a:t>, elimina gli elementi in eccesso tramite l’operazione di troncamento (passo 3.A), altrimenti aggiungi a A</a:t>
                </a:r>
                <a:r>
                  <a:rPr lang="it-IT" sz="2800" baseline="-25000" dirty="0">
                    <a:latin typeface="Times New Roman" panose="02020603050405020304" pitchFamily="18" charset="0"/>
                    <a:cs typeface="Times New Roman" panose="02020603050405020304" pitchFamily="18" charset="0"/>
                  </a:rPr>
                  <a:t>t+1 </a:t>
                </a:r>
                <a:r>
                  <a:rPr lang="it-IT" sz="2800" dirty="0">
                    <a:latin typeface="Times New Roman" panose="02020603050405020304" pitchFamily="18" charset="0"/>
                    <a:cs typeface="Times New Roman" panose="02020603050405020304" pitchFamily="18" charset="0"/>
                  </a:rPr>
                  <a:t>elementi dominati (passo 3.B).</a:t>
                </a:r>
              </a:p>
            </p:txBody>
          </p:sp>
        </mc:Choice>
        <mc:Fallback xmlns="">
          <p:sp>
            <p:nvSpPr>
              <p:cNvPr id="3" name="Segnaposto contenuto 2">
                <a:extLst>
                  <a:ext uri="{FF2B5EF4-FFF2-40B4-BE49-F238E27FC236}">
                    <a16:creationId xmlns:a16="http://schemas.microsoft.com/office/drawing/2014/main" id="{E275286F-7C67-4105-9B2C-FF9934E5D47A}"/>
                  </a:ext>
                </a:extLst>
              </p:cNvPr>
              <p:cNvSpPr>
                <a:spLocks noGrp="1" noRot="1" noChangeAspect="1" noMove="1" noResize="1" noEditPoints="1" noAdjustHandles="1" noChangeArrowheads="1" noChangeShapeType="1" noTextEdit="1"/>
              </p:cNvSpPr>
              <p:nvPr>
                <p:ph idx="1"/>
              </p:nvPr>
            </p:nvSpPr>
            <p:spPr>
              <a:xfrm>
                <a:off x="628650" y="1775791"/>
                <a:ext cx="7886700" cy="4401172"/>
              </a:xfrm>
              <a:blipFill>
                <a:blip r:embed="rId2"/>
                <a:stretch>
                  <a:fillRect l="-1391" t="-3740" b="-1662"/>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(6)</a:t>
            </a:r>
          </a:p>
        </p:txBody>
      </p:sp>
    </p:spTree>
    <p:extLst>
      <p:ext uri="{BB962C8B-B14F-4D97-AF65-F5344CB8AC3E}">
        <p14:creationId xmlns:p14="http://schemas.microsoft.com/office/powerpoint/2010/main" val="3490931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a:bodyPr>
          <a:lstStyle/>
          <a:p>
            <a:pPr marL="0" indent="0">
              <a:buNone/>
            </a:pPr>
            <a:r>
              <a:rPr lang="it-IT" sz="2800" dirty="0">
                <a:latin typeface="Times New Roman" panose="02020603050405020304" pitchFamily="18" charset="0"/>
                <a:cs typeface="Times New Roman" panose="02020603050405020304" pitchFamily="18" charset="0"/>
              </a:rPr>
              <a:t>Passo 3.A:</a:t>
            </a:r>
          </a:p>
          <a:p>
            <a:pPr marL="0" indent="0">
              <a:buNone/>
            </a:pPr>
            <a:r>
              <a:rPr lang="it-IT" sz="2800" dirty="0">
                <a:latin typeface="Times New Roman" panose="02020603050405020304" pitchFamily="18" charset="0"/>
                <a:cs typeface="Times New Roman" panose="02020603050405020304" pitchFamily="18" charset="0"/>
              </a:rPr>
              <a:t>Per riempire l’insieme A</a:t>
            </a:r>
            <a:r>
              <a:rPr lang="it-IT" sz="2800" baseline="-25000" dirty="0">
                <a:latin typeface="Times New Roman" panose="02020603050405020304" pitchFamily="18" charset="0"/>
                <a:cs typeface="Times New Roman" panose="02020603050405020304" pitchFamily="18" charset="0"/>
              </a:rPr>
              <a:t>t+1</a:t>
            </a:r>
            <a:r>
              <a:rPr lang="it-IT" sz="2800" dirty="0">
                <a:latin typeface="Times New Roman" panose="02020603050405020304" pitchFamily="18" charset="0"/>
                <a:cs typeface="Times New Roman" panose="02020603050405020304" pitchFamily="18" charset="0"/>
              </a:rPr>
              <a:t>, è sufficiente ordinare l’insieme </a:t>
            </a:r>
            <a:r>
              <a:rPr lang="it-IT" sz="2800" dirty="0" err="1">
                <a:latin typeface="Times New Roman" panose="02020603050405020304" pitchFamily="18" charset="0"/>
                <a:cs typeface="Times New Roman" panose="02020603050405020304" pitchFamily="18" charset="0"/>
              </a:rPr>
              <a:t>P</a:t>
            </a:r>
            <a:r>
              <a:rPr lang="it-IT" sz="2800" baseline="-25000" dirty="0" err="1">
                <a:latin typeface="Times New Roman" panose="02020603050405020304" pitchFamily="18" charset="0"/>
                <a:cs typeface="Times New Roman" panose="02020603050405020304" pitchFamily="18" charset="0"/>
              </a:rPr>
              <a:t>t</a:t>
            </a:r>
            <a:r>
              <a:rPr lang="it-IT" sz="2800" dirty="0">
                <a:latin typeface="Times New Roman" panose="02020603050405020304" pitchFamily="18" charset="0"/>
                <a:cs typeface="Times New Roman" panose="02020603050405020304" pitchFamily="18" charset="0"/>
              </a:rPr>
              <a:t> ∪A</a:t>
            </a:r>
            <a:r>
              <a:rPr lang="it-IT" sz="2800" baseline="-25000" dirty="0">
                <a:latin typeface="Times New Roman" panose="02020603050405020304" pitchFamily="18" charset="0"/>
                <a:cs typeface="Times New Roman" panose="02020603050405020304" pitchFamily="18" charset="0"/>
              </a:rPr>
              <a:t>t </a:t>
            </a:r>
            <a:r>
              <a:rPr lang="it-IT" sz="2800" dirty="0">
                <a:latin typeface="Times New Roman" panose="02020603050405020304" pitchFamily="18" charset="0"/>
                <a:cs typeface="Times New Roman" panose="02020603050405020304" pitchFamily="18" charset="0"/>
              </a:rPr>
              <a:t>in ordine crescente di fitness e copiare i primi N</a:t>
            </a:r>
            <a:r>
              <a:rPr lang="it-IT" sz="2800" baseline="-25000" dirty="0">
                <a:latin typeface="Times New Roman" panose="02020603050405020304" pitchFamily="18" charset="0"/>
                <a:cs typeface="Times New Roman" panose="02020603050405020304" pitchFamily="18" charset="0"/>
              </a:rPr>
              <a:t>A</a:t>
            </a:r>
            <a:r>
              <a:rPr lang="it-IT" sz="2800" dirty="0">
                <a:latin typeface="Times New Roman" panose="02020603050405020304" pitchFamily="18" charset="0"/>
                <a:cs typeface="Times New Roman" panose="02020603050405020304" pitchFamily="18" charset="0"/>
              </a:rPr>
              <a:t> − |A</a:t>
            </a:r>
            <a:r>
              <a:rPr lang="it-IT" sz="2800" baseline="-25000" dirty="0">
                <a:latin typeface="Times New Roman" panose="02020603050405020304" pitchFamily="18" charset="0"/>
                <a:cs typeface="Times New Roman" panose="02020603050405020304" pitchFamily="18" charset="0"/>
              </a:rPr>
              <a:t>t+1</a:t>
            </a:r>
            <a:r>
              <a:rPr lang="it-IT" sz="2800" dirty="0">
                <a:latin typeface="Times New Roman" panose="02020603050405020304" pitchFamily="18" charset="0"/>
                <a:cs typeface="Times New Roman" panose="02020603050405020304" pitchFamily="18" charset="0"/>
              </a:rPr>
              <a:t>| elementi con fitness ≥ 1.</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Gli individui con fitness inferiore a 1 sono già stati inseriti in quanto non dominati da nessuno.</a:t>
            </a:r>
          </a:p>
        </p:txBody>
      </p:sp>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(7)</a:t>
            </a:r>
          </a:p>
        </p:txBody>
      </p:sp>
    </p:spTree>
    <p:extLst>
      <p:ext uri="{BB962C8B-B14F-4D97-AF65-F5344CB8AC3E}">
        <p14:creationId xmlns:p14="http://schemas.microsoft.com/office/powerpoint/2010/main" val="1340695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fontScale="92500" lnSpcReduction="20000"/>
          </a:bodyPr>
          <a:lstStyle/>
          <a:p>
            <a:pPr marL="0" indent="0">
              <a:buNone/>
            </a:pPr>
            <a:r>
              <a:rPr lang="it-IT" sz="2800" dirty="0">
                <a:latin typeface="Times New Roman" panose="02020603050405020304" pitchFamily="18" charset="0"/>
                <a:cs typeface="Times New Roman" panose="02020603050405020304" pitchFamily="18" charset="0"/>
              </a:rPr>
              <a:t>Passo 3.B:</a:t>
            </a:r>
          </a:p>
          <a:p>
            <a:pPr marL="0" indent="0">
              <a:buNone/>
            </a:pPr>
            <a:r>
              <a:rPr lang="it-IT" sz="2800" dirty="0">
                <a:latin typeface="Times New Roman" panose="02020603050405020304" pitchFamily="18" charset="0"/>
                <a:cs typeface="Times New Roman" panose="02020603050405020304" pitchFamily="18" charset="0"/>
              </a:rPr>
              <a:t>Si definisce una relazione d’ordine debole su A</a:t>
            </a:r>
            <a:r>
              <a:rPr lang="it-IT" sz="2800" baseline="-25000" dirty="0">
                <a:latin typeface="Times New Roman" panose="02020603050405020304" pitchFamily="18" charset="0"/>
                <a:cs typeface="Times New Roman" panose="02020603050405020304" pitchFamily="18" charset="0"/>
              </a:rPr>
              <a:t>t+1</a:t>
            </a:r>
            <a:r>
              <a:rPr lang="it-IT" sz="2800" dirty="0">
                <a:latin typeface="Times New Roman" panose="02020603050405020304" pitchFamily="18" charset="0"/>
                <a:cs typeface="Times New Roman" panose="02020603050405020304" pitchFamily="18" charset="0"/>
              </a:rPr>
              <a:t>: dati due suoi individui </a:t>
            </a:r>
            <a:r>
              <a:rPr lang="it-IT" sz="2800" dirty="0">
                <a:latin typeface="CMU Serif" panose="02000603000000000000" pitchFamily="2" charset="0"/>
                <a:ea typeface="CMU Serif" panose="02000603000000000000" pitchFamily="2" charset="0"/>
                <a:cs typeface="CMU Serif" panose="02000603000000000000" pitchFamily="2" charset="0"/>
              </a:rPr>
              <a:t>i</a:t>
            </a:r>
            <a:r>
              <a:rPr lang="it-IT" sz="2800" dirty="0">
                <a:latin typeface="Times New Roman" panose="02020603050405020304" pitchFamily="18" charset="0"/>
                <a:cs typeface="Times New Roman" panose="02020603050405020304" pitchFamily="18" charset="0"/>
              </a:rPr>
              <a:t> e </a:t>
            </a:r>
            <a:r>
              <a:rPr lang="it-IT" sz="2800" dirty="0">
                <a:latin typeface="CMU Serif" panose="02000603000000000000" pitchFamily="2" charset="0"/>
                <a:ea typeface="CMU Serif" panose="02000603000000000000" pitchFamily="2" charset="0"/>
                <a:cs typeface="CMU Serif" panose="02000603000000000000" pitchFamily="2" charset="0"/>
              </a:rPr>
              <a:t>j</a:t>
            </a:r>
            <a:r>
              <a:rPr lang="it-IT" sz="2800" dirty="0">
                <a:latin typeface="Times New Roman" panose="02020603050405020304" pitchFamily="18" charset="0"/>
                <a:cs typeface="Times New Roman" panose="02020603050405020304" pitchFamily="18" charset="0"/>
              </a:rPr>
              <a:t>, vale:</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A questo punto si cerca un minimo di questo ordinamento e lo si rimuove da A</a:t>
            </a:r>
            <a:r>
              <a:rPr lang="it-IT" sz="2800" baseline="-25000" dirty="0">
                <a:latin typeface="Times New Roman" panose="02020603050405020304" pitchFamily="18" charset="0"/>
                <a:cs typeface="Times New Roman" panose="02020603050405020304" pitchFamily="18" charset="0"/>
              </a:rPr>
              <a:t>t+1</a:t>
            </a:r>
            <a:r>
              <a:rPr lang="it-IT" sz="2800" dirty="0">
                <a:latin typeface="Times New Roman" panose="02020603050405020304" pitchFamily="18" charset="0"/>
                <a:cs typeface="Times New Roman" panose="02020603050405020304" pitchFamily="18" charset="0"/>
              </a:rPr>
              <a:t>. Si cerca in questo modo di eliminare agglomerati molto concentrati di soluzioni, lasciando invece intatti individui più isolati. Questo punto viene reiterato finché non si arriva ad ottenere |A</a:t>
            </a:r>
            <a:r>
              <a:rPr lang="it-IT" sz="2800" baseline="-25000" dirty="0">
                <a:latin typeface="Times New Roman" panose="02020603050405020304" pitchFamily="18" charset="0"/>
                <a:cs typeface="Times New Roman" panose="02020603050405020304" pitchFamily="18" charset="0"/>
              </a:rPr>
              <a:t>t+1</a:t>
            </a:r>
            <a:r>
              <a:rPr lang="it-IT" sz="2800" dirty="0">
                <a:latin typeface="Times New Roman" panose="02020603050405020304" pitchFamily="18" charset="0"/>
                <a:cs typeface="Times New Roman" panose="02020603050405020304" pitchFamily="18" charset="0"/>
              </a:rPr>
              <a:t>| = N</a:t>
            </a:r>
            <a:r>
              <a:rPr lang="it-IT" sz="2800" baseline="-25000" dirty="0">
                <a:latin typeface="Times New Roman" panose="02020603050405020304" pitchFamily="18" charset="0"/>
                <a:cs typeface="Times New Roman" panose="02020603050405020304" pitchFamily="18" charset="0"/>
              </a:rPr>
              <a:t>A</a:t>
            </a:r>
            <a:r>
              <a:rPr lang="it-IT" sz="2800" dirty="0">
                <a:latin typeface="Times New Roman" panose="02020603050405020304" pitchFamily="18" charset="0"/>
                <a:cs typeface="Times New Roman" panose="02020603050405020304" pitchFamily="18" charset="0"/>
              </a:rPr>
              <a:t>.</a:t>
            </a:r>
          </a:p>
        </p:txBody>
      </p:sp>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(8)</a:t>
            </a:r>
          </a:p>
        </p:txBody>
      </p:sp>
      <p:pic>
        <p:nvPicPr>
          <p:cNvPr id="4" name="Immagine 3">
            <a:extLst>
              <a:ext uri="{FF2B5EF4-FFF2-40B4-BE49-F238E27FC236}">
                <a16:creationId xmlns:a16="http://schemas.microsoft.com/office/drawing/2014/main" id="{42F9ECFD-7C0F-49D8-8E76-441CC46D4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835064"/>
            <a:ext cx="8380638" cy="1432135"/>
          </a:xfrm>
          <a:prstGeom prst="rect">
            <a:avLst/>
          </a:prstGeom>
        </p:spPr>
      </p:pic>
    </p:spTree>
    <p:extLst>
      <p:ext uri="{BB962C8B-B14F-4D97-AF65-F5344CB8AC3E}">
        <p14:creationId xmlns:p14="http://schemas.microsoft.com/office/powerpoint/2010/main" val="1613467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A060A6-327C-434F-8E47-53453B123172}"/>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Problemi di ottimizzazione: definizione</a:t>
            </a:r>
          </a:p>
        </p:txBody>
      </p:sp>
      <p:pic>
        <p:nvPicPr>
          <p:cNvPr id="5" name="Immagine 4">
            <a:extLst>
              <a:ext uri="{FF2B5EF4-FFF2-40B4-BE49-F238E27FC236}">
                <a16:creationId xmlns:a16="http://schemas.microsoft.com/office/drawing/2014/main" id="{4B77BC87-0929-4423-A19D-5926A34FB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354" y="1457738"/>
            <a:ext cx="6113292" cy="2561555"/>
          </a:xfrm>
          <a:prstGeom prst="rect">
            <a:avLst/>
          </a:prstGeom>
        </p:spPr>
      </p:pic>
      <p:sp>
        <p:nvSpPr>
          <p:cNvPr id="6" name="CasellaDiTesto 5">
            <a:extLst>
              <a:ext uri="{FF2B5EF4-FFF2-40B4-BE49-F238E27FC236}">
                <a16:creationId xmlns:a16="http://schemas.microsoft.com/office/drawing/2014/main" id="{39392281-AD1E-46A4-AF66-8333EA7BC1BF}"/>
              </a:ext>
            </a:extLst>
          </p:cNvPr>
          <p:cNvSpPr txBox="1"/>
          <p:nvPr/>
        </p:nvSpPr>
        <p:spPr>
          <a:xfrm>
            <a:off x="530087" y="4642145"/>
            <a:ext cx="8322365" cy="1200329"/>
          </a:xfrm>
          <a:prstGeom prst="rect">
            <a:avLst/>
          </a:prstGeom>
          <a:noFill/>
        </p:spPr>
        <p:txBody>
          <a:bodyPr wrap="square" rtlCol="0">
            <a:spAutoFit/>
          </a:bodyPr>
          <a:lstStyle/>
          <a:p>
            <a:pPr marL="285750" indent="-285750">
              <a:buFont typeface="Arial" panose="020B0604020202020204" pitchFamily="34" charset="0"/>
              <a:buChar char="•"/>
            </a:pPr>
            <a:r>
              <a:rPr lang="it-IT" sz="2400" dirty="0">
                <a:latin typeface="CMU Serif" panose="02000603000000000000" pitchFamily="2" charset="0"/>
                <a:ea typeface="CMU Serif" panose="02000603000000000000" pitchFamily="2" charset="0"/>
                <a:cs typeface="CMU Serif" panose="02000603000000000000" pitchFamily="2" charset="0"/>
              </a:rPr>
              <a:t>x </a:t>
            </a:r>
            <a:r>
              <a:rPr lang="it-IT" sz="2400" dirty="0">
                <a:latin typeface="Times New Roman" panose="02020603050405020304" pitchFamily="18" charset="0"/>
                <a:ea typeface="CMU Serif" panose="02000603000000000000" pitchFamily="2" charset="0"/>
                <a:cs typeface="Times New Roman" panose="02020603050405020304" pitchFamily="18" charset="0"/>
              </a:rPr>
              <a:t>è un vettore di parametri, di cui si cerca il valore ottimo;</a:t>
            </a:r>
            <a:endParaRPr lang="it-IT" sz="2400" dirty="0">
              <a:latin typeface="CMU Serif" panose="02000603000000000000" pitchFamily="2" charset="0"/>
              <a:ea typeface="CMU Serif" panose="02000603000000000000" pitchFamily="2" charset="0"/>
              <a:cs typeface="CMU Serif" panose="02000603000000000000" pitchFamily="2" charset="0"/>
            </a:endParaRPr>
          </a:p>
          <a:p>
            <a:pPr marL="285750" indent="-285750">
              <a:buFont typeface="Arial" panose="020B0604020202020204" pitchFamily="34" charset="0"/>
              <a:buChar char="•"/>
            </a:pPr>
            <a:r>
              <a:rPr lang="it-IT" sz="2400" dirty="0">
                <a:latin typeface="CMU Serif" panose="02000603000000000000" pitchFamily="2" charset="0"/>
                <a:ea typeface="CMU Serif" panose="02000603000000000000" pitchFamily="2" charset="0"/>
                <a:cs typeface="CMU Serif" panose="02000603000000000000" pitchFamily="2" charset="0"/>
              </a:rPr>
              <a:t>f(x) </a:t>
            </a:r>
            <a:r>
              <a:rPr lang="it-IT" sz="2400" dirty="0">
                <a:latin typeface="Times New Roman" panose="02020603050405020304" pitchFamily="18" charset="0"/>
                <a:ea typeface="CMU Serif" panose="02000603000000000000" pitchFamily="2" charset="0"/>
                <a:cs typeface="Times New Roman" panose="02020603050405020304" pitchFamily="18" charset="0"/>
              </a:rPr>
              <a:t>è la funzione di cui vogliamo minimizzare il valore;</a:t>
            </a:r>
          </a:p>
          <a:p>
            <a:pPr marL="285750" indent="-285750">
              <a:buFont typeface="Arial" panose="020B0604020202020204" pitchFamily="34" charset="0"/>
              <a:buChar char="•"/>
            </a:pPr>
            <a:r>
              <a:rPr lang="it-IT" sz="2400" dirty="0">
                <a:latin typeface="CMU Serif" panose="02000603000000000000" pitchFamily="2" charset="0"/>
                <a:ea typeface="CMU Serif" panose="02000603000000000000" pitchFamily="2" charset="0"/>
                <a:cs typeface="CMU Serif" panose="02000603000000000000" pitchFamily="2" charset="0"/>
              </a:rPr>
              <a:t>g</a:t>
            </a:r>
            <a:r>
              <a:rPr lang="it-IT" sz="2400" baseline="-25000" dirty="0">
                <a:latin typeface="CMU Serif" panose="02000603000000000000" pitchFamily="2" charset="0"/>
                <a:ea typeface="CMU Serif" panose="02000603000000000000" pitchFamily="2" charset="0"/>
                <a:cs typeface="CMU Serif" panose="02000603000000000000" pitchFamily="2" charset="0"/>
              </a:rPr>
              <a:t>i</a:t>
            </a:r>
            <a:r>
              <a:rPr lang="it-IT" sz="2400" dirty="0">
                <a:latin typeface="CMU Serif" panose="02000603000000000000" pitchFamily="2" charset="0"/>
                <a:ea typeface="CMU Serif" panose="02000603000000000000" pitchFamily="2" charset="0"/>
                <a:cs typeface="CMU Serif" panose="02000603000000000000" pitchFamily="2" charset="0"/>
              </a:rPr>
              <a:t>(x) </a:t>
            </a:r>
            <a:r>
              <a:rPr lang="it-IT" sz="2400" dirty="0">
                <a:latin typeface="Times New Roman" panose="02020603050405020304" pitchFamily="18" charset="0"/>
                <a:ea typeface="CMU Serif" panose="02000603000000000000" pitchFamily="2" charset="0"/>
                <a:cs typeface="Times New Roman" panose="02020603050405020304" pitchFamily="18" charset="0"/>
              </a:rPr>
              <a:t>e</a:t>
            </a:r>
            <a:r>
              <a:rPr lang="it-IT" sz="2400" dirty="0">
                <a:latin typeface="CMU Serif" panose="02000603000000000000" pitchFamily="2" charset="0"/>
                <a:ea typeface="CMU Serif" panose="02000603000000000000" pitchFamily="2" charset="0"/>
                <a:cs typeface="CMU Serif" panose="02000603000000000000" pitchFamily="2" charset="0"/>
              </a:rPr>
              <a:t> h</a:t>
            </a:r>
            <a:r>
              <a:rPr lang="it-IT" sz="2400" baseline="-25000" dirty="0">
                <a:latin typeface="CMU Serif" panose="02000603000000000000" pitchFamily="2" charset="0"/>
                <a:ea typeface="CMU Serif" panose="02000603000000000000" pitchFamily="2" charset="0"/>
                <a:cs typeface="CMU Serif" panose="02000603000000000000" pitchFamily="2" charset="0"/>
              </a:rPr>
              <a:t>j</a:t>
            </a:r>
            <a:r>
              <a:rPr lang="it-IT" sz="2400" dirty="0">
                <a:latin typeface="CMU Serif" panose="02000603000000000000" pitchFamily="2" charset="0"/>
                <a:ea typeface="CMU Serif" panose="02000603000000000000" pitchFamily="2" charset="0"/>
                <a:cs typeface="CMU Serif" panose="02000603000000000000" pitchFamily="2" charset="0"/>
              </a:rPr>
              <a:t>(x) </a:t>
            </a:r>
            <a:r>
              <a:rPr lang="it-IT" sz="2400" dirty="0">
                <a:latin typeface="Times New Roman" panose="02020603050405020304" pitchFamily="18" charset="0"/>
                <a:ea typeface="CMU Serif" panose="02000603000000000000" pitchFamily="2" charset="0"/>
                <a:cs typeface="Times New Roman" panose="02020603050405020304" pitchFamily="18" charset="0"/>
              </a:rPr>
              <a:t>sono i vincoli che i parametri devono rispettare.</a:t>
            </a:r>
            <a:endParaRPr lang="it-IT" sz="2400" dirty="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2361357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275286F-7C67-4105-9B2C-FF9934E5D47A}"/>
              </a:ext>
            </a:extLst>
          </p:cNvPr>
          <p:cNvSpPr>
            <a:spLocks noGrp="1"/>
          </p:cNvSpPr>
          <p:nvPr>
            <p:ph idx="1"/>
          </p:nvPr>
        </p:nvSpPr>
        <p:spPr>
          <a:xfrm>
            <a:off x="628650" y="1775791"/>
            <a:ext cx="7886700" cy="4401172"/>
          </a:xfrm>
        </p:spPr>
        <p:txBody>
          <a:bodyPr>
            <a:normAutofit fontScale="92500"/>
          </a:bodyPr>
          <a:lstStyle/>
          <a:p>
            <a:pPr marL="0" indent="0">
              <a:buNone/>
            </a:pPr>
            <a:r>
              <a:rPr lang="it-IT" sz="2800" dirty="0">
                <a:latin typeface="Times New Roman" panose="02020603050405020304" pitchFamily="18" charset="0"/>
                <a:cs typeface="Times New Roman" panose="02020603050405020304" pitchFamily="18" charset="0"/>
              </a:rPr>
              <a:t>4) Se si raggiunge il criterio di terminazione (t = T), restituisci l’insieme S di soluzioni in A</a:t>
            </a:r>
            <a:r>
              <a:rPr lang="it-IT" sz="2800" baseline="-25000" dirty="0">
                <a:latin typeface="Times New Roman" panose="02020603050405020304" pitchFamily="18" charset="0"/>
                <a:cs typeface="Times New Roman" panose="02020603050405020304" pitchFamily="18" charset="0"/>
              </a:rPr>
              <a:t>t+1 </a:t>
            </a:r>
            <a:r>
              <a:rPr lang="it-IT" sz="2800" dirty="0">
                <a:latin typeface="Times New Roman" panose="02020603050405020304" pitchFamily="18" charset="0"/>
                <a:cs typeface="Times New Roman" panose="02020603050405020304" pitchFamily="18" charset="0"/>
              </a:rPr>
              <a:t>non dominate. </a:t>
            </a:r>
          </a:p>
          <a:p>
            <a:pPr marL="0" indent="0">
              <a:buNone/>
            </a:pPr>
            <a:r>
              <a:rPr lang="it-IT" sz="2800" dirty="0">
                <a:latin typeface="Times New Roman" panose="02020603050405020304" pitchFamily="18" charset="0"/>
                <a:cs typeface="Times New Roman" panose="02020603050405020304" pitchFamily="18" charset="0"/>
              </a:rPr>
              <a:t>5) Riempi il </a:t>
            </a:r>
            <a:r>
              <a:rPr lang="it-IT" sz="2800" dirty="0" err="1">
                <a:latin typeface="Times New Roman" panose="02020603050405020304" pitchFamily="18" charset="0"/>
                <a:cs typeface="Times New Roman" panose="02020603050405020304" pitchFamily="18" charset="0"/>
              </a:rPr>
              <a:t>mating</a:t>
            </a:r>
            <a:r>
              <a:rPr lang="it-IT" sz="2800" dirty="0">
                <a:latin typeface="Times New Roman" panose="02020603050405020304" pitchFamily="18" charset="0"/>
                <a:cs typeface="Times New Roman" panose="02020603050405020304" pitchFamily="18" charset="0"/>
              </a:rPr>
              <a:t> pool con elementi del solo archivio A</a:t>
            </a:r>
            <a:r>
              <a:rPr lang="it-IT" sz="2800" baseline="-25000" dirty="0">
                <a:latin typeface="Times New Roman" panose="02020603050405020304" pitchFamily="18" charset="0"/>
                <a:cs typeface="Times New Roman" panose="02020603050405020304" pitchFamily="18" charset="0"/>
              </a:rPr>
              <a:t>t+1</a:t>
            </a:r>
            <a:r>
              <a:rPr lang="it-IT" sz="2800" dirty="0">
                <a:latin typeface="Times New Roman" panose="02020603050405020304" pitchFamily="18" charset="0"/>
                <a:cs typeface="Times New Roman" panose="02020603050405020304" pitchFamily="18" charset="0"/>
              </a:rPr>
              <a:t>, scelti tramite tornei binari con reinserimento. </a:t>
            </a:r>
          </a:p>
          <a:p>
            <a:pPr marL="0" indent="0">
              <a:buNone/>
            </a:pPr>
            <a:r>
              <a:rPr lang="it-IT" sz="2800" dirty="0">
                <a:latin typeface="Times New Roman" panose="02020603050405020304" pitchFamily="18" charset="0"/>
                <a:cs typeface="Times New Roman" panose="02020603050405020304" pitchFamily="18" charset="0"/>
              </a:rPr>
              <a:t>6) Applica le operazioni di crossover e mutazione agli elementi della </a:t>
            </a:r>
            <a:r>
              <a:rPr lang="it-IT" sz="2800" dirty="0" err="1">
                <a:latin typeface="Times New Roman" panose="02020603050405020304" pitchFamily="18" charset="0"/>
                <a:cs typeface="Times New Roman" panose="02020603050405020304" pitchFamily="18" charset="0"/>
              </a:rPr>
              <a:t>mating</a:t>
            </a:r>
            <a:r>
              <a:rPr lang="it-IT" sz="2800" dirty="0">
                <a:latin typeface="Times New Roman" panose="02020603050405020304" pitchFamily="18" charset="0"/>
                <a:cs typeface="Times New Roman" panose="02020603050405020304" pitchFamily="18" charset="0"/>
              </a:rPr>
              <a:t> pool fino a ottenere N</a:t>
            </a:r>
            <a:r>
              <a:rPr lang="it-IT" sz="2800" baseline="-25000" dirty="0">
                <a:latin typeface="Times New Roman" panose="02020603050405020304" pitchFamily="18" charset="0"/>
                <a:cs typeface="Times New Roman" panose="02020603050405020304" pitchFamily="18" charset="0"/>
              </a:rPr>
              <a:t>P</a:t>
            </a:r>
            <a:r>
              <a:rPr lang="it-IT" sz="2800" dirty="0">
                <a:latin typeface="Times New Roman" panose="02020603050405020304" pitchFamily="18" charset="0"/>
                <a:cs typeface="Times New Roman" panose="02020603050405020304" pitchFamily="18" charset="0"/>
              </a:rPr>
              <a:t> individui, che costituiscono P</a:t>
            </a:r>
            <a:r>
              <a:rPr lang="it-IT" sz="2800" baseline="-25000" dirty="0">
                <a:latin typeface="Times New Roman" panose="02020603050405020304" pitchFamily="18" charset="0"/>
                <a:cs typeface="Times New Roman" panose="02020603050405020304" pitchFamily="18" charset="0"/>
              </a:rPr>
              <a:t>t+1</a:t>
            </a:r>
            <a:r>
              <a:rPr lang="it-IT" sz="2800" dirty="0">
                <a:latin typeface="Times New Roman" panose="02020603050405020304" pitchFamily="18" charset="0"/>
                <a:cs typeface="Times New Roman" panose="02020603050405020304" pitchFamily="18" charset="0"/>
              </a:rPr>
              <a:t>, la popolazione della generazione successiva. Aumenta t di 1 vai al passo 2. </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Ultimi passi standard.</a:t>
            </a:r>
          </a:p>
        </p:txBody>
      </p:sp>
      <p:sp>
        <p:nvSpPr>
          <p:cNvPr id="5" name="CasellaDiTesto 4">
            <a:extLst>
              <a:ext uri="{FF2B5EF4-FFF2-40B4-BE49-F238E27FC236}">
                <a16:creationId xmlns:a16="http://schemas.microsoft.com/office/drawing/2014/main" id="{4BC503AE-1FAD-4A3A-989D-9547C6C012C0}"/>
              </a:ext>
            </a:extLst>
          </p:cNvPr>
          <p:cNvSpPr txBox="1"/>
          <p:nvPr/>
        </p:nvSpPr>
        <p:spPr>
          <a:xfrm>
            <a:off x="628650" y="681037"/>
            <a:ext cx="7693715" cy="600164"/>
          </a:xfrm>
          <a:prstGeom prst="rect">
            <a:avLst/>
          </a:prstGeom>
          <a:noFill/>
        </p:spPr>
        <p:txBody>
          <a:bodyPr wrap="square" rtlCol="0">
            <a:spAutoFit/>
          </a:bodyPr>
          <a:lstStyle/>
          <a:p>
            <a:pPr algn="ctr"/>
            <a:r>
              <a:rPr lang="it-IT" sz="3300" dirty="0">
                <a:latin typeface="Times New Roman" panose="02020603050405020304" pitchFamily="18" charset="0"/>
                <a:cs typeface="Times New Roman" panose="02020603050405020304" pitchFamily="18" charset="0"/>
              </a:rPr>
              <a:t>Algoritmo SPEA-2 (9)</a:t>
            </a:r>
          </a:p>
        </p:txBody>
      </p:sp>
    </p:spTree>
    <p:extLst>
      <p:ext uri="{BB962C8B-B14F-4D97-AF65-F5344CB8AC3E}">
        <p14:creationId xmlns:p14="http://schemas.microsoft.com/office/powerpoint/2010/main" val="3699179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98340E-F24D-4531-A7DF-819F176DFBC4}"/>
              </a:ext>
            </a:extLst>
          </p:cNvPr>
          <p:cNvSpPr>
            <a:spLocks noGrp="1"/>
          </p:cNvSpPr>
          <p:nvPr>
            <p:ph type="title"/>
          </p:nvPr>
        </p:nvSpPr>
        <p:spPr/>
        <p:txBody>
          <a:bodyPr/>
          <a:lstStyle/>
          <a:p>
            <a:pPr algn="ctr"/>
            <a:r>
              <a:rPr lang="it-IT" dirty="0" err="1">
                <a:latin typeface="Times New Roman" panose="02020603050405020304" pitchFamily="18" charset="0"/>
                <a:cs typeface="Times New Roman" panose="02020603050405020304" pitchFamily="18" charset="0"/>
              </a:rPr>
              <a:t>Swarm</a:t>
            </a:r>
            <a:r>
              <a:rPr lang="it-IT" dirty="0">
                <a:latin typeface="Times New Roman" panose="02020603050405020304" pitchFamily="18" charset="0"/>
                <a:cs typeface="Times New Roman" panose="02020603050405020304" pitchFamily="18" charset="0"/>
              </a:rPr>
              <a:t> Intelligence</a:t>
            </a:r>
          </a:p>
        </p:txBody>
      </p:sp>
      <p:sp>
        <p:nvSpPr>
          <p:cNvPr id="3" name="Segnaposto contenuto 2">
            <a:extLst>
              <a:ext uri="{FF2B5EF4-FFF2-40B4-BE49-F238E27FC236}">
                <a16:creationId xmlns:a16="http://schemas.microsoft.com/office/drawing/2014/main" id="{15A06093-C164-49CB-AEEE-629DBC40AA4E}"/>
              </a:ext>
            </a:extLst>
          </p:cNvPr>
          <p:cNvSpPr>
            <a:spLocks noGrp="1"/>
          </p:cNvSpPr>
          <p:nvPr>
            <p:ph idx="1"/>
          </p:nvPr>
        </p:nvSpPr>
        <p:spPr/>
        <p:txBody>
          <a:bodyPr>
            <a:normAutofit fontScale="92500"/>
          </a:bodyPr>
          <a:lstStyle/>
          <a:p>
            <a:pPr marL="0" indent="0">
              <a:buNone/>
            </a:pPr>
            <a:r>
              <a:rPr lang="it-IT" sz="2400" dirty="0">
                <a:latin typeface="Times New Roman" panose="02020603050405020304" pitchFamily="18" charset="0"/>
                <a:cs typeface="Times New Roman" panose="02020603050405020304" pitchFamily="18" charset="0"/>
              </a:rPr>
              <a:t>Simili ad algoritmi di ricerca locale, ma l’esplorazione è eseguita da più agenti contemporaneamente, con possibilità di comunicazione.</a:t>
            </a:r>
          </a:p>
          <a:p>
            <a:pPr marL="0" indent="0">
              <a:buNone/>
            </a:pPr>
            <a:endParaRPr lang="it-IT" sz="2400" dirty="0">
              <a:latin typeface="Times New Roman" panose="02020603050405020304" pitchFamily="18" charset="0"/>
              <a:cs typeface="Times New Roman" panose="02020603050405020304" pitchFamily="18" charset="0"/>
            </a:endParaRPr>
          </a:p>
          <a:p>
            <a:pPr marL="0" indent="0">
              <a:buNone/>
            </a:pPr>
            <a:r>
              <a:rPr lang="it-IT" sz="2400" dirty="0">
                <a:latin typeface="Times New Roman" panose="02020603050405020304" pitchFamily="18" charset="0"/>
                <a:cs typeface="Times New Roman" panose="02020603050405020304" pitchFamily="18" charset="0"/>
              </a:rPr>
              <a:t>Numerosi algoritmi ispirati sul comportamento di gruppi di animali (formiche, api, …).</a:t>
            </a:r>
          </a:p>
          <a:p>
            <a:pPr marL="0" indent="0">
              <a:buNone/>
            </a:pPr>
            <a:r>
              <a:rPr lang="it-IT" sz="2400" dirty="0">
                <a:latin typeface="Times New Roman" panose="02020603050405020304" pitchFamily="18" charset="0"/>
                <a:cs typeface="Times New Roman" panose="02020603050405020304" pitchFamily="18" charset="0"/>
              </a:rPr>
              <a:t>Può portare a buoni risultati, ma molte pubblicazioni sono state criticate per aver portato risultati empirici senza una motivazione teorica di fondo più complessa di una semplice imitazione della natura.</a:t>
            </a:r>
          </a:p>
          <a:p>
            <a:pPr marL="0" indent="0">
              <a:buNone/>
            </a:pPr>
            <a:endParaRPr lang="it-IT" sz="2400" dirty="0">
              <a:latin typeface="Times New Roman" panose="02020603050405020304" pitchFamily="18" charset="0"/>
              <a:cs typeface="Times New Roman" panose="02020603050405020304" pitchFamily="18" charset="0"/>
            </a:endParaRPr>
          </a:p>
          <a:p>
            <a:pPr marL="0" indent="0">
              <a:buNone/>
            </a:pPr>
            <a:r>
              <a:rPr lang="it-IT" sz="2400" dirty="0">
                <a:latin typeface="Times New Roman" panose="02020603050405020304" pitchFamily="18" charset="0"/>
                <a:cs typeface="Times New Roman" panose="02020603050405020304" pitchFamily="18" charset="0"/>
              </a:rPr>
              <a:t>Si espone di seguito un algoritmo di questo tipo, </a:t>
            </a:r>
            <a:r>
              <a:rPr lang="it-IT" sz="2400" dirty="0" err="1">
                <a:latin typeface="Times New Roman" panose="02020603050405020304" pitchFamily="18" charset="0"/>
                <a:cs typeface="Times New Roman" panose="02020603050405020304" pitchFamily="18" charset="0"/>
              </a:rPr>
              <a:t>Particle</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Swarm</a:t>
            </a:r>
            <a:r>
              <a:rPr lang="it-IT" sz="2400" dirty="0">
                <a:latin typeface="Times New Roman" panose="02020603050405020304" pitchFamily="18" charset="0"/>
                <a:cs typeface="Times New Roman" panose="02020603050405020304" pitchFamily="18" charset="0"/>
              </a:rPr>
              <a:t> Optimization.	</a:t>
            </a:r>
          </a:p>
          <a:p>
            <a:endParaRPr lang="it-IT" dirty="0"/>
          </a:p>
        </p:txBody>
      </p:sp>
    </p:spTree>
    <p:extLst>
      <p:ext uri="{BB962C8B-B14F-4D97-AF65-F5344CB8AC3E}">
        <p14:creationId xmlns:p14="http://schemas.microsoft.com/office/powerpoint/2010/main" val="2424669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98340E-F24D-4531-A7DF-819F176DFBC4}"/>
              </a:ext>
            </a:extLst>
          </p:cNvPr>
          <p:cNvSpPr>
            <a:spLocks noGrp="1"/>
          </p:cNvSpPr>
          <p:nvPr>
            <p:ph type="title"/>
          </p:nvPr>
        </p:nvSpPr>
        <p:spPr>
          <a:xfrm>
            <a:off x="628650" y="325370"/>
            <a:ext cx="7886700" cy="1325563"/>
          </a:xfrm>
        </p:spPr>
        <p:txBody>
          <a:bodyPr/>
          <a:lstStyle/>
          <a:p>
            <a:pPr algn="ctr"/>
            <a:r>
              <a:rPr lang="it-IT" dirty="0" err="1">
                <a:latin typeface="Times New Roman" panose="02020603050405020304" pitchFamily="18" charset="0"/>
                <a:cs typeface="Times New Roman" panose="02020603050405020304" pitchFamily="18" charset="0"/>
              </a:rPr>
              <a:t>Particle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Swarm</a:t>
            </a:r>
            <a:r>
              <a:rPr lang="it-IT" dirty="0">
                <a:latin typeface="Times New Roman" panose="02020603050405020304" pitchFamily="18" charset="0"/>
                <a:cs typeface="Times New Roman" panose="02020603050405020304" pitchFamily="18" charset="0"/>
              </a:rPr>
              <a:t> Intelligence: in breve</a:t>
            </a:r>
          </a:p>
        </p:txBody>
      </p:sp>
      <p:sp>
        <p:nvSpPr>
          <p:cNvPr id="3" name="Segnaposto contenuto 2">
            <a:extLst>
              <a:ext uri="{FF2B5EF4-FFF2-40B4-BE49-F238E27FC236}">
                <a16:creationId xmlns:a16="http://schemas.microsoft.com/office/drawing/2014/main" id="{15A06093-C164-49CB-AEEE-629DBC40AA4E}"/>
              </a:ext>
            </a:extLst>
          </p:cNvPr>
          <p:cNvSpPr>
            <a:spLocks noGrp="1"/>
          </p:cNvSpPr>
          <p:nvPr>
            <p:ph idx="1"/>
          </p:nvPr>
        </p:nvSpPr>
        <p:spPr/>
        <p:txBody>
          <a:bodyPr>
            <a:normAutofit/>
          </a:bodyPr>
          <a:lstStyle/>
          <a:p>
            <a:pPr marL="0" indent="0">
              <a:buNone/>
            </a:pPr>
            <a:r>
              <a:rPr lang="it-IT" sz="2400" dirty="0">
                <a:latin typeface="Times New Roman" panose="02020603050405020304" pitchFamily="18" charset="0"/>
                <a:cs typeface="Times New Roman" panose="02020603050405020304" pitchFamily="18" charset="0"/>
              </a:rPr>
              <a:t>Algoritmo di </a:t>
            </a:r>
            <a:r>
              <a:rPr lang="it-IT" sz="2400" dirty="0" err="1">
                <a:latin typeface="Times New Roman" panose="02020603050405020304" pitchFamily="18" charset="0"/>
                <a:cs typeface="Times New Roman" panose="02020603050405020304" pitchFamily="18" charset="0"/>
              </a:rPr>
              <a:t>swarm</a:t>
            </a:r>
            <a:r>
              <a:rPr lang="it-IT" sz="2400" dirty="0">
                <a:latin typeface="Times New Roman" panose="02020603050405020304" pitchFamily="18" charset="0"/>
                <a:cs typeface="Times New Roman" panose="02020603050405020304" pitchFamily="18" charset="0"/>
              </a:rPr>
              <a:t> intelligence basato sul movimento di uno sciame di particelle.</a:t>
            </a:r>
          </a:p>
          <a:p>
            <a:pPr marL="0" indent="0">
              <a:buNone/>
            </a:pPr>
            <a:endParaRPr lang="it-IT" sz="2400" dirty="0">
              <a:latin typeface="Times New Roman" panose="02020603050405020304" pitchFamily="18" charset="0"/>
              <a:cs typeface="Times New Roman" panose="02020603050405020304" pitchFamily="18" charset="0"/>
            </a:endParaRPr>
          </a:p>
          <a:p>
            <a:pPr marL="0" indent="0">
              <a:buNone/>
            </a:pPr>
            <a:r>
              <a:rPr lang="it-IT" sz="2400" dirty="0">
                <a:latin typeface="Times New Roman" panose="02020603050405020304" pitchFamily="18" charset="0"/>
                <a:cs typeface="Times New Roman" panose="02020603050405020304" pitchFamily="18" charset="0"/>
              </a:rPr>
              <a:t>Ogni particella mantiene la migliore posizione da essa attraversata, a ogni iterazione modifica la propria velocità in funzione di tale posizione e della migliore tra le posizioni migliori di tutte le particelle.</a:t>
            </a:r>
          </a:p>
          <a:p>
            <a:pPr marL="0" indent="0">
              <a:buNone/>
            </a:pPr>
            <a:endParaRPr lang="it-IT" sz="2400" dirty="0">
              <a:latin typeface="Times New Roman" panose="02020603050405020304" pitchFamily="18" charset="0"/>
              <a:cs typeface="Times New Roman" panose="02020603050405020304" pitchFamily="18" charset="0"/>
            </a:endParaRPr>
          </a:p>
          <a:p>
            <a:pPr marL="0" indent="0">
              <a:buNone/>
            </a:pPr>
            <a:r>
              <a:rPr lang="it-IT" sz="2400" dirty="0">
                <a:latin typeface="Times New Roman" panose="02020603050405020304" pitchFamily="18" charset="0"/>
                <a:cs typeface="Times New Roman" panose="02020603050405020304" pitchFamily="18" charset="0"/>
              </a:rPr>
              <a:t>Una volta trovata una buona soluzione, lo sciame tende a spostarsi nelle sue vicinanze: in questo modo si ottiene esplorazione a livello sia globale che locale.</a:t>
            </a:r>
          </a:p>
          <a:p>
            <a:endParaRPr lang="it-IT" dirty="0"/>
          </a:p>
        </p:txBody>
      </p:sp>
    </p:spTree>
    <p:extLst>
      <p:ext uri="{BB962C8B-B14F-4D97-AF65-F5344CB8AC3E}">
        <p14:creationId xmlns:p14="http://schemas.microsoft.com/office/powerpoint/2010/main" val="78352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43CA4-0838-43F5-9D1B-1C77C0B86A13}"/>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Algoritmo PSO (1)</a:t>
            </a:r>
          </a:p>
        </p:txBody>
      </p:sp>
      <p:sp>
        <p:nvSpPr>
          <p:cNvPr id="3" name="Segnaposto contenuto 2">
            <a:extLst>
              <a:ext uri="{FF2B5EF4-FFF2-40B4-BE49-F238E27FC236}">
                <a16:creationId xmlns:a16="http://schemas.microsoft.com/office/drawing/2014/main" id="{142FFC75-2C1E-496A-92B0-1A0CD339C4A6}"/>
              </a:ext>
            </a:extLst>
          </p:cNvPr>
          <p:cNvSpPr>
            <a:spLocks noGrp="1"/>
          </p:cNvSpPr>
          <p:nvPr>
            <p:ph idx="1"/>
          </p:nvPr>
        </p:nvSpPr>
        <p:spPr/>
        <p:txBody>
          <a:bodyPr/>
          <a:lstStyle/>
          <a:p>
            <a:pPr marL="0" indent="0">
              <a:buNone/>
            </a:pPr>
            <a:r>
              <a:rPr lang="it-IT" dirty="0">
                <a:latin typeface="Times New Roman" panose="02020603050405020304" pitchFamily="18" charset="0"/>
                <a:cs typeface="Times New Roman" panose="02020603050405020304" pitchFamily="18" charset="0"/>
              </a:rPr>
              <a:t>Input:</a:t>
            </a:r>
          </a:p>
          <a:p>
            <a:r>
              <a:rPr lang="it-IT" dirty="0" err="1">
                <a:latin typeface="Times New Roman" panose="02020603050405020304" pitchFamily="18" charset="0"/>
                <a:cs typeface="Times New Roman" panose="02020603050405020304" pitchFamily="18" charset="0"/>
              </a:rPr>
              <a:t>x</a:t>
            </a:r>
            <a:r>
              <a:rPr lang="it-IT" baseline="-25000" dirty="0" err="1">
                <a:latin typeface="Times New Roman" panose="02020603050405020304" pitchFamily="18" charset="0"/>
                <a:cs typeface="Times New Roman" panose="02020603050405020304" pitchFamily="18" charset="0"/>
              </a:rPr>
              <a:t>min</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x</a:t>
            </a:r>
            <a:r>
              <a:rPr lang="it-IT" baseline="-25000" dirty="0" err="1">
                <a:latin typeface="Times New Roman" panose="02020603050405020304" pitchFamily="18" charset="0"/>
                <a:cs typeface="Times New Roman" panose="02020603050405020304" pitchFamily="18" charset="0"/>
              </a:rPr>
              <a:t>max</a:t>
            </a:r>
            <a:r>
              <a:rPr lang="it-IT" dirty="0">
                <a:latin typeface="Times New Roman" panose="02020603050405020304" pitchFamily="18" charset="0"/>
                <a:cs typeface="Times New Roman" panose="02020603050405020304" pitchFamily="18" charset="0"/>
              </a:rPr>
              <a:t> : </a:t>
            </a:r>
            <a:r>
              <a:rPr lang="it-IT" dirty="0" err="1">
                <a:latin typeface="Times New Roman" panose="02020603050405020304" pitchFamily="18" charset="0"/>
                <a:cs typeface="Times New Roman" panose="02020603050405020304" pitchFamily="18" charset="0"/>
              </a:rPr>
              <a:t>bound</a:t>
            </a:r>
            <a:r>
              <a:rPr lang="it-IT" dirty="0">
                <a:latin typeface="Times New Roman" panose="02020603050405020304" pitchFamily="18" charset="0"/>
                <a:cs typeface="Times New Roman" panose="02020603050405020304" pitchFamily="18" charset="0"/>
              </a:rPr>
              <a:t> per i parametri </a:t>
            </a:r>
          </a:p>
          <a:p>
            <a:r>
              <a:rPr lang="it-IT" dirty="0">
                <a:latin typeface="Times New Roman" panose="02020603050405020304" pitchFamily="18" charset="0"/>
                <a:cs typeface="Times New Roman" panose="02020603050405020304" pitchFamily="18" charset="0"/>
              </a:rPr>
              <a:t>N: numero di particelle </a:t>
            </a:r>
          </a:p>
          <a:p>
            <a:r>
              <a:rPr lang="it-IT" dirty="0">
                <a:latin typeface="Times New Roman" panose="02020603050405020304" pitchFamily="18" charset="0"/>
                <a:cs typeface="Times New Roman" panose="02020603050405020304" pitchFamily="18" charset="0"/>
              </a:rPr>
              <a:t>ω: fattore di inerzia </a:t>
            </a:r>
          </a:p>
          <a:p>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i</a:t>
            </a:r>
            <a:r>
              <a:rPr lang="it-IT" dirty="0">
                <a:latin typeface="Times New Roman" panose="02020603050405020304" pitchFamily="18" charset="0"/>
                <a:cs typeface="Times New Roman" panose="02020603050405020304" pitchFamily="18" charset="0"/>
              </a:rPr>
              <a:t>: fattore cognitivo </a:t>
            </a:r>
          </a:p>
          <a:p>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s</a:t>
            </a:r>
            <a:r>
              <a:rPr lang="it-IT" dirty="0">
                <a:latin typeface="Times New Roman" panose="02020603050405020304" pitchFamily="18" charset="0"/>
                <a:cs typeface="Times New Roman" panose="02020603050405020304" pitchFamily="18" charset="0"/>
              </a:rPr>
              <a:t>: fattore sociale </a:t>
            </a:r>
          </a:p>
          <a:p>
            <a:r>
              <a:rPr lang="it-IT" dirty="0">
                <a:latin typeface="Times New Roman" panose="02020603050405020304" pitchFamily="18" charset="0"/>
                <a:cs typeface="Times New Roman" panose="02020603050405020304" pitchFamily="18" charset="0"/>
              </a:rPr>
              <a:t>I: numero di iterazioni </a:t>
            </a:r>
          </a:p>
          <a:p>
            <a:pPr marL="0" indent="0">
              <a:buNone/>
            </a:pPr>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Output: </a:t>
            </a:r>
          </a:p>
          <a:p>
            <a:r>
              <a:rPr lang="it-IT" dirty="0">
                <a:latin typeface="Times New Roman" panose="02020603050405020304" pitchFamily="18" charset="0"/>
                <a:cs typeface="Times New Roman" panose="02020603050405020304" pitchFamily="18" charset="0"/>
              </a:rPr>
              <a:t>S: la migliore soluzione trovata</a:t>
            </a:r>
          </a:p>
        </p:txBody>
      </p:sp>
    </p:spTree>
    <p:extLst>
      <p:ext uri="{BB962C8B-B14F-4D97-AF65-F5344CB8AC3E}">
        <p14:creationId xmlns:p14="http://schemas.microsoft.com/office/powerpoint/2010/main" val="92871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43CA4-0838-43F5-9D1B-1C77C0B86A13}"/>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Algoritmo PSO (2)</a:t>
            </a:r>
          </a:p>
        </p:txBody>
      </p:sp>
      <p:sp>
        <p:nvSpPr>
          <p:cNvPr id="3" name="Segnaposto contenuto 2">
            <a:extLst>
              <a:ext uri="{FF2B5EF4-FFF2-40B4-BE49-F238E27FC236}">
                <a16:creationId xmlns:a16="http://schemas.microsoft.com/office/drawing/2014/main" id="{142FFC75-2C1E-496A-92B0-1A0CD339C4A6}"/>
              </a:ext>
            </a:extLst>
          </p:cNvPr>
          <p:cNvSpPr>
            <a:spLocks noGrp="1"/>
          </p:cNvSpPr>
          <p:nvPr>
            <p:ph idx="1"/>
          </p:nvPr>
        </p:nvSpPr>
        <p:spPr/>
        <p:txBody>
          <a:bodyPr/>
          <a:lstStyle/>
          <a:p>
            <a:pPr marL="0" indent="0">
              <a:buNone/>
            </a:pPr>
            <a:r>
              <a:rPr lang="it-IT" dirty="0">
                <a:latin typeface="Times New Roman" panose="02020603050405020304" pitchFamily="18" charset="0"/>
                <a:cs typeface="Times New Roman" panose="02020603050405020304" pitchFamily="18" charset="0"/>
              </a:rPr>
              <a:t>Passo 1:</a:t>
            </a:r>
          </a:p>
          <a:p>
            <a:pPr marL="0" indent="0">
              <a:buNone/>
            </a:pPr>
            <a:r>
              <a:rPr lang="it-IT" dirty="0">
                <a:latin typeface="Times New Roman" panose="02020603050405020304" pitchFamily="18" charset="0"/>
                <a:cs typeface="Times New Roman" panose="02020603050405020304" pitchFamily="18" charset="0"/>
              </a:rPr>
              <a:t>Inizializza le N particelle in posizioni (assegnamenti di parametri) casuali. Per ognuna, imposta il valore migliore attraversato alla posizione corrente. Imposta il valore del massimo globale </a:t>
            </a:r>
            <a:r>
              <a:rPr lang="it-IT" dirty="0" err="1">
                <a:latin typeface="Times New Roman" panose="02020603050405020304" pitchFamily="18" charset="0"/>
                <a:cs typeface="Times New Roman" panose="02020603050405020304" pitchFamily="18" charset="0"/>
              </a:rPr>
              <a:t>best_pos</a:t>
            </a:r>
            <a:r>
              <a:rPr lang="it-IT" dirty="0">
                <a:latin typeface="Times New Roman" panose="02020603050405020304" pitchFamily="18" charset="0"/>
                <a:cs typeface="Times New Roman" panose="02020603050405020304" pitchFamily="18" charset="0"/>
              </a:rPr>
              <a:t> alla posizione della particella a fitness maggiore. </a:t>
            </a:r>
          </a:p>
          <a:p>
            <a:pPr marL="457200" indent="-457200">
              <a:buAutoNum type="arabicParenR"/>
            </a:pPr>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Passo 2:</a:t>
            </a:r>
          </a:p>
          <a:p>
            <a:pPr marL="0" indent="0">
              <a:buNone/>
            </a:pPr>
            <a:r>
              <a:rPr lang="it-IT" dirty="0">
                <a:latin typeface="Times New Roman" panose="02020603050405020304" pitchFamily="18" charset="0"/>
                <a:cs typeface="Times New Roman" panose="02020603050405020304" pitchFamily="18" charset="0"/>
              </a:rPr>
              <a:t>Per ogni particella, imposta la velocità corrente a un vettore di valori casuali uniformi compresi tra −|</a:t>
            </a:r>
            <a:r>
              <a:rPr lang="it-IT" dirty="0" err="1">
                <a:latin typeface="Times New Roman" panose="02020603050405020304" pitchFamily="18" charset="0"/>
                <a:cs typeface="Times New Roman" panose="02020603050405020304" pitchFamily="18" charset="0"/>
              </a:rPr>
              <a:t>x</a:t>
            </a:r>
            <a:r>
              <a:rPr lang="it-IT" baseline="-25000" dirty="0" err="1">
                <a:latin typeface="Times New Roman" panose="02020603050405020304" pitchFamily="18" charset="0"/>
                <a:cs typeface="Times New Roman" panose="02020603050405020304" pitchFamily="18" charset="0"/>
              </a:rPr>
              <a:t>max</a:t>
            </a:r>
            <a:r>
              <a:rPr lang="it-IT" baseline="-25000" dirty="0">
                <a:latin typeface="Times New Roman" panose="02020603050405020304" pitchFamily="18" charset="0"/>
                <a:cs typeface="Times New Roman" panose="02020603050405020304" pitchFamily="18" charset="0"/>
              </a:rPr>
              <a:t> </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x</a:t>
            </a:r>
            <a:r>
              <a:rPr lang="it-IT" baseline="-25000" dirty="0" err="1">
                <a:latin typeface="Times New Roman" panose="02020603050405020304" pitchFamily="18" charset="0"/>
                <a:cs typeface="Times New Roman" panose="02020603050405020304" pitchFamily="18" charset="0"/>
              </a:rPr>
              <a:t>min</a:t>
            </a:r>
            <a:r>
              <a:rPr lang="it-IT" dirty="0">
                <a:latin typeface="Times New Roman" panose="02020603050405020304" pitchFamily="18" charset="0"/>
                <a:cs typeface="Times New Roman" panose="02020603050405020304" pitchFamily="18" charset="0"/>
              </a:rPr>
              <a:t>| e |</a:t>
            </a:r>
            <a:r>
              <a:rPr lang="it-IT" dirty="0" err="1">
                <a:latin typeface="Times New Roman" panose="02020603050405020304" pitchFamily="18" charset="0"/>
                <a:cs typeface="Times New Roman" panose="02020603050405020304" pitchFamily="18" charset="0"/>
              </a:rPr>
              <a:t>x</a:t>
            </a:r>
            <a:r>
              <a:rPr lang="it-IT" baseline="-25000" dirty="0" err="1">
                <a:latin typeface="Times New Roman" panose="02020603050405020304" pitchFamily="18" charset="0"/>
                <a:cs typeface="Times New Roman" panose="02020603050405020304" pitchFamily="18" charset="0"/>
              </a:rPr>
              <a:t>max</a:t>
            </a:r>
            <a:r>
              <a:rPr lang="it-IT" dirty="0">
                <a:latin typeface="Times New Roman" panose="02020603050405020304" pitchFamily="18" charset="0"/>
                <a:cs typeface="Times New Roman" panose="02020603050405020304" pitchFamily="18" charset="0"/>
              </a:rPr>
              <a:t> − </a:t>
            </a:r>
            <a:r>
              <a:rPr lang="it-IT" dirty="0" err="1">
                <a:latin typeface="Times New Roman" panose="02020603050405020304" pitchFamily="18" charset="0"/>
                <a:cs typeface="Times New Roman" panose="02020603050405020304" pitchFamily="18" charset="0"/>
              </a:rPr>
              <a:t>x</a:t>
            </a:r>
            <a:r>
              <a:rPr lang="it-IT" baseline="-25000" dirty="0" err="1">
                <a:latin typeface="Times New Roman" panose="02020603050405020304" pitchFamily="18" charset="0"/>
                <a:cs typeface="Times New Roman" panose="02020603050405020304" pitchFamily="18" charset="0"/>
              </a:rPr>
              <a:t>min</a:t>
            </a:r>
            <a:r>
              <a:rPr lang="it-IT" dirty="0">
                <a:latin typeface="Times New Roman" panose="02020603050405020304" pitchFamily="18" charset="0"/>
                <a:cs typeface="Times New Roman" panose="02020603050405020304" pitchFamily="18" charset="0"/>
              </a:rPr>
              <a:t>|. La velocità di una particella lungo una dimensione è quindi al più, in valore assoluto, l’intera ampiezza dell’intervallo ammissibile per la coordinata corrispondente.</a:t>
            </a:r>
          </a:p>
        </p:txBody>
      </p:sp>
    </p:spTree>
    <p:extLst>
      <p:ext uri="{BB962C8B-B14F-4D97-AF65-F5344CB8AC3E}">
        <p14:creationId xmlns:p14="http://schemas.microsoft.com/office/powerpoint/2010/main" val="193088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43CA4-0838-43F5-9D1B-1C77C0B86A13}"/>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Algoritmo PSO (3)</a:t>
            </a:r>
          </a:p>
        </p:txBody>
      </p:sp>
      <p:sp>
        <p:nvSpPr>
          <p:cNvPr id="3" name="Segnaposto contenuto 2">
            <a:extLst>
              <a:ext uri="{FF2B5EF4-FFF2-40B4-BE49-F238E27FC236}">
                <a16:creationId xmlns:a16="http://schemas.microsoft.com/office/drawing/2014/main" id="{142FFC75-2C1E-496A-92B0-1A0CD339C4A6}"/>
              </a:ext>
            </a:extLst>
          </p:cNvPr>
          <p:cNvSpPr>
            <a:spLocks noGrp="1"/>
          </p:cNvSpPr>
          <p:nvPr>
            <p:ph idx="1"/>
          </p:nvPr>
        </p:nvSpPr>
        <p:spPr/>
        <p:txBody>
          <a:bodyPr/>
          <a:lstStyle/>
          <a:p>
            <a:pPr marL="0" indent="0">
              <a:buNone/>
            </a:pPr>
            <a:r>
              <a:rPr lang="it-IT" dirty="0">
                <a:latin typeface="Times New Roman" panose="02020603050405020304" pitchFamily="18" charset="0"/>
                <a:cs typeface="Times New Roman" panose="02020603050405020304" pitchFamily="18" charset="0"/>
              </a:rPr>
              <a:t>Passo 3:</a:t>
            </a:r>
          </a:p>
          <a:p>
            <a:pPr marL="0" indent="0">
              <a:buNone/>
            </a:pPr>
            <a:r>
              <a:rPr lang="it-IT" dirty="0">
                <a:latin typeface="Times New Roman" panose="02020603050405020304" pitchFamily="18" charset="0"/>
                <a:cs typeface="Times New Roman" panose="02020603050405020304" pitchFamily="18" charset="0"/>
              </a:rPr>
              <a:t>Per ogni particella p, aggiorna il valore della velocità </a:t>
            </a:r>
            <a:r>
              <a:rPr lang="it-IT" dirty="0" err="1">
                <a:latin typeface="Times New Roman" panose="02020603050405020304" pitchFamily="18" charset="0"/>
                <a:cs typeface="Times New Roman" panose="02020603050405020304" pitchFamily="18" charset="0"/>
              </a:rPr>
              <a:t>p</a:t>
            </a:r>
            <a:r>
              <a:rPr lang="it-IT" baseline="-25000" dirty="0" err="1">
                <a:latin typeface="Times New Roman" panose="02020603050405020304" pitchFamily="18" charset="0"/>
                <a:cs typeface="Times New Roman" panose="02020603050405020304" pitchFamily="18" charset="0"/>
              </a:rPr>
              <a:t>velocity</a:t>
            </a:r>
            <a:r>
              <a:rPr lang="it-IT" dirty="0">
                <a:latin typeface="Times New Roman" panose="02020603050405020304" pitchFamily="18" charset="0"/>
                <a:cs typeface="Times New Roman" panose="02020603050405020304" pitchFamily="18" charset="0"/>
              </a:rPr>
              <a:t> secondo la formula </a:t>
            </a:r>
          </a:p>
          <a:p>
            <a:pPr marL="0" indent="0">
              <a:buNone/>
            </a:pPr>
            <a:endParaRPr lang="it-IT" dirty="0">
              <a:latin typeface="Times New Roman" panose="02020603050405020304" pitchFamily="18" charset="0"/>
              <a:cs typeface="Times New Roman" panose="02020603050405020304" pitchFamily="18" charset="0"/>
            </a:endParaRPr>
          </a:p>
          <a:p>
            <a:pPr marL="0" indent="0">
              <a:buNone/>
            </a:pPr>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dove </a:t>
            </a:r>
            <a:r>
              <a:rPr lang="it-IT" dirty="0" err="1">
                <a:latin typeface="Times New Roman" panose="02020603050405020304" pitchFamily="18" charset="0"/>
                <a:cs typeface="Times New Roman" panose="02020603050405020304" pitchFamily="18" charset="0"/>
              </a:rPr>
              <a:t>r</a:t>
            </a:r>
            <a:r>
              <a:rPr lang="it-IT" baseline="-25000" dirty="0" err="1">
                <a:latin typeface="Times New Roman" panose="02020603050405020304" pitchFamily="18" charset="0"/>
                <a:cs typeface="Times New Roman" panose="02020603050405020304" pitchFamily="18" charset="0"/>
              </a:rPr>
              <a:t>i</a:t>
            </a:r>
            <a:r>
              <a:rPr lang="it-IT" dirty="0">
                <a:latin typeface="Times New Roman" panose="02020603050405020304" pitchFamily="18" charset="0"/>
                <a:cs typeface="Times New Roman" panose="02020603050405020304" pitchFamily="18" charset="0"/>
              </a:rPr>
              <a:t> e </a:t>
            </a:r>
            <a:r>
              <a:rPr lang="it-IT" dirty="0" err="1">
                <a:latin typeface="Times New Roman" panose="02020603050405020304" pitchFamily="18" charset="0"/>
                <a:cs typeface="Times New Roman" panose="02020603050405020304" pitchFamily="18" charset="0"/>
              </a:rPr>
              <a:t>r</a:t>
            </a:r>
            <a:r>
              <a:rPr lang="it-IT" baseline="-25000" dirty="0" err="1">
                <a:latin typeface="Times New Roman" panose="02020603050405020304" pitchFamily="18" charset="0"/>
                <a:cs typeface="Times New Roman" panose="02020603050405020304" pitchFamily="18" charset="0"/>
              </a:rPr>
              <a:t>s</a:t>
            </a:r>
            <a:r>
              <a:rPr lang="it-IT" dirty="0">
                <a:latin typeface="Times New Roman" panose="02020603050405020304" pitchFamily="18" charset="0"/>
                <a:cs typeface="Times New Roman" panose="02020603050405020304" pitchFamily="18" charset="0"/>
              </a:rPr>
              <a:t> sono vettori di reali con distribuzione uniforme in (0, 1), campionati per ogni particella. </a:t>
            </a:r>
          </a:p>
          <a:p>
            <a:pPr marL="0" indent="0">
              <a:buNone/>
            </a:pPr>
            <a:endParaRPr lang="it-IT" dirty="0">
              <a:latin typeface="Times New Roman" panose="02020603050405020304" pitchFamily="18" charset="0"/>
              <a:cs typeface="Times New Roman" panose="02020603050405020304" pitchFamily="18" charset="0"/>
            </a:endParaRPr>
          </a:p>
          <a:p>
            <a:pPr marL="0" indent="0">
              <a:buNone/>
            </a:pPr>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È una combinazione lineare della precedente velocità e delle distanze dalle posizioni migliori individuale e globale, con aggiunta di un elemento di casualità nei vettori </a:t>
            </a:r>
            <a:r>
              <a:rPr lang="it-IT" dirty="0" err="1">
                <a:latin typeface="Times New Roman" panose="02020603050405020304" pitchFamily="18" charset="0"/>
                <a:cs typeface="Times New Roman" panose="02020603050405020304" pitchFamily="18" charset="0"/>
              </a:rPr>
              <a:t>r</a:t>
            </a:r>
            <a:r>
              <a:rPr lang="it-IT" baseline="-25000" dirty="0" err="1">
                <a:latin typeface="Times New Roman" panose="02020603050405020304" pitchFamily="18" charset="0"/>
                <a:cs typeface="Times New Roman" panose="02020603050405020304" pitchFamily="18" charset="0"/>
              </a:rPr>
              <a:t>i</a:t>
            </a:r>
            <a:r>
              <a:rPr lang="it-IT" dirty="0">
                <a:latin typeface="Times New Roman" panose="02020603050405020304" pitchFamily="18" charset="0"/>
                <a:cs typeface="Times New Roman" panose="02020603050405020304" pitchFamily="18" charset="0"/>
              </a:rPr>
              <a:t> e </a:t>
            </a:r>
            <a:r>
              <a:rPr lang="it-IT" dirty="0" err="1">
                <a:latin typeface="Times New Roman" panose="02020603050405020304" pitchFamily="18" charset="0"/>
                <a:cs typeface="Times New Roman" panose="02020603050405020304" pitchFamily="18" charset="0"/>
              </a:rPr>
              <a:t>r</a:t>
            </a:r>
            <a:r>
              <a:rPr lang="it-IT" baseline="-25000" dirty="0" err="1">
                <a:latin typeface="Times New Roman" panose="02020603050405020304" pitchFamily="18" charset="0"/>
                <a:cs typeface="Times New Roman" panose="02020603050405020304" pitchFamily="18" charset="0"/>
              </a:rPr>
              <a:t>s</a:t>
            </a:r>
            <a:r>
              <a:rPr lang="it-IT" dirty="0">
                <a:latin typeface="Times New Roman" panose="02020603050405020304" pitchFamily="18" charset="0"/>
                <a:cs typeface="Times New Roman" panose="02020603050405020304" pitchFamily="18" charset="0"/>
              </a:rPr>
              <a:t>. </a:t>
            </a:r>
          </a:p>
        </p:txBody>
      </p:sp>
      <p:pic>
        <p:nvPicPr>
          <p:cNvPr id="5" name="Immagine 4">
            <a:extLst>
              <a:ext uri="{FF2B5EF4-FFF2-40B4-BE49-F238E27FC236}">
                <a16:creationId xmlns:a16="http://schemas.microsoft.com/office/drawing/2014/main" id="{87C2741C-E3CC-437F-99F4-2F488715F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474" y="3105337"/>
            <a:ext cx="7810876" cy="333602"/>
          </a:xfrm>
          <a:prstGeom prst="rect">
            <a:avLst/>
          </a:prstGeom>
        </p:spPr>
      </p:pic>
    </p:spTree>
    <p:extLst>
      <p:ext uri="{BB962C8B-B14F-4D97-AF65-F5344CB8AC3E}">
        <p14:creationId xmlns:p14="http://schemas.microsoft.com/office/powerpoint/2010/main" val="2782818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43CA4-0838-43F5-9D1B-1C77C0B86A13}"/>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Algoritmo PSO (4)</a:t>
            </a:r>
          </a:p>
        </p:txBody>
      </p:sp>
      <p:sp>
        <p:nvSpPr>
          <p:cNvPr id="3" name="Segnaposto contenuto 2">
            <a:extLst>
              <a:ext uri="{FF2B5EF4-FFF2-40B4-BE49-F238E27FC236}">
                <a16:creationId xmlns:a16="http://schemas.microsoft.com/office/drawing/2014/main" id="{142FFC75-2C1E-496A-92B0-1A0CD339C4A6}"/>
              </a:ext>
            </a:extLst>
          </p:cNvPr>
          <p:cNvSpPr>
            <a:spLocks noGrp="1"/>
          </p:cNvSpPr>
          <p:nvPr>
            <p:ph idx="1"/>
          </p:nvPr>
        </p:nvSpPr>
        <p:spPr/>
        <p:txBody>
          <a:bodyPr>
            <a:normAutofit lnSpcReduction="10000"/>
          </a:bodyPr>
          <a:lstStyle/>
          <a:p>
            <a:pPr marL="0" indent="0">
              <a:buNone/>
            </a:pPr>
            <a:r>
              <a:rPr lang="it-IT" dirty="0">
                <a:latin typeface="Times New Roman" panose="02020603050405020304" pitchFamily="18" charset="0"/>
                <a:cs typeface="Times New Roman" panose="02020603050405020304" pitchFamily="18" charset="0"/>
              </a:rPr>
              <a:t>Passo 4:</a:t>
            </a:r>
          </a:p>
          <a:p>
            <a:pPr marL="0" indent="0">
              <a:buNone/>
            </a:pPr>
            <a:r>
              <a:rPr lang="it-IT" dirty="0">
                <a:latin typeface="Times New Roman" panose="02020603050405020304" pitchFamily="18" charset="0"/>
                <a:cs typeface="Times New Roman" panose="02020603050405020304" pitchFamily="18" charset="0"/>
              </a:rPr>
              <a:t>Aggiorna la posizione di ogni particella p, secondo la formula </a:t>
            </a:r>
          </a:p>
          <a:p>
            <a:pPr marL="0" indent="0">
              <a:buNone/>
            </a:pPr>
            <a:r>
              <a:rPr lang="it-IT" dirty="0" err="1">
                <a:latin typeface="CMU Serif" panose="02000603000000000000" pitchFamily="2" charset="0"/>
                <a:ea typeface="CMU Serif" panose="02000603000000000000" pitchFamily="2" charset="0"/>
                <a:cs typeface="CMU Serif" panose="02000603000000000000" pitchFamily="2" charset="0"/>
              </a:rPr>
              <a:t>p</a:t>
            </a:r>
            <a:r>
              <a:rPr lang="it-IT" baseline="-25000" dirty="0" err="1">
                <a:latin typeface="CMU Serif" panose="02000603000000000000" pitchFamily="2" charset="0"/>
                <a:ea typeface="CMU Serif" panose="02000603000000000000" pitchFamily="2" charset="0"/>
                <a:cs typeface="CMU Serif" panose="02000603000000000000" pitchFamily="2" charset="0"/>
              </a:rPr>
              <a:t>curr_pos</a:t>
            </a:r>
            <a:r>
              <a:rPr lang="it-IT" dirty="0">
                <a:latin typeface="CMU Serif" panose="02000603000000000000" pitchFamily="2" charset="0"/>
                <a:ea typeface="CMU Serif" panose="02000603000000000000" pitchFamily="2" charset="0"/>
                <a:cs typeface="CMU Serif" panose="02000603000000000000" pitchFamily="2" charset="0"/>
              </a:rPr>
              <a:t> ← </a:t>
            </a:r>
            <a:r>
              <a:rPr lang="it-IT" dirty="0" err="1">
                <a:latin typeface="CMU Serif" panose="02000603000000000000" pitchFamily="2" charset="0"/>
                <a:ea typeface="CMU Serif" panose="02000603000000000000" pitchFamily="2" charset="0"/>
                <a:cs typeface="CMU Serif" panose="02000603000000000000" pitchFamily="2" charset="0"/>
              </a:rPr>
              <a:t>p</a:t>
            </a:r>
            <a:r>
              <a:rPr lang="it-IT" baseline="-25000" dirty="0" err="1">
                <a:latin typeface="CMU Serif" panose="02000603000000000000" pitchFamily="2" charset="0"/>
                <a:ea typeface="CMU Serif" panose="02000603000000000000" pitchFamily="2" charset="0"/>
                <a:cs typeface="CMU Serif" panose="02000603000000000000" pitchFamily="2" charset="0"/>
              </a:rPr>
              <a:t>curr_pos</a:t>
            </a:r>
            <a:r>
              <a:rPr lang="it-IT" dirty="0">
                <a:latin typeface="CMU Serif" panose="02000603000000000000" pitchFamily="2" charset="0"/>
                <a:ea typeface="CMU Serif" panose="02000603000000000000" pitchFamily="2" charset="0"/>
                <a:cs typeface="CMU Serif" panose="02000603000000000000" pitchFamily="2" charset="0"/>
              </a:rPr>
              <a:t> + </a:t>
            </a:r>
            <a:r>
              <a:rPr lang="it-IT" dirty="0" err="1">
                <a:latin typeface="CMU Serif" panose="02000603000000000000" pitchFamily="2" charset="0"/>
                <a:ea typeface="CMU Serif" panose="02000603000000000000" pitchFamily="2" charset="0"/>
                <a:cs typeface="CMU Serif" panose="02000603000000000000" pitchFamily="2" charset="0"/>
              </a:rPr>
              <a:t>p</a:t>
            </a:r>
            <a:r>
              <a:rPr lang="it-IT" baseline="-25000" dirty="0" err="1">
                <a:latin typeface="CMU Serif" panose="02000603000000000000" pitchFamily="2" charset="0"/>
                <a:ea typeface="CMU Serif" panose="02000603000000000000" pitchFamily="2" charset="0"/>
                <a:cs typeface="CMU Serif" panose="02000603000000000000" pitchFamily="2" charset="0"/>
              </a:rPr>
              <a:t>velocity</a:t>
            </a:r>
            <a:r>
              <a:rPr lang="it-IT" dirty="0"/>
              <a:t>. </a:t>
            </a:r>
          </a:p>
          <a:p>
            <a:pPr marL="0" indent="0">
              <a:buNone/>
            </a:pPr>
            <a:r>
              <a:rPr lang="it-IT" dirty="0">
                <a:latin typeface="Times New Roman" panose="02020603050405020304" pitchFamily="18" charset="0"/>
                <a:cs typeface="Times New Roman" panose="02020603050405020304" pitchFamily="18" charset="0"/>
              </a:rPr>
              <a:t>Se la nuova posizione è migliore della posizione migliore attraversata dalla particella aggiorna il valore di </a:t>
            </a:r>
            <a:r>
              <a:rPr lang="it-IT" dirty="0" err="1">
                <a:latin typeface="CMU Serif" panose="02000603000000000000" pitchFamily="2" charset="0"/>
                <a:ea typeface="CMU Serif" panose="02000603000000000000" pitchFamily="2" charset="0"/>
                <a:cs typeface="CMU Serif" panose="02000603000000000000" pitchFamily="2" charset="0"/>
              </a:rPr>
              <a:t>p</a:t>
            </a:r>
            <a:r>
              <a:rPr lang="it-IT" baseline="-25000" dirty="0" err="1">
                <a:latin typeface="CMU Serif" panose="02000603000000000000" pitchFamily="2" charset="0"/>
                <a:ea typeface="CMU Serif" panose="02000603000000000000" pitchFamily="2" charset="0"/>
                <a:cs typeface="CMU Serif" panose="02000603000000000000" pitchFamily="2" charset="0"/>
              </a:rPr>
              <a:t>best_pos</a:t>
            </a:r>
            <a:r>
              <a:rPr lang="it-IT" dirty="0">
                <a:latin typeface="CMU Serif" panose="02000603000000000000" pitchFamily="2" charset="0"/>
                <a:ea typeface="CMU Serif" panose="02000603000000000000" pitchFamily="2" charset="0"/>
                <a:cs typeface="CMU Serif" panose="02000603000000000000" pitchFamily="2" charset="0"/>
              </a:rPr>
              <a:t> </a:t>
            </a:r>
            <a:r>
              <a:rPr lang="it-IT" dirty="0"/>
              <a:t>(</a:t>
            </a:r>
            <a:r>
              <a:rPr lang="it-IT" dirty="0" err="1">
                <a:latin typeface="CMU Serif" panose="02000603000000000000" pitchFamily="2" charset="0"/>
                <a:ea typeface="CMU Serif" panose="02000603000000000000" pitchFamily="2" charset="0"/>
                <a:cs typeface="CMU Serif" panose="02000603000000000000" pitchFamily="2" charset="0"/>
              </a:rPr>
              <a:t>p</a:t>
            </a:r>
            <a:r>
              <a:rPr lang="it-IT" baseline="-25000" dirty="0" err="1">
                <a:latin typeface="CMU Serif" panose="02000603000000000000" pitchFamily="2" charset="0"/>
                <a:ea typeface="CMU Serif" panose="02000603000000000000" pitchFamily="2" charset="0"/>
                <a:cs typeface="CMU Serif" panose="02000603000000000000" pitchFamily="2" charset="0"/>
              </a:rPr>
              <a:t>best_pos</a:t>
            </a:r>
            <a:r>
              <a:rPr lang="it-IT" dirty="0">
                <a:latin typeface="CMU Serif" panose="02000603000000000000" pitchFamily="2" charset="0"/>
                <a:ea typeface="CMU Serif" panose="02000603000000000000" pitchFamily="2" charset="0"/>
                <a:cs typeface="CMU Serif" panose="02000603000000000000" pitchFamily="2" charset="0"/>
              </a:rPr>
              <a:t> ← </a:t>
            </a:r>
            <a:r>
              <a:rPr lang="it-IT" dirty="0" err="1">
                <a:latin typeface="CMU Serif" panose="02000603000000000000" pitchFamily="2" charset="0"/>
                <a:ea typeface="CMU Serif" panose="02000603000000000000" pitchFamily="2" charset="0"/>
                <a:cs typeface="CMU Serif" panose="02000603000000000000" pitchFamily="2" charset="0"/>
              </a:rPr>
              <a:t>p</a:t>
            </a:r>
            <a:r>
              <a:rPr lang="it-IT" baseline="-25000" dirty="0" err="1">
                <a:latin typeface="CMU Serif" panose="02000603000000000000" pitchFamily="2" charset="0"/>
                <a:ea typeface="CMU Serif" panose="02000603000000000000" pitchFamily="2" charset="0"/>
                <a:cs typeface="CMU Serif" panose="02000603000000000000" pitchFamily="2" charset="0"/>
              </a:rPr>
              <a:t>curr_pos</a:t>
            </a:r>
            <a:r>
              <a:rPr lang="it-IT" dirty="0">
                <a:latin typeface="Times New Roman" panose="02020603050405020304" pitchFamily="18" charset="0"/>
                <a:cs typeface="Times New Roman" panose="02020603050405020304" pitchFamily="18" charset="0"/>
              </a:rPr>
              <a:t>). </a:t>
            </a:r>
          </a:p>
          <a:p>
            <a:pPr marL="0" indent="0">
              <a:buNone/>
            </a:pPr>
            <a:r>
              <a:rPr lang="it-IT" dirty="0">
                <a:latin typeface="Times New Roman" panose="02020603050405020304" pitchFamily="18" charset="0"/>
                <a:cs typeface="Times New Roman" panose="02020603050405020304" pitchFamily="18" charset="0"/>
              </a:rPr>
              <a:t>Se la nuova posizione è anche migliore della migliore posizione globale aggiorna anche quest’ultima (quindi, </a:t>
            </a:r>
            <a:r>
              <a:rPr lang="it-IT" dirty="0" err="1">
                <a:latin typeface="CMU Serif" panose="02000603000000000000" pitchFamily="2" charset="0"/>
                <a:ea typeface="CMU Serif" panose="02000603000000000000" pitchFamily="2" charset="0"/>
                <a:cs typeface="CMU Serif" panose="02000603000000000000" pitchFamily="2" charset="0"/>
              </a:rPr>
              <a:t>best_pos</a:t>
            </a:r>
            <a:r>
              <a:rPr lang="it-IT" dirty="0">
                <a:latin typeface="CMU Serif" panose="02000603000000000000" pitchFamily="2" charset="0"/>
                <a:ea typeface="CMU Serif" panose="02000603000000000000" pitchFamily="2" charset="0"/>
                <a:cs typeface="CMU Serif" panose="02000603000000000000" pitchFamily="2" charset="0"/>
              </a:rPr>
              <a:t> ← </a:t>
            </a:r>
            <a:r>
              <a:rPr lang="it-IT" dirty="0" err="1">
                <a:latin typeface="CMU Serif" panose="02000603000000000000" pitchFamily="2" charset="0"/>
                <a:ea typeface="CMU Serif" panose="02000603000000000000" pitchFamily="2" charset="0"/>
                <a:cs typeface="CMU Serif" panose="02000603000000000000" pitchFamily="2" charset="0"/>
              </a:rPr>
              <a:t>p</a:t>
            </a:r>
            <a:r>
              <a:rPr lang="it-IT" baseline="-25000" dirty="0" err="1">
                <a:latin typeface="CMU Serif" panose="02000603000000000000" pitchFamily="2" charset="0"/>
                <a:ea typeface="CMU Serif" panose="02000603000000000000" pitchFamily="2" charset="0"/>
                <a:cs typeface="CMU Serif" panose="02000603000000000000" pitchFamily="2" charset="0"/>
              </a:rPr>
              <a:t>curr_pos</a:t>
            </a:r>
            <a:r>
              <a:rPr lang="it-IT" dirty="0">
                <a:latin typeface="Times New Roman" panose="02020603050405020304" pitchFamily="18" charset="0"/>
                <a:cs typeface="Times New Roman" panose="02020603050405020304" pitchFamily="18" charset="0"/>
              </a:rPr>
              <a:t>)</a:t>
            </a:r>
            <a:r>
              <a:rPr lang="it-IT" dirty="0"/>
              <a:t>. </a:t>
            </a:r>
          </a:p>
          <a:p>
            <a:pPr marL="0" indent="0">
              <a:buNone/>
            </a:pPr>
            <a:endParaRPr lang="it-IT" dirty="0"/>
          </a:p>
          <a:p>
            <a:pPr marL="0" indent="0">
              <a:buNone/>
            </a:pPr>
            <a:endParaRPr lang="it-IT" dirty="0"/>
          </a:p>
          <a:p>
            <a:pPr marL="0" indent="0">
              <a:buNone/>
            </a:pPr>
            <a:r>
              <a:rPr lang="it-IT" dirty="0">
                <a:latin typeface="Times New Roman" panose="02020603050405020304" pitchFamily="18" charset="0"/>
                <a:cs typeface="Times New Roman" panose="02020603050405020304" pitchFamily="18" charset="0"/>
              </a:rPr>
              <a:t>Passo 5: </a:t>
            </a:r>
          </a:p>
          <a:p>
            <a:pPr marL="0" indent="0">
              <a:buNone/>
            </a:pPr>
            <a:r>
              <a:rPr lang="it-IT" dirty="0">
                <a:latin typeface="Times New Roman" panose="02020603050405020304" pitchFamily="18" charset="0"/>
                <a:cs typeface="Times New Roman" panose="02020603050405020304" pitchFamily="18" charset="0"/>
              </a:rPr>
              <a:t>Se sono state eseguite I iterazioni (o comunque si verifica una condizione di terminazione), restituisci </a:t>
            </a:r>
            <a:r>
              <a:rPr lang="it-IT" dirty="0" err="1">
                <a:latin typeface="CMU Serif" panose="02000603000000000000" pitchFamily="2" charset="0"/>
                <a:ea typeface="CMU Serif" panose="02000603000000000000" pitchFamily="2" charset="0"/>
                <a:cs typeface="CMU Serif" panose="02000603000000000000" pitchFamily="2" charset="0"/>
              </a:rPr>
              <a:t>best_pos</a:t>
            </a:r>
            <a:r>
              <a:rPr lang="it-IT" dirty="0">
                <a:latin typeface="Times New Roman" panose="02020603050405020304" pitchFamily="18" charset="0"/>
                <a:cs typeface="Times New Roman" panose="02020603050405020304" pitchFamily="18" charset="0"/>
              </a:rPr>
              <a:t>, altrimenti ritorna al punto 3.</a:t>
            </a:r>
          </a:p>
        </p:txBody>
      </p:sp>
    </p:spTree>
    <p:extLst>
      <p:ext uri="{BB962C8B-B14F-4D97-AF65-F5344CB8AC3E}">
        <p14:creationId xmlns:p14="http://schemas.microsoft.com/office/powerpoint/2010/main" val="3612535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C037BD-F99B-4CAA-9405-1204C9C78245}"/>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PSO e lo stato dell’arte</a:t>
            </a:r>
          </a:p>
        </p:txBody>
      </p:sp>
      <p:sp>
        <p:nvSpPr>
          <p:cNvPr id="3" name="Segnaposto contenuto 2">
            <a:extLst>
              <a:ext uri="{FF2B5EF4-FFF2-40B4-BE49-F238E27FC236}">
                <a16:creationId xmlns:a16="http://schemas.microsoft.com/office/drawing/2014/main" id="{871AA06F-06CF-4C20-9E7B-16984E79661B}"/>
              </a:ext>
            </a:extLst>
          </p:cNvPr>
          <p:cNvSpPr>
            <a:spLocks noGrp="1"/>
          </p:cNvSpPr>
          <p:nvPr>
            <p:ph idx="1"/>
          </p:nvPr>
        </p:nvSpPr>
        <p:spPr/>
        <p:txBody>
          <a:bodyPr>
            <a:normAutofit/>
          </a:bodyPr>
          <a:lstStyle/>
          <a:p>
            <a:pPr marL="0" indent="0">
              <a:buNone/>
            </a:pPr>
            <a:r>
              <a:rPr lang="it-IT" sz="2800" dirty="0">
                <a:latin typeface="Times New Roman" panose="02020603050405020304" pitchFamily="18" charset="0"/>
                <a:cs typeface="Times New Roman" panose="02020603050405020304" pitchFamily="18" charset="0"/>
              </a:rPr>
              <a:t>La natura metaeuristica di PSO ha portato alla nascita di numerosissime varianti, per adattare l’algoritmo di base alle diverse tipologie di problemi.</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Si descrivono caratteristiche di alcune varianti:</a:t>
            </a:r>
          </a:p>
        </p:txBody>
      </p:sp>
    </p:spTree>
    <p:extLst>
      <p:ext uri="{BB962C8B-B14F-4D97-AF65-F5344CB8AC3E}">
        <p14:creationId xmlns:p14="http://schemas.microsoft.com/office/powerpoint/2010/main" val="2870289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0455A9-8D8A-42B8-A25B-57BD45230790}"/>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Varianti di base (1)</a:t>
            </a:r>
          </a:p>
        </p:txBody>
      </p:sp>
      <p:sp>
        <p:nvSpPr>
          <p:cNvPr id="3" name="Segnaposto contenuto 2">
            <a:extLst>
              <a:ext uri="{FF2B5EF4-FFF2-40B4-BE49-F238E27FC236}">
                <a16:creationId xmlns:a16="http://schemas.microsoft.com/office/drawing/2014/main" id="{CF12CA30-1A8F-4D14-A0AC-87540F3C799E}"/>
              </a:ext>
            </a:extLst>
          </p:cNvPr>
          <p:cNvSpPr>
            <a:spLocks noGrp="1"/>
          </p:cNvSpPr>
          <p:nvPr>
            <p:ph idx="1"/>
          </p:nvPr>
        </p:nvSpPr>
        <p:spPr/>
        <p:txBody>
          <a:bodyPr/>
          <a:lstStyle/>
          <a:p>
            <a:r>
              <a:rPr lang="it-IT" dirty="0" err="1">
                <a:latin typeface="Times New Roman" panose="02020603050405020304" pitchFamily="18" charset="0"/>
                <a:cs typeface="Times New Roman" panose="02020603050405020304" pitchFamily="18" charset="0"/>
              </a:rPr>
              <a:t>Fully</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Informed</a:t>
            </a:r>
            <a:r>
              <a:rPr lang="it-IT" dirty="0">
                <a:latin typeface="Times New Roman" panose="02020603050405020304" pitchFamily="18" charset="0"/>
                <a:cs typeface="Times New Roman" panose="02020603050405020304" pitchFamily="18" charset="0"/>
              </a:rPr>
              <a:t> PSO: Non viene mantenuto l’ottimo globale, ogni particella è influenzata direttamente da tutte le altre:</a:t>
            </a:r>
            <a:br>
              <a:rPr lang="it-IT" dirty="0">
                <a:latin typeface="Times New Roman" panose="02020603050405020304" pitchFamily="18" charset="0"/>
                <a:cs typeface="Times New Roman" panose="02020603050405020304" pitchFamily="18" charset="0"/>
              </a:rPr>
            </a:br>
            <a:br>
              <a:rPr lang="it-IT" dirty="0">
                <a:latin typeface="Times New Roman" panose="02020603050405020304" pitchFamily="18" charset="0"/>
                <a:cs typeface="Times New Roman" panose="02020603050405020304" pitchFamily="18" charset="0"/>
              </a:rPr>
            </a:br>
            <a:br>
              <a:rPr lang="it-IT" dirty="0">
                <a:latin typeface="Times New Roman" panose="02020603050405020304" pitchFamily="18" charset="0"/>
                <a:cs typeface="Times New Roman" panose="02020603050405020304" pitchFamily="18" charset="0"/>
              </a:rPr>
            </a:br>
            <a:br>
              <a:rPr lang="it-IT" dirty="0">
                <a:latin typeface="Times New Roman" panose="02020603050405020304" pitchFamily="18" charset="0"/>
                <a:cs typeface="Times New Roman" panose="02020603050405020304" pitchFamily="18" charset="0"/>
              </a:rPr>
            </a:b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In questa formulazione, </a:t>
            </a:r>
            <a:r>
              <a:rPr lang="el-GR" dirty="0">
                <a:latin typeface="Times New Roman" panose="02020603050405020304" pitchFamily="18" charset="0"/>
                <a:cs typeface="Times New Roman" panose="02020603050405020304" pitchFamily="18" charset="0"/>
              </a:rPr>
              <a:t>χ</a:t>
            </a:r>
            <a:r>
              <a:rPr lang="it-IT" dirty="0">
                <a:latin typeface="Times New Roman" panose="02020603050405020304" pitchFamily="18" charset="0"/>
                <a:cs typeface="Times New Roman" panose="02020603050405020304" pitchFamily="18" charset="0"/>
              </a:rPr>
              <a:t> è una costante di attrito, generalmente inferiore a 1.</a:t>
            </a:r>
            <a:br>
              <a:rPr lang="it-IT" dirty="0">
                <a:latin typeface="Times New Roman" panose="02020603050405020304" pitchFamily="18" charset="0"/>
                <a:cs typeface="Times New Roman" panose="02020603050405020304" pitchFamily="18" charset="0"/>
              </a:rPr>
            </a:br>
            <a:br>
              <a:rPr lang="it-IT" dirty="0">
                <a:latin typeface="Times New Roman" panose="02020603050405020304" pitchFamily="18" charset="0"/>
                <a:cs typeface="Times New Roman" panose="02020603050405020304" pitchFamily="18" charset="0"/>
              </a:rPr>
            </a:br>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Varianti intermedie: ogni particella è influenzata dal suo vicinato (clustering).</a:t>
            </a:r>
          </a:p>
          <a:p>
            <a:pPr marL="0" indent="0">
              <a:buNone/>
            </a:pPr>
            <a:endParaRPr lang="it-IT" dirty="0">
              <a:latin typeface="Times New Roman" panose="02020603050405020304" pitchFamily="18" charset="0"/>
              <a:cs typeface="Times New Roman" panose="02020603050405020304" pitchFamily="18" charset="0"/>
            </a:endParaRPr>
          </a:p>
          <a:p>
            <a:pPr marL="0" indent="0">
              <a:buNone/>
            </a:pPr>
            <a:endParaRPr lang="it-IT" dirty="0">
              <a:latin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4AAA2E69-8776-429F-ABBD-F37075FD4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822" y="2544417"/>
            <a:ext cx="8252356" cy="988377"/>
          </a:xfrm>
          <a:prstGeom prst="rect">
            <a:avLst/>
          </a:prstGeom>
        </p:spPr>
      </p:pic>
    </p:spTree>
    <p:extLst>
      <p:ext uri="{BB962C8B-B14F-4D97-AF65-F5344CB8AC3E}">
        <p14:creationId xmlns:p14="http://schemas.microsoft.com/office/powerpoint/2010/main" val="3562909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0455A9-8D8A-42B8-A25B-57BD45230790}"/>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Varianti di base (2)</a:t>
            </a:r>
          </a:p>
        </p:txBody>
      </p:sp>
      <p:sp>
        <p:nvSpPr>
          <p:cNvPr id="3" name="Segnaposto contenuto 2">
            <a:extLst>
              <a:ext uri="{FF2B5EF4-FFF2-40B4-BE49-F238E27FC236}">
                <a16:creationId xmlns:a16="http://schemas.microsoft.com/office/drawing/2014/main" id="{CF12CA30-1A8F-4D14-A0AC-87540F3C799E}"/>
              </a:ext>
            </a:extLst>
          </p:cNvPr>
          <p:cNvSpPr>
            <a:spLocks noGrp="1"/>
          </p:cNvSpPr>
          <p:nvPr>
            <p:ph idx="1"/>
          </p:nvPr>
        </p:nvSpPr>
        <p:spPr/>
        <p:txBody>
          <a:bodyPr/>
          <a:lstStyle/>
          <a:p>
            <a:r>
              <a:rPr lang="it-IT" dirty="0">
                <a:latin typeface="Times New Roman" panose="02020603050405020304" pitchFamily="18" charset="0"/>
                <a:cs typeface="Times New Roman" panose="02020603050405020304" pitchFamily="18" charset="0"/>
              </a:rPr>
              <a:t>Strategie adattive per i parametri dell’algoritmo:</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In [</a:t>
            </a:r>
            <a:r>
              <a:rPr lang="it-IT" dirty="0" err="1">
                <a:latin typeface="Times New Roman" panose="02020603050405020304" pitchFamily="18" charset="0"/>
                <a:cs typeface="Times New Roman" panose="02020603050405020304" pitchFamily="18" charset="0"/>
              </a:rPr>
              <a:t>Zhan</a:t>
            </a:r>
            <a:r>
              <a:rPr lang="it-IT" dirty="0">
                <a:latin typeface="Times New Roman" panose="02020603050405020304" pitchFamily="18" charset="0"/>
                <a:cs typeface="Times New Roman" panose="02020603050405020304" pitchFamily="18" charset="0"/>
              </a:rPr>
              <a:t> et al. - </a:t>
            </a:r>
            <a:r>
              <a:rPr lang="it-IT" dirty="0"/>
              <a:t>Adaptive </a:t>
            </a:r>
            <a:r>
              <a:rPr lang="it-IT" dirty="0" err="1"/>
              <a:t>Particle</a:t>
            </a:r>
            <a:r>
              <a:rPr lang="it-IT" dirty="0"/>
              <a:t> </a:t>
            </a:r>
            <a:r>
              <a:rPr lang="it-IT" dirty="0" err="1"/>
              <a:t>Swarm</a:t>
            </a:r>
            <a:r>
              <a:rPr lang="it-IT" dirty="0"/>
              <a:t> Optimization] si colloca ogni iterazione dell’algoritmo in una fase, in base alla distribuzione delle particelle:</a:t>
            </a:r>
          </a:p>
          <a:p>
            <a:pPr lvl="1"/>
            <a:r>
              <a:rPr lang="it-IT" dirty="0">
                <a:latin typeface="Times New Roman" panose="02020603050405020304" pitchFamily="18" charset="0"/>
                <a:cs typeface="Times New Roman" panose="02020603050405020304" pitchFamily="18" charset="0"/>
              </a:rPr>
              <a:t>Exploration: non è stato ancora individuato un buon ottimo, si favorisce un aumento di </a:t>
            </a:r>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i</a:t>
            </a:r>
            <a:r>
              <a:rPr lang="it-IT" dirty="0">
                <a:latin typeface="Times New Roman" panose="02020603050405020304" pitchFamily="18" charset="0"/>
                <a:cs typeface="Times New Roman" panose="02020603050405020304" pitchFamily="18" charset="0"/>
              </a:rPr>
              <a:t> rispetto a </a:t>
            </a:r>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s</a:t>
            </a:r>
            <a:r>
              <a:rPr lang="it-IT" dirty="0">
                <a:latin typeface="Times New Roman" panose="02020603050405020304" pitchFamily="18" charset="0"/>
                <a:cs typeface="Times New Roman" panose="02020603050405020304" pitchFamily="18" charset="0"/>
              </a:rPr>
              <a:t>;</a:t>
            </a:r>
          </a:p>
          <a:p>
            <a:pPr lvl="1"/>
            <a:r>
              <a:rPr lang="it-IT" dirty="0">
                <a:latin typeface="Times New Roman" panose="02020603050405020304" pitchFamily="18" charset="0"/>
                <a:cs typeface="Times New Roman" panose="02020603050405020304" pitchFamily="18" charset="0"/>
              </a:rPr>
              <a:t>Exploitation: è stata trovata una buona soluzione, se ne esplorano le vicinanze, favorendo leggermente un aumento di </a:t>
            </a:r>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i</a:t>
            </a:r>
            <a:r>
              <a:rPr lang="it-IT" baseline="-25000" dirty="0">
                <a:latin typeface="Times New Roman" panose="02020603050405020304" pitchFamily="18" charset="0"/>
                <a:cs typeface="Times New Roman" panose="02020603050405020304" pitchFamily="18" charset="0"/>
              </a:rPr>
              <a:t> </a:t>
            </a:r>
            <a:r>
              <a:rPr lang="it-IT" dirty="0">
                <a:latin typeface="Times New Roman" panose="02020603050405020304" pitchFamily="18" charset="0"/>
                <a:cs typeface="Times New Roman" panose="02020603050405020304" pitchFamily="18" charset="0"/>
              </a:rPr>
              <a:t>rispetto a </a:t>
            </a:r>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s</a:t>
            </a:r>
            <a:r>
              <a:rPr lang="it-IT" dirty="0">
                <a:latin typeface="Times New Roman" panose="02020603050405020304" pitchFamily="18" charset="0"/>
                <a:cs typeface="Times New Roman" panose="02020603050405020304" pitchFamily="18" charset="0"/>
              </a:rPr>
              <a:t>;</a:t>
            </a:r>
          </a:p>
          <a:p>
            <a:pPr lvl="1"/>
            <a:r>
              <a:rPr lang="it-IT" dirty="0" err="1">
                <a:latin typeface="Times New Roman" panose="02020603050405020304" pitchFamily="18" charset="0"/>
                <a:cs typeface="Times New Roman" panose="02020603050405020304" pitchFamily="18" charset="0"/>
              </a:rPr>
              <a:t>Convergence</a:t>
            </a:r>
            <a:r>
              <a:rPr lang="it-IT" dirty="0">
                <a:latin typeface="Times New Roman" panose="02020603050405020304" pitchFamily="18" charset="0"/>
                <a:cs typeface="Times New Roman" panose="02020603050405020304" pitchFamily="18" charset="0"/>
              </a:rPr>
              <a:t>: si aumentano leggermente sia </a:t>
            </a:r>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i</a:t>
            </a:r>
            <a:r>
              <a:rPr lang="it-IT" dirty="0">
                <a:latin typeface="Times New Roman" panose="02020603050405020304" pitchFamily="18" charset="0"/>
                <a:cs typeface="Times New Roman" panose="02020603050405020304" pitchFamily="18" charset="0"/>
              </a:rPr>
              <a:t> che </a:t>
            </a:r>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s</a:t>
            </a:r>
            <a:r>
              <a:rPr lang="it-IT" baseline="-25000" dirty="0">
                <a:latin typeface="Times New Roman" panose="02020603050405020304" pitchFamily="18" charset="0"/>
                <a:cs typeface="Times New Roman" panose="02020603050405020304" pitchFamily="18" charset="0"/>
              </a:rPr>
              <a:t> </a:t>
            </a:r>
            <a:r>
              <a:rPr lang="it-IT" dirty="0">
                <a:latin typeface="Times New Roman" panose="02020603050405020304" pitchFamily="18" charset="0"/>
                <a:cs typeface="Times New Roman" panose="02020603050405020304" pitchFamily="18" charset="0"/>
              </a:rPr>
              <a:t>per velocizzare la convergenza dello sciame;</a:t>
            </a:r>
          </a:p>
          <a:p>
            <a:pPr lvl="1"/>
            <a:r>
              <a:rPr lang="it-IT" dirty="0">
                <a:latin typeface="Times New Roman" panose="02020603050405020304" pitchFamily="18" charset="0"/>
                <a:cs typeface="Times New Roman" panose="02020603050405020304" pitchFamily="18" charset="0"/>
              </a:rPr>
              <a:t>Jumping-Out: particelle intrappolate in un ottimo che si sa essere locale, si aumenta </a:t>
            </a:r>
            <a:r>
              <a:rPr lang="it-IT" dirty="0" err="1">
                <a:latin typeface="Times New Roman" panose="02020603050405020304" pitchFamily="18" charset="0"/>
                <a:cs typeface="Times New Roman" panose="02020603050405020304" pitchFamily="18" charset="0"/>
              </a:rPr>
              <a:t>ϕ</a:t>
            </a:r>
            <a:r>
              <a:rPr lang="it-IT" baseline="-25000" dirty="0" err="1">
                <a:latin typeface="Times New Roman" panose="02020603050405020304" pitchFamily="18" charset="0"/>
                <a:cs typeface="Times New Roman" panose="02020603050405020304" pitchFamily="18" charset="0"/>
              </a:rPr>
              <a:t>s</a:t>
            </a:r>
            <a:r>
              <a:rPr lang="it-IT" baseline="-25000" dirty="0">
                <a:latin typeface="Times New Roman" panose="02020603050405020304" pitchFamily="18" charset="0"/>
                <a:cs typeface="Times New Roman" panose="02020603050405020304" pitchFamily="18" charset="0"/>
              </a:rPr>
              <a:t> </a:t>
            </a:r>
            <a:r>
              <a:rPr lang="it-IT" dirty="0">
                <a:latin typeface="Times New Roman" panose="02020603050405020304" pitchFamily="18" charset="0"/>
                <a:cs typeface="Times New Roman" panose="02020603050405020304" pitchFamily="18" charset="0"/>
              </a:rPr>
              <a:t>per cercare di sfuggirgli.</a:t>
            </a:r>
          </a:p>
          <a:p>
            <a:pPr marL="0" indent="0">
              <a:buNone/>
            </a:pP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58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DEA373-E04A-4DDC-9D98-4E6104304CAF}"/>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Un esempio: allocazione di risorse</a:t>
            </a:r>
          </a:p>
        </p:txBody>
      </p:sp>
      <p:sp>
        <p:nvSpPr>
          <p:cNvPr id="3" name="Segnaposto contenuto 2">
            <a:extLst>
              <a:ext uri="{FF2B5EF4-FFF2-40B4-BE49-F238E27FC236}">
                <a16:creationId xmlns:a16="http://schemas.microsoft.com/office/drawing/2014/main" id="{A889CC73-05E6-49CA-BB92-AFBEBBA9AA2A}"/>
              </a:ext>
            </a:extLst>
          </p:cNvPr>
          <p:cNvSpPr>
            <a:spLocks noGrp="1"/>
          </p:cNvSpPr>
          <p:nvPr>
            <p:ph idx="1"/>
          </p:nvPr>
        </p:nvSpPr>
        <p:spPr>
          <a:xfrm>
            <a:off x="628650" y="1825624"/>
            <a:ext cx="7886700" cy="4667249"/>
          </a:xfrm>
        </p:spPr>
        <p:txBody>
          <a:bodyPr/>
          <a:lstStyle/>
          <a:p>
            <a:r>
              <a:rPr lang="it-IT" sz="2800" dirty="0">
                <a:latin typeface="Times New Roman" panose="02020603050405020304" pitchFamily="18" charset="0"/>
                <a:cs typeface="Times New Roman" panose="02020603050405020304" pitchFamily="18" charset="0"/>
              </a:rPr>
              <a:t>Abbiamo diverse risorse: </a:t>
            </a:r>
            <a:r>
              <a:rPr lang="it-IT" sz="2800" dirty="0">
                <a:latin typeface="CMU Serif" panose="02000603000000000000" pitchFamily="2" charset="0"/>
                <a:ea typeface="CMU Serif" panose="02000603000000000000" pitchFamily="2" charset="0"/>
                <a:cs typeface="CMU Serif" panose="02000603000000000000" pitchFamily="2" charset="0"/>
              </a:rPr>
              <a:t>r</a:t>
            </a:r>
            <a:r>
              <a:rPr lang="it-IT" sz="2800" baseline="-25000" dirty="0">
                <a:latin typeface="CMU Serif" panose="02000603000000000000" pitchFamily="2" charset="0"/>
                <a:ea typeface="CMU Serif" panose="02000603000000000000" pitchFamily="2" charset="0"/>
                <a:cs typeface="CMU Serif" panose="02000603000000000000" pitchFamily="2" charset="0"/>
              </a:rPr>
              <a:t>1</a:t>
            </a:r>
            <a:r>
              <a:rPr lang="it-IT" sz="2800" dirty="0">
                <a:latin typeface="CMU Serif" panose="02000603000000000000" pitchFamily="2" charset="0"/>
                <a:ea typeface="CMU Serif" panose="02000603000000000000" pitchFamily="2" charset="0"/>
                <a:cs typeface="CMU Serif" panose="02000603000000000000" pitchFamily="2" charset="0"/>
              </a:rPr>
              <a:t>, …, </a:t>
            </a:r>
            <a:r>
              <a:rPr lang="it-IT" sz="2800" dirty="0" err="1">
                <a:latin typeface="CMU Serif" panose="02000603000000000000" pitchFamily="2" charset="0"/>
                <a:ea typeface="CMU Serif" panose="02000603000000000000" pitchFamily="2" charset="0"/>
                <a:cs typeface="CMU Serif" panose="02000603000000000000" pitchFamily="2" charset="0"/>
              </a:rPr>
              <a:t>r</a:t>
            </a:r>
            <a:r>
              <a:rPr lang="it-IT" sz="2800" baseline="-25000" dirty="0" err="1">
                <a:latin typeface="CMU Serif" panose="02000603000000000000" pitchFamily="2" charset="0"/>
                <a:ea typeface="CMU Serif" panose="02000603000000000000" pitchFamily="2" charset="0"/>
                <a:cs typeface="CMU Serif" panose="02000603000000000000" pitchFamily="2" charset="0"/>
              </a:rPr>
              <a:t>nr</a:t>
            </a:r>
            <a:r>
              <a:rPr lang="it-IT" sz="2800" dirty="0">
                <a:latin typeface="Times New Roman" panose="02020603050405020304" pitchFamily="18" charset="0"/>
                <a:cs typeface="Times New Roman" panose="02020603050405020304" pitchFamily="18" charset="0"/>
              </a:rPr>
              <a:t>, disponibili nelle quantità </a:t>
            </a:r>
            <a:r>
              <a:rPr lang="it-IT" sz="2800" dirty="0">
                <a:latin typeface="CMU Serif" panose="02000603000000000000" pitchFamily="2" charset="0"/>
                <a:ea typeface="CMU Serif" panose="02000603000000000000" pitchFamily="2" charset="0"/>
                <a:cs typeface="CMU Serif" panose="02000603000000000000" pitchFamily="2" charset="0"/>
              </a:rPr>
              <a:t>a</a:t>
            </a:r>
            <a:r>
              <a:rPr lang="it-IT" sz="2800" baseline="-25000" dirty="0">
                <a:latin typeface="CMU Serif" panose="02000603000000000000" pitchFamily="2" charset="0"/>
                <a:ea typeface="CMU Serif" panose="02000603000000000000" pitchFamily="2" charset="0"/>
                <a:cs typeface="CMU Serif" panose="02000603000000000000" pitchFamily="2" charset="0"/>
              </a:rPr>
              <a:t>1</a:t>
            </a:r>
            <a:r>
              <a:rPr lang="it-IT" sz="2800" dirty="0">
                <a:latin typeface="CMU Serif" panose="02000603000000000000" pitchFamily="2" charset="0"/>
                <a:ea typeface="CMU Serif" panose="02000603000000000000" pitchFamily="2" charset="0"/>
                <a:cs typeface="CMU Serif" panose="02000603000000000000" pitchFamily="2" charset="0"/>
              </a:rPr>
              <a:t>, …, </a:t>
            </a:r>
            <a:r>
              <a:rPr lang="it-IT" sz="2800" dirty="0" err="1">
                <a:latin typeface="CMU Serif" panose="02000603000000000000" pitchFamily="2" charset="0"/>
                <a:ea typeface="CMU Serif" panose="02000603000000000000" pitchFamily="2" charset="0"/>
                <a:cs typeface="CMU Serif" panose="02000603000000000000" pitchFamily="2" charset="0"/>
              </a:rPr>
              <a:t>a</a:t>
            </a:r>
            <a:r>
              <a:rPr lang="it-IT" sz="2800" baseline="-25000" dirty="0" err="1">
                <a:latin typeface="CMU Serif" panose="02000603000000000000" pitchFamily="2" charset="0"/>
                <a:ea typeface="CMU Serif" panose="02000603000000000000" pitchFamily="2" charset="0"/>
                <a:cs typeface="CMU Serif" panose="02000603000000000000" pitchFamily="2" charset="0"/>
              </a:rPr>
              <a:t>nr</a:t>
            </a:r>
            <a:r>
              <a:rPr lang="it-IT" sz="2800" dirty="0">
                <a:latin typeface="Times New Roman" panose="02020603050405020304" pitchFamily="18" charset="0"/>
                <a:cs typeface="Times New Roman" panose="02020603050405020304" pitchFamily="18" charset="0"/>
              </a:rPr>
              <a:t>.</a:t>
            </a:r>
          </a:p>
          <a:p>
            <a:r>
              <a:rPr lang="it-IT" sz="2800" dirty="0">
                <a:latin typeface="Times New Roman" panose="02020603050405020304" pitchFamily="18" charset="0"/>
                <a:cs typeface="Times New Roman" panose="02020603050405020304" pitchFamily="18" charset="0"/>
              </a:rPr>
              <a:t>Le risorse sono usate per produrre prodotti </a:t>
            </a:r>
            <a:r>
              <a:rPr lang="it-IT" sz="2800" dirty="0">
                <a:latin typeface="CMU Serif" panose="02000603000000000000" pitchFamily="2" charset="0"/>
                <a:ea typeface="CMU Serif" panose="02000603000000000000" pitchFamily="2" charset="0"/>
                <a:cs typeface="CMU Serif" panose="02000603000000000000" pitchFamily="2" charset="0"/>
              </a:rPr>
              <a:t>p</a:t>
            </a:r>
            <a:r>
              <a:rPr lang="it-IT" sz="2800" baseline="-25000" dirty="0">
                <a:latin typeface="CMU Serif" panose="02000603000000000000" pitchFamily="2" charset="0"/>
                <a:ea typeface="CMU Serif" panose="02000603000000000000" pitchFamily="2" charset="0"/>
                <a:cs typeface="CMU Serif" panose="02000603000000000000" pitchFamily="2" charset="0"/>
              </a:rPr>
              <a:t>1</a:t>
            </a:r>
            <a:r>
              <a:rPr lang="it-IT" sz="2800" dirty="0">
                <a:latin typeface="CMU Serif" panose="02000603000000000000" pitchFamily="2" charset="0"/>
                <a:ea typeface="CMU Serif" panose="02000603000000000000" pitchFamily="2" charset="0"/>
                <a:cs typeface="CMU Serif" panose="02000603000000000000" pitchFamily="2" charset="0"/>
              </a:rPr>
              <a:t>, …, </a:t>
            </a:r>
            <a:r>
              <a:rPr lang="it-IT" sz="2800" dirty="0" err="1">
                <a:latin typeface="CMU Serif" panose="02000603000000000000" pitchFamily="2" charset="0"/>
                <a:ea typeface="CMU Serif" panose="02000603000000000000" pitchFamily="2" charset="0"/>
                <a:cs typeface="CMU Serif" panose="02000603000000000000" pitchFamily="2" charset="0"/>
              </a:rPr>
              <a:t>p</a:t>
            </a:r>
            <a:r>
              <a:rPr lang="it-IT" sz="2800" baseline="-25000" dirty="0" err="1">
                <a:latin typeface="CMU Serif" panose="02000603000000000000" pitchFamily="2" charset="0"/>
                <a:ea typeface="CMU Serif" panose="02000603000000000000" pitchFamily="2" charset="0"/>
                <a:cs typeface="CMU Serif" panose="02000603000000000000" pitchFamily="2" charset="0"/>
              </a:rPr>
              <a:t>np</a:t>
            </a:r>
            <a:r>
              <a:rPr lang="it-IT" sz="2800" dirty="0">
                <a:latin typeface="Times New Roman" panose="02020603050405020304" pitchFamily="18" charset="0"/>
                <a:cs typeface="Times New Roman" panose="02020603050405020304" pitchFamily="18" charset="0"/>
              </a:rPr>
              <a:t>.</a:t>
            </a:r>
          </a:p>
          <a:p>
            <a:r>
              <a:rPr lang="it-IT" sz="2800" dirty="0">
                <a:latin typeface="Times New Roman" panose="02020603050405020304" pitchFamily="18" charset="0"/>
                <a:cs typeface="Times New Roman" panose="02020603050405020304" pitchFamily="18" charset="0"/>
              </a:rPr>
              <a:t>Ogni unità del prodotto </a:t>
            </a:r>
            <a:r>
              <a:rPr lang="it-IT" sz="2800" dirty="0" err="1">
                <a:latin typeface="CMU Serif" panose="02000603000000000000" pitchFamily="2" charset="0"/>
                <a:ea typeface="CMU Serif" panose="02000603000000000000" pitchFamily="2" charset="0"/>
                <a:cs typeface="CMU Serif" panose="02000603000000000000" pitchFamily="2" charset="0"/>
              </a:rPr>
              <a:t>p</a:t>
            </a:r>
            <a:r>
              <a:rPr lang="it-IT" sz="2800" baseline="-25000" dirty="0" err="1">
                <a:latin typeface="CMU Serif" panose="02000603000000000000" pitchFamily="2" charset="0"/>
                <a:ea typeface="CMU Serif" panose="02000603000000000000" pitchFamily="2" charset="0"/>
                <a:cs typeface="CMU Serif" panose="02000603000000000000" pitchFamily="2" charset="0"/>
              </a:rPr>
              <a:t>i</a:t>
            </a:r>
            <a:r>
              <a:rPr lang="it-IT" sz="2800" dirty="0">
                <a:latin typeface="Times New Roman" panose="02020603050405020304" pitchFamily="18" charset="0"/>
                <a:cs typeface="Times New Roman" panose="02020603050405020304" pitchFamily="18" charset="0"/>
              </a:rPr>
              <a:t> ha bisogno di una quantità </a:t>
            </a:r>
            <a:r>
              <a:rPr lang="it-IT" sz="2800" dirty="0">
                <a:latin typeface="CMU Serif" panose="02000603000000000000" pitchFamily="2" charset="0"/>
                <a:ea typeface="CMU Serif" panose="02000603000000000000" pitchFamily="2" charset="0"/>
                <a:cs typeface="CMU Serif" panose="02000603000000000000" pitchFamily="2" charset="0"/>
              </a:rPr>
              <a:t>q</a:t>
            </a:r>
            <a:r>
              <a:rPr lang="it-IT" sz="2800" baseline="30000" dirty="0">
                <a:latin typeface="CMU Serif" panose="02000603000000000000" pitchFamily="2" charset="0"/>
                <a:ea typeface="CMU Serif" panose="02000603000000000000" pitchFamily="2" charset="0"/>
                <a:cs typeface="CMU Serif" panose="02000603000000000000" pitchFamily="2" charset="0"/>
              </a:rPr>
              <a:t>i</a:t>
            </a:r>
            <a:r>
              <a:rPr lang="it-IT" sz="2800" baseline="-25000" dirty="0">
                <a:latin typeface="CMU Serif" panose="02000603000000000000" pitchFamily="2" charset="0"/>
                <a:ea typeface="CMU Serif" panose="02000603000000000000" pitchFamily="2" charset="0"/>
                <a:cs typeface="CMU Serif" panose="02000603000000000000" pitchFamily="2" charset="0"/>
              </a:rPr>
              <a:t>1</a:t>
            </a:r>
            <a:r>
              <a:rPr lang="it-IT" sz="2800" dirty="0">
                <a:latin typeface="Times New Roman" panose="02020603050405020304" pitchFamily="18" charset="0"/>
                <a:cs typeface="Times New Roman" panose="02020603050405020304" pitchFamily="18" charset="0"/>
              </a:rPr>
              <a:t> di </a:t>
            </a:r>
            <a:r>
              <a:rPr lang="it-IT" sz="2800" dirty="0">
                <a:latin typeface="CMU Serif" panose="02000603000000000000" pitchFamily="2" charset="0"/>
                <a:ea typeface="CMU Serif" panose="02000603000000000000" pitchFamily="2" charset="0"/>
                <a:cs typeface="CMU Serif" panose="02000603000000000000" pitchFamily="2" charset="0"/>
              </a:rPr>
              <a:t>r</a:t>
            </a:r>
            <a:r>
              <a:rPr lang="it-IT" sz="2800" baseline="-25000" dirty="0">
                <a:latin typeface="CMU Serif" panose="02000603000000000000" pitchFamily="2" charset="0"/>
                <a:ea typeface="CMU Serif" panose="02000603000000000000" pitchFamily="2" charset="0"/>
                <a:cs typeface="CMU Serif" panose="02000603000000000000" pitchFamily="2" charset="0"/>
              </a:rPr>
              <a:t>1</a:t>
            </a:r>
            <a:r>
              <a:rPr lang="it-IT" sz="2800" dirty="0">
                <a:latin typeface="Times New Roman" panose="02020603050405020304" pitchFamily="18" charset="0"/>
                <a:cs typeface="Times New Roman" panose="02020603050405020304" pitchFamily="18" charset="0"/>
              </a:rPr>
              <a:t>, </a:t>
            </a:r>
            <a:r>
              <a:rPr lang="it-IT" sz="2800" dirty="0">
                <a:latin typeface="CMU Serif" panose="02000603000000000000" pitchFamily="2" charset="0"/>
                <a:ea typeface="CMU Serif" panose="02000603000000000000" pitchFamily="2" charset="0"/>
                <a:cs typeface="CMU Serif" panose="02000603000000000000" pitchFamily="2" charset="0"/>
              </a:rPr>
              <a:t>q</a:t>
            </a:r>
            <a:r>
              <a:rPr lang="it-IT" sz="2800" baseline="30000" dirty="0">
                <a:latin typeface="CMU Serif" panose="02000603000000000000" pitchFamily="2" charset="0"/>
                <a:ea typeface="CMU Serif" panose="02000603000000000000" pitchFamily="2" charset="0"/>
                <a:cs typeface="CMU Serif" panose="02000603000000000000" pitchFamily="2" charset="0"/>
              </a:rPr>
              <a:t>i</a:t>
            </a:r>
            <a:r>
              <a:rPr lang="it-IT" sz="2800" baseline="-25000" dirty="0">
                <a:latin typeface="CMU Serif" panose="02000603000000000000" pitchFamily="2" charset="0"/>
                <a:ea typeface="CMU Serif" panose="02000603000000000000" pitchFamily="2" charset="0"/>
                <a:cs typeface="CMU Serif" panose="02000603000000000000" pitchFamily="2" charset="0"/>
              </a:rPr>
              <a:t>2</a:t>
            </a:r>
            <a:r>
              <a:rPr lang="it-IT" sz="2800" dirty="0">
                <a:latin typeface="Times New Roman" panose="02020603050405020304" pitchFamily="18" charset="0"/>
                <a:cs typeface="Times New Roman" panose="02020603050405020304" pitchFamily="18" charset="0"/>
              </a:rPr>
              <a:t> di </a:t>
            </a:r>
            <a:r>
              <a:rPr lang="it-IT" sz="2800" dirty="0">
                <a:latin typeface="CMU Serif" panose="02000603000000000000" pitchFamily="2" charset="0"/>
                <a:ea typeface="CMU Serif" panose="02000603000000000000" pitchFamily="2" charset="0"/>
                <a:cs typeface="CMU Serif" panose="02000603000000000000" pitchFamily="2" charset="0"/>
              </a:rPr>
              <a:t>r</a:t>
            </a:r>
            <a:r>
              <a:rPr lang="it-IT" sz="2800" baseline="-25000" dirty="0">
                <a:latin typeface="CMU Serif" panose="02000603000000000000" pitchFamily="2" charset="0"/>
                <a:ea typeface="CMU Serif" panose="02000603000000000000" pitchFamily="2" charset="0"/>
                <a:cs typeface="CMU Serif" panose="02000603000000000000" pitchFamily="2" charset="0"/>
              </a:rPr>
              <a:t>2</a:t>
            </a:r>
            <a:r>
              <a:rPr lang="it-IT" sz="2800" dirty="0">
                <a:latin typeface="Times New Roman" panose="02020603050405020304" pitchFamily="18" charset="0"/>
                <a:cs typeface="Times New Roman" panose="02020603050405020304" pitchFamily="18" charset="0"/>
              </a:rPr>
              <a:t>, …, </a:t>
            </a:r>
            <a:r>
              <a:rPr lang="it-IT" sz="2800" dirty="0" err="1">
                <a:latin typeface="CMU Serif" panose="02000603000000000000" pitchFamily="2" charset="0"/>
                <a:ea typeface="CMU Serif" panose="02000603000000000000" pitchFamily="2" charset="0"/>
                <a:cs typeface="CMU Serif" panose="02000603000000000000" pitchFamily="2" charset="0"/>
              </a:rPr>
              <a:t>q</a:t>
            </a:r>
            <a:r>
              <a:rPr lang="it-IT" sz="2800" baseline="30000" dirty="0" err="1">
                <a:latin typeface="CMU Serif" panose="02000603000000000000" pitchFamily="2" charset="0"/>
                <a:ea typeface="CMU Serif" panose="02000603000000000000" pitchFamily="2" charset="0"/>
                <a:cs typeface="CMU Serif" panose="02000603000000000000" pitchFamily="2" charset="0"/>
              </a:rPr>
              <a:t>i</a:t>
            </a:r>
            <a:r>
              <a:rPr lang="it-IT" sz="2800" baseline="-25000" dirty="0" err="1">
                <a:latin typeface="CMU Serif" panose="02000603000000000000" pitchFamily="2" charset="0"/>
                <a:ea typeface="CMU Serif" panose="02000603000000000000" pitchFamily="2" charset="0"/>
                <a:cs typeface="CMU Serif" panose="02000603000000000000" pitchFamily="2" charset="0"/>
              </a:rPr>
              <a:t>nr</a:t>
            </a:r>
            <a:r>
              <a:rPr lang="it-IT" sz="2800" baseline="-25000" dirty="0">
                <a:latin typeface="Times New Roman" panose="02020603050405020304" pitchFamily="18" charset="0"/>
                <a:cs typeface="Times New Roman" panose="02020603050405020304" pitchFamily="18" charset="0"/>
              </a:rPr>
              <a:t> </a:t>
            </a:r>
            <a:r>
              <a:rPr lang="it-IT" sz="2800" dirty="0">
                <a:latin typeface="Times New Roman" panose="02020603050405020304" pitchFamily="18" charset="0"/>
                <a:cs typeface="Times New Roman" panose="02020603050405020304" pitchFamily="18" charset="0"/>
              </a:rPr>
              <a:t>di </a:t>
            </a:r>
            <a:r>
              <a:rPr lang="it-IT" sz="2800" dirty="0" err="1">
                <a:latin typeface="CMU Serif" panose="02000603000000000000" pitchFamily="2" charset="0"/>
                <a:ea typeface="CMU Serif" panose="02000603000000000000" pitchFamily="2" charset="0"/>
                <a:cs typeface="CMU Serif" panose="02000603000000000000" pitchFamily="2" charset="0"/>
              </a:rPr>
              <a:t>r</a:t>
            </a:r>
            <a:r>
              <a:rPr lang="it-IT" sz="2800" baseline="-25000" dirty="0" err="1">
                <a:latin typeface="CMU Serif" panose="02000603000000000000" pitchFamily="2" charset="0"/>
                <a:ea typeface="CMU Serif" panose="02000603000000000000" pitchFamily="2" charset="0"/>
                <a:cs typeface="CMU Serif" panose="02000603000000000000" pitchFamily="2" charset="0"/>
              </a:rPr>
              <a:t>nr</a:t>
            </a:r>
            <a:r>
              <a:rPr lang="it-IT" sz="2800" dirty="0">
                <a:latin typeface="Times New Roman" panose="02020603050405020304" pitchFamily="18" charset="0"/>
                <a:cs typeface="Times New Roman" panose="02020603050405020304" pitchFamily="18" charset="0"/>
              </a:rPr>
              <a:t>, e può essere venduta ottenendo un ricavo di </a:t>
            </a:r>
            <a:r>
              <a:rPr lang="it-IT" sz="2800" dirty="0">
                <a:latin typeface="CMU Serif" panose="02000603000000000000" pitchFamily="2" charset="0"/>
                <a:ea typeface="CMU Serif" panose="02000603000000000000" pitchFamily="2" charset="0"/>
                <a:cs typeface="CMU Serif" panose="02000603000000000000" pitchFamily="2" charset="0"/>
              </a:rPr>
              <a:t>g</a:t>
            </a:r>
            <a:r>
              <a:rPr lang="it-IT" sz="2800" baseline="-25000" dirty="0">
                <a:latin typeface="CMU Serif" panose="02000603000000000000" pitchFamily="2" charset="0"/>
                <a:ea typeface="CMU Serif" panose="02000603000000000000" pitchFamily="2" charset="0"/>
                <a:cs typeface="CMU Serif" panose="02000603000000000000" pitchFamily="2" charset="0"/>
              </a:rPr>
              <a:t>i</a:t>
            </a:r>
            <a:r>
              <a:rPr lang="it-IT" sz="2800" dirty="0">
                <a:latin typeface="Times New Roman" panose="02020603050405020304" pitchFamily="18" charset="0"/>
                <a:cs typeface="Times New Roman" panose="02020603050405020304" pitchFamily="18" charset="0"/>
              </a:rPr>
              <a:t>.</a:t>
            </a:r>
          </a:p>
          <a:p>
            <a:endParaRPr lang="it-IT" sz="2800" dirty="0"/>
          </a:p>
          <a:p>
            <a:pPr marL="0" indent="0">
              <a:buNone/>
            </a:pPr>
            <a:r>
              <a:rPr lang="it-IT" sz="2800" u="sng" dirty="0">
                <a:latin typeface="Times New Roman" panose="02020603050405020304" pitchFamily="18" charset="0"/>
                <a:cs typeface="Times New Roman" panose="02020603050405020304" pitchFamily="18" charset="0"/>
              </a:rPr>
              <a:t>Obiettivo</a:t>
            </a:r>
            <a:r>
              <a:rPr lang="it-IT" sz="2800" dirty="0">
                <a:latin typeface="Times New Roman" panose="02020603050405020304" pitchFamily="18" charset="0"/>
                <a:cs typeface="Times New Roman" panose="02020603050405020304" pitchFamily="18" charset="0"/>
              </a:rPr>
              <a:t>: trovare la scelta di prodotti da realizzare che porti al guadagno massimo.</a:t>
            </a:r>
          </a:p>
          <a:p>
            <a:endParaRPr lang="it-IT" sz="2800" dirty="0"/>
          </a:p>
          <a:p>
            <a:pPr marL="0" indent="0">
              <a:buNone/>
            </a:pPr>
            <a:endParaRPr lang="it-IT" dirty="0"/>
          </a:p>
          <a:p>
            <a:pPr marL="0" indent="0">
              <a:buNone/>
            </a:pPr>
            <a:endParaRPr lang="it-IT" dirty="0"/>
          </a:p>
        </p:txBody>
      </p:sp>
    </p:spTree>
    <p:extLst>
      <p:ext uri="{BB962C8B-B14F-4D97-AF65-F5344CB8AC3E}">
        <p14:creationId xmlns:p14="http://schemas.microsoft.com/office/powerpoint/2010/main" val="3615544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0455A9-8D8A-42B8-A25B-57BD45230790}"/>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Varianti di base (3)</a:t>
            </a:r>
          </a:p>
        </p:txBody>
      </p:sp>
      <p:sp>
        <p:nvSpPr>
          <p:cNvPr id="3" name="Segnaposto contenuto 2">
            <a:extLst>
              <a:ext uri="{FF2B5EF4-FFF2-40B4-BE49-F238E27FC236}">
                <a16:creationId xmlns:a16="http://schemas.microsoft.com/office/drawing/2014/main" id="{CF12CA30-1A8F-4D14-A0AC-87540F3C799E}"/>
              </a:ext>
            </a:extLst>
          </p:cNvPr>
          <p:cNvSpPr>
            <a:spLocks noGrp="1"/>
          </p:cNvSpPr>
          <p:nvPr>
            <p:ph idx="1"/>
          </p:nvPr>
        </p:nvSpPr>
        <p:spPr/>
        <p:txBody>
          <a:bodyPr/>
          <a:lstStyle/>
          <a:p>
            <a:r>
              <a:rPr lang="it-IT" sz="2400" dirty="0">
                <a:latin typeface="Times New Roman" panose="02020603050405020304" pitchFamily="18" charset="0"/>
                <a:cs typeface="Times New Roman" panose="02020603050405020304" pitchFamily="18" charset="0"/>
              </a:rPr>
              <a:t>Algoritmi ibridi:</a:t>
            </a:r>
          </a:p>
          <a:p>
            <a:pPr marL="342900" lvl="1" indent="0">
              <a:buNone/>
            </a:pPr>
            <a:r>
              <a:rPr lang="it-IT" sz="2400" dirty="0">
                <a:latin typeface="Times New Roman" panose="02020603050405020304" pitchFamily="18" charset="0"/>
                <a:cs typeface="Times New Roman" panose="02020603050405020304" pitchFamily="18" charset="0"/>
              </a:rPr>
              <a:t>In [</a:t>
            </a:r>
            <a:r>
              <a:rPr lang="en-US" sz="2400" i="1" dirty="0" err="1">
                <a:latin typeface="Times New Roman" panose="02020603050405020304" pitchFamily="18" charset="0"/>
                <a:cs typeface="Times New Roman" panose="02020603050405020304" pitchFamily="18" charset="0"/>
              </a:rPr>
              <a:t>Krink</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Løvbjerg</a:t>
            </a:r>
            <a:r>
              <a:rPr lang="en-US" sz="2400" i="1" dirty="0">
                <a:latin typeface="Times New Roman" panose="02020603050405020304" pitchFamily="18" charset="0"/>
                <a:cs typeface="Times New Roman" panose="02020603050405020304" pitchFamily="18" charset="0"/>
              </a:rPr>
              <a:t> - The </a:t>
            </a:r>
            <a:r>
              <a:rPr lang="en-US" sz="2400" i="1" dirty="0" err="1">
                <a:latin typeface="Times New Roman" panose="02020603050405020304" pitchFamily="18" charset="0"/>
                <a:cs typeface="Times New Roman" panose="02020603050405020304" pitchFamily="18" charset="0"/>
              </a:rPr>
              <a:t>LifeCycle</a:t>
            </a:r>
            <a:r>
              <a:rPr lang="en-US" sz="2400" i="1" dirty="0">
                <a:latin typeface="Times New Roman" panose="02020603050405020304" pitchFamily="18" charset="0"/>
                <a:cs typeface="Times New Roman" panose="02020603050405020304" pitchFamily="18" charset="0"/>
              </a:rPr>
              <a:t> Model: Combining Particle Swarm </a:t>
            </a:r>
            <a:r>
              <a:rPr lang="en-US" sz="2400" i="1" dirty="0" err="1">
                <a:latin typeface="Times New Roman" panose="02020603050405020304" pitchFamily="18" charset="0"/>
                <a:cs typeface="Times New Roman" panose="02020603050405020304" pitchFamily="18" charset="0"/>
              </a:rPr>
              <a:t>Optimisation</a:t>
            </a:r>
            <a:r>
              <a:rPr lang="en-US" sz="2400" i="1" dirty="0">
                <a:latin typeface="Times New Roman" panose="02020603050405020304" pitchFamily="18" charset="0"/>
                <a:cs typeface="Times New Roman" panose="02020603050405020304" pitchFamily="18" charset="0"/>
              </a:rPr>
              <a:t>, Genetic Algorithms and </a:t>
            </a:r>
            <a:r>
              <a:rPr lang="en-US" sz="2400" i="1" dirty="0" err="1">
                <a:latin typeface="Times New Roman" panose="02020603050405020304" pitchFamily="18" charset="0"/>
                <a:cs typeface="Times New Roman" panose="02020603050405020304" pitchFamily="18" charset="0"/>
              </a:rPr>
              <a:t>HillClimbers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a:t>
            </a:r>
            <a:r>
              <a:rPr lang="en-US" sz="2400" dirty="0">
                <a:latin typeface="Times New Roman" panose="02020603050405020304" pitchFamily="18" charset="0"/>
                <a:cs typeface="Times New Roman" panose="02020603050405020304" pitchFamily="18" charset="0"/>
              </a:rPr>
              <a:t> propone un ‘‘</a:t>
            </a:r>
            <a:r>
              <a:rPr lang="en-US" sz="2400" dirty="0" err="1">
                <a:latin typeface="Times New Roman" panose="02020603050405020304" pitchFamily="18" charset="0"/>
                <a:cs typeface="Times New Roman" panose="02020603050405020304" pitchFamily="18" charset="0"/>
              </a:rPr>
              <a:t>ciclo</a:t>
            </a:r>
            <a:r>
              <a:rPr lang="en-US" sz="2400" dirty="0">
                <a:latin typeface="Times New Roman" panose="02020603050405020304" pitchFamily="18" charset="0"/>
                <a:cs typeface="Times New Roman" panose="02020603050405020304" pitchFamily="18" charset="0"/>
              </a:rPr>
              <a:t> di vita” per le </a:t>
            </a:r>
            <a:r>
              <a:rPr lang="en-US" sz="2400" dirty="0" err="1">
                <a:latin typeface="Times New Roman" panose="02020603050405020304" pitchFamily="18" charset="0"/>
                <a:cs typeface="Times New Roman" panose="02020603050405020304" pitchFamily="18" charset="0"/>
              </a:rPr>
              <a:t>particelle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possono</a:t>
            </a:r>
            <a:r>
              <a:rPr lang="en-US" sz="2400" dirty="0">
                <a:latin typeface="Times New Roman" panose="02020603050405020304" pitchFamily="18" charset="0"/>
                <a:cs typeface="Times New Roman" panose="02020603050405020304" pitchFamily="18" charset="0"/>
              </a:rPr>
              <a:t>: </a:t>
            </a:r>
          </a:p>
          <a:p>
            <a:pPr lvl="1">
              <a:buFontTx/>
              <a:buChar char="-"/>
            </a:pPr>
            <a:r>
              <a:rPr lang="en-US" sz="2400" dirty="0" err="1">
                <a:latin typeface="Times New Roman" panose="02020603050405020304" pitchFamily="18" charset="0"/>
                <a:cs typeface="Times New Roman" panose="02020603050405020304" pitchFamily="18" charset="0"/>
              </a:rPr>
              <a:t>muoversi</a:t>
            </a:r>
            <a:r>
              <a:rPr lang="en-US" sz="2400" dirty="0">
                <a:latin typeface="Times New Roman" panose="02020603050405020304" pitchFamily="18" charset="0"/>
                <a:cs typeface="Times New Roman" panose="02020603050405020304" pitchFamily="18" charset="0"/>
              </a:rPr>
              <a:t> secondo </a:t>
            </a:r>
            <a:r>
              <a:rPr lang="en-US" sz="2400" dirty="0" err="1">
                <a:latin typeface="Times New Roman" panose="02020603050405020304" pitchFamily="18" charset="0"/>
                <a:cs typeface="Times New Roman" panose="02020603050405020304" pitchFamily="18" charset="0"/>
              </a:rPr>
              <a:t>il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modello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classico</a:t>
            </a:r>
            <a:r>
              <a:rPr lang="en-US" sz="2400" dirty="0">
                <a:latin typeface="Times New Roman" panose="02020603050405020304" pitchFamily="18" charset="0"/>
                <a:cs typeface="Times New Roman" panose="02020603050405020304" pitchFamily="18" charset="0"/>
              </a:rPr>
              <a:t> di PSO;</a:t>
            </a:r>
          </a:p>
          <a:p>
            <a:pPr lvl="1">
              <a:buFontTx/>
              <a:buChar char="-"/>
            </a:pPr>
            <a:r>
              <a:rPr lang="en-US" sz="2400" dirty="0" err="1">
                <a:latin typeface="Times New Roman" panose="02020603050405020304" pitchFamily="18" charset="0"/>
                <a:cs typeface="Times New Roman" panose="02020603050405020304" pitchFamily="18" charset="0"/>
              </a:rPr>
              <a:t>seguire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processo</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selezione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riproduzione</a:t>
            </a:r>
            <a:r>
              <a:rPr lang="en-US" sz="2400" dirty="0">
                <a:latin typeface="Times New Roman" panose="02020603050405020304" pitchFamily="18" charset="0"/>
                <a:cs typeface="Times New Roman" panose="02020603050405020304" pitchFamily="18" charset="0"/>
              </a:rPr>
              <a:t> e </a:t>
            </a:r>
            <a:r>
              <a:rPr lang="en-US" sz="2400" dirty="0" err="1">
                <a:latin typeface="Times New Roman" panose="02020603050405020304" pitchFamily="18" charset="0"/>
                <a:cs typeface="Times New Roman" panose="02020603050405020304" pitchFamily="18" charset="0"/>
              </a:rPr>
              <a:t>mutazione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tipico</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degli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algoritmi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genetici</a:t>
            </a:r>
            <a:r>
              <a:rPr lang="en-US" sz="2400" dirty="0">
                <a:latin typeface="Times New Roman" panose="02020603050405020304" pitchFamily="18" charset="0"/>
                <a:cs typeface="Times New Roman" panose="02020603050405020304" pitchFamily="18" charset="0"/>
              </a:rPr>
              <a:t>;</a:t>
            </a:r>
          </a:p>
          <a:p>
            <a:pPr lvl="1">
              <a:buFontTx/>
              <a:buChar char="-"/>
            </a:pPr>
            <a:r>
              <a:rPr lang="en-US" sz="2400" dirty="0" err="1">
                <a:latin typeface="Times New Roman" panose="02020603050405020304" pitchFamily="18" charset="0"/>
                <a:cs typeface="Times New Roman" panose="02020603050405020304" pitchFamily="18" charset="0"/>
              </a:rPr>
              <a:t>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spostarsi</a:t>
            </a:r>
            <a:r>
              <a:rPr lang="en-US" sz="2400" dirty="0">
                <a:latin typeface="Times New Roman" panose="02020603050405020304" pitchFamily="18" charset="0"/>
                <a:cs typeface="Times New Roman" panose="02020603050405020304" pitchFamily="18" charset="0"/>
              </a:rPr>
              <a:t> secondo la </a:t>
            </a:r>
            <a:r>
              <a:rPr lang="en-US" sz="2400" dirty="0" err="1">
                <a:latin typeface="Times New Roman" panose="02020603050405020304" pitchFamily="18" charset="0"/>
                <a:cs typeface="Times New Roman" panose="02020603050405020304" pitchFamily="18" charset="0"/>
              </a:rPr>
              <a:t>metodologia</a:t>
            </a:r>
            <a:r>
              <a:rPr lang="en-US" sz="2400" dirty="0">
                <a:latin typeface="Times New Roman" panose="02020603050405020304" pitchFamily="18" charset="0"/>
                <a:cs typeface="Times New Roman" panose="02020603050405020304" pitchFamily="18" charset="0"/>
              </a:rPr>
              <a:t> di hill-climbing.</a:t>
            </a:r>
            <a:endParaRPr lang="it-IT" sz="2400" dirty="0">
              <a:latin typeface="Times New Roman" panose="02020603050405020304" pitchFamily="18" charset="0"/>
              <a:cs typeface="Times New Roman" panose="02020603050405020304" pitchFamily="18" charset="0"/>
            </a:endParaRPr>
          </a:p>
          <a:p>
            <a:pPr marL="0" indent="0">
              <a:buNone/>
            </a:pP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529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270001-51C2-41EB-9C29-8F511B64C1AB}"/>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PSO per altre categorie di problemi (1)</a:t>
            </a:r>
          </a:p>
        </p:txBody>
      </p:sp>
      <p:sp>
        <p:nvSpPr>
          <p:cNvPr id="3" name="Segnaposto contenuto 2">
            <a:extLst>
              <a:ext uri="{FF2B5EF4-FFF2-40B4-BE49-F238E27FC236}">
                <a16:creationId xmlns:a16="http://schemas.microsoft.com/office/drawing/2014/main" id="{6B491616-38E2-4246-8E78-B85A90334427}"/>
              </a:ext>
            </a:extLst>
          </p:cNvPr>
          <p:cNvSpPr>
            <a:spLocks noGrp="1"/>
          </p:cNvSpPr>
          <p:nvPr>
            <p:ph idx="1"/>
          </p:nvPr>
        </p:nvSpPr>
        <p:spPr/>
        <p:txBody>
          <a:bodyPr/>
          <a:lstStyle/>
          <a:p>
            <a:pPr marL="0" indent="0">
              <a:buNone/>
            </a:pPr>
            <a:r>
              <a:rPr lang="it-IT" dirty="0">
                <a:latin typeface="Times New Roman" panose="02020603050405020304" pitchFamily="18" charset="0"/>
                <a:cs typeface="Times New Roman" panose="02020603050405020304" pitchFamily="18" charset="0"/>
              </a:rPr>
              <a:t>PSO usata con successo anche per risolvere:</a:t>
            </a:r>
          </a:p>
          <a:p>
            <a:pPr marL="0" indent="0">
              <a:buNone/>
            </a:pPr>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Problemi a parametri di dominio intero:</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È risultato efficace semplicemente troncare la parte decimale della posizione delle particelle;</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Penalty method utilizzabili per penalizzare una parte decimale non nulla.</a:t>
            </a:r>
            <a:br>
              <a:rPr lang="it-IT" dirty="0">
                <a:latin typeface="Times New Roman" panose="02020603050405020304" pitchFamily="18" charset="0"/>
                <a:cs typeface="Times New Roman" panose="02020603050405020304" pitchFamily="18" charset="0"/>
              </a:rPr>
            </a:br>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Problemi vincolati:</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Penalità sulla violazione di vincoli;</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Posizioni che non rispettano i vincoli ignorate nel calcolo delle posizioni migliori individuale e globale.</a:t>
            </a:r>
          </a:p>
        </p:txBody>
      </p:sp>
    </p:spTree>
    <p:extLst>
      <p:ext uri="{BB962C8B-B14F-4D97-AF65-F5344CB8AC3E}">
        <p14:creationId xmlns:p14="http://schemas.microsoft.com/office/powerpoint/2010/main" val="2999176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270001-51C2-41EB-9C29-8F511B64C1AB}"/>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PSO per altre categorie di problemi (2)</a:t>
            </a:r>
          </a:p>
        </p:txBody>
      </p:sp>
      <p:sp>
        <p:nvSpPr>
          <p:cNvPr id="3" name="Segnaposto contenuto 2">
            <a:extLst>
              <a:ext uri="{FF2B5EF4-FFF2-40B4-BE49-F238E27FC236}">
                <a16:creationId xmlns:a16="http://schemas.microsoft.com/office/drawing/2014/main" id="{6B491616-38E2-4246-8E78-B85A90334427}"/>
              </a:ext>
            </a:extLst>
          </p:cNvPr>
          <p:cNvSpPr>
            <a:spLocks noGrp="1"/>
          </p:cNvSpPr>
          <p:nvPr>
            <p:ph idx="1"/>
          </p:nvPr>
        </p:nvSpPr>
        <p:spPr/>
        <p:txBody>
          <a:bodyPr/>
          <a:lstStyle/>
          <a:p>
            <a:pPr marL="0" indent="0">
              <a:buNone/>
            </a:pPr>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Problemi multi-obiettivo:</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Si può utilizzare un archivio delle soluzioni migliori (analogamente a quanto visto prima con SPEA-2);</a:t>
            </a:r>
            <a:br>
              <a:rPr lang="it-IT" dirty="0">
                <a:latin typeface="Times New Roman" panose="02020603050405020304" pitchFamily="18" charset="0"/>
                <a:cs typeface="Times New Roman" panose="02020603050405020304" pitchFamily="18" charset="0"/>
              </a:rPr>
            </a:b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Diverse strategie di scelta degli ottimi a livello di singole particelle:</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 Ogni particella influenzata da un diverso ottimo paretiano;</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 Ogni particella influenzata da un ottimo rispetto a un diverso 		      obiettivo;</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 Particelle influenzabili sia da membri della popolazione 		      corrente che dell’archivio.</a:t>
            </a:r>
          </a:p>
        </p:txBody>
      </p:sp>
    </p:spTree>
    <p:extLst>
      <p:ext uri="{BB962C8B-B14F-4D97-AF65-F5344CB8AC3E}">
        <p14:creationId xmlns:p14="http://schemas.microsoft.com/office/powerpoint/2010/main" val="1927962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9C7F13-ECA7-4827-85C1-6A72E85C2D3C}"/>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Implementazione di alcuni algoritmi</a:t>
            </a:r>
          </a:p>
        </p:txBody>
      </p:sp>
      <p:sp>
        <p:nvSpPr>
          <p:cNvPr id="3" name="Segnaposto contenuto 2">
            <a:extLst>
              <a:ext uri="{FF2B5EF4-FFF2-40B4-BE49-F238E27FC236}">
                <a16:creationId xmlns:a16="http://schemas.microsoft.com/office/drawing/2014/main" id="{AA5D39B2-F069-43E6-AED2-7C4A1F5088BE}"/>
              </a:ext>
            </a:extLst>
          </p:cNvPr>
          <p:cNvSpPr>
            <a:spLocks noGrp="1"/>
          </p:cNvSpPr>
          <p:nvPr>
            <p:ph idx="1"/>
          </p:nvPr>
        </p:nvSpPr>
        <p:spPr/>
        <p:txBody>
          <a:bodyPr>
            <a:normAutofit/>
          </a:bodyPr>
          <a:lstStyle/>
          <a:p>
            <a:r>
              <a:rPr lang="it-IT" sz="2400" dirty="0">
                <a:latin typeface="Times New Roman" panose="02020603050405020304" pitchFamily="18" charset="0"/>
                <a:ea typeface="CMU Serif" panose="02000603000000000000" pitchFamily="2" charset="0"/>
                <a:cs typeface="Times New Roman" panose="02020603050405020304" pitchFamily="18" charset="0"/>
              </a:rPr>
              <a:t>Semplice framework didattico per l’implementazione di algoritmi </a:t>
            </a:r>
            <a:r>
              <a:rPr lang="it-IT" sz="2400" dirty="0" err="1">
                <a:latin typeface="Times New Roman" panose="02020603050405020304" pitchFamily="18" charset="0"/>
                <a:ea typeface="CMU Serif" panose="02000603000000000000" pitchFamily="2" charset="0"/>
                <a:cs typeface="Times New Roman" panose="02020603050405020304" pitchFamily="18" charset="0"/>
              </a:rPr>
              <a:t>metaeuristici</a:t>
            </a:r>
            <a:r>
              <a:rPr lang="it-IT" sz="2400" dirty="0">
                <a:latin typeface="Times New Roman" panose="02020603050405020304" pitchFamily="18" charset="0"/>
                <a:ea typeface="CMU Serif" panose="02000603000000000000" pitchFamily="2" charset="0"/>
                <a:cs typeface="Times New Roman" panose="02020603050405020304" pitchFamily="18" charset="0"/>
              </a:rPr>
              <a:t>, tra cui SPEA-2 e PSO.</a:t>
            </a:r>
            <a:br>
              <a:rPr lang="it-IT" sz="2400" dirty="0">
                <a:latin typeface="Times New Roman" panose="02020603050405020304" pitchFamily="18" charset="0"/>
                <a:ea typeface="CMU Serif" panose="02000603000000000000" pitchFamily="2" charset="0"/>
                <a:cs typeface="Times New Roman" panose="02020603050405020304" pitchFamily="18" charset="0"/>
              </a:rPr>
            </a:br>
            <a:br>
              <a:rPr lang="it-IT" sz="2400" dirty="0">
                <a:latin typeface="Times New Roman" panose="02020603050405020304" pitchFamily="18" charset="0"/>
                <a:ea typeface="CMU Serif" panose="02000603000000000000" pitchFamily="2" charset="0"/>
                <a:cs typeface="Times New Roman" panose="02020603050405020304" pitchFamily="18" charset="0"/>
              </a:rPr>
            </a:br>
            <a:br>
              <a:rPr lang="it-IT" sz="2400" dirty="0">
                <a:latin typeface="Times New Roman" panose="02020603050405020304" pitchFamily="18" charset="0"/>
                <a:ea typeface="CMU Serif" panose="02000603000000000000" pitchFamily="2" charset="0"/>
                <a:cs typeface="Times New Roman" panose="02020603050405020304" pitchFamily="18" charset="0"/>
              </a:rPr>
            </a:br>
            <a:endParaRPr lang="it-IT" sz="2400" dirty="0">
              <a:latin typeface="Times New Roman" panose="02020603050405020304" pitchFamily="18" charset="0"/>
              <a:ea typeface="CMU Serif" panose="02000603000000000000" pitchFamily="2" charset="0"/>
              <a:cs typeface="Times New Roman" panose="02020603050405020304" pitchFamily="18" charset="0"/>
            </a:endParaRPr>
          </a:p>
          <a:p>
            <a:r>
              <a:rPr lang="it-IT" sz="2400" dirty="0">
                <a:latin typeface="Times New Roman" panose="02020603050405020304" pitchFamily="18" charset="0"/>
                <a:ea typeface="CMU Serif" panose="02000603000000000000" pitchFamily="2" charset="0"/>
                <a:cs typeface="Times New Roman" panose="02020603050405020304" pitchFamily="18" charset="0"/>
              </a:rPr>
              <a:t>Disponibile insieme a questa presentazione e ad una relazione più estesa a </a:t>
            </a:r>
            <a:r>
              <a:rPr lang="it-IT" sz="2400" dirty="0">
                <a:latin typeface="Times New Roman" panose="02020603050405020304" pitchFamily="18" charset="0"/>
                <a:ea typeface="CMU Serif" panose="02000603000000000000" pitchFamily="2" charset="0"/>
                <a:cs typeface="Times New Roman" panose="02020603050405020304" pitchFamily="18" charset="0"/>
                <a:hlinkClick r:id="rId2"/>
              </a:rPr>
              <a:t>https://github.com/micferr/OptimizationProject</a:t>
            </a:r>
            <a:r>
              <a:rPr lang="it-IT" sz="2400" dirty="0">
                <a:latin typeface="Times New Roman" panose="02020603050405020304" pitchFamily="18" charset="0"/>
                <a:ea typeface="CMU Serif" panose="02000603000000000000" pitchFamily="2" charset="0"/>
                <a:cs typeface="Times New Roman" panose="02020603050405020304" pitchFamily="18" charset="0"/>
              </a:rPr>
              <a:t>.</a:t>
            </a:r>
          </a:p>
        </p:txBody>
      </p:sp>
    </p:spTree>
    <p:extLst>
      <p:ext uri="{BB962C8B-B14F-4D97-AF65-F5344CB8AC3E}">
        <p14:creationId xmlns:p14="http://schemas.microsoft.com/office/powerpoint/2010/main" val="37458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0A0C45-1EB4-4280-8F87-BD804EADD936}"/>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N-Queens (1)</a:t>
            </a:r>
          </a:p>
        </p:txBody>
      </p:sp>
      <p:sp>
        <p:nvSpPr>
          <p:cNvPr id="3" name="Segnaposto contenuto 2">
            <a:extLst>
              <a:ext uri="{FF2B5EF4-FFF2-40B4-BE49-F238E27FC236}">
                <a16:creationId xmlns:a16="http://schemas.microsoft.com/office/drawing/2014/main" id="{3A065AE5-D961-4574-98DA-B088BC1879EF}"/>
              </a:ext>
            </a:extLst>
          </p:cNvPr>
          <p:cNvSpPr>
            <a:spLocks noGrp="1"/>
          </p:cNvSpPr>
          <p:nvPr>
            <p:ph idx="1"/>
          </p:nvPr>
        </p:nvSpPr>
        <p:spPr/>
        <p:txBody>
          <a:bodyPr>
            <a:normAutofit lnSpcReduction="10000"/>
          </a:bodyPr>
          <a:lstStyle/>
          <a:p>
            <a:pPr marL="0" indent="0">
              <a:buNone/>
            </a:pPr>
            <a:r>
              <a:rPr lang="it-IT" dirty="0">
                <a:latin typeface="Times New Roman" panose="02020603050405020304" pitchFamily="18" charset="0"/>
                <a:cs typeface="Times New Roman" panose="02020603050405020304" pitchFamily="18" charset="0"/>
              </a:rPr>
              <a:t>Riducibile a un problema di ottimizzazione, affrontato tramite PSO. vogliamo minimizzare una funzione obiettivo determinata esclusivamente dal numero di attacchi tra regine, più una forte penalità per valori non interi dei parametri (possibile miglioramento: usare varianti di PSO per valori interi).</a:t>
            </a:r>
          </a:p>
          <a:p>
            <a:pPr marL="0" indent="0">
              <a:buNone/>
            </a:pPr>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Nelle prove effettuate:</a:t>
            </a:r>
          </a:p>
          <a:p>
            <a:r>
              <a:rPr lang="it-IT" dirty="0">
                <a:latin typeface="Times New Roman" panose="02020603050405020304" pitchFamily="18" charset="0"/>
                <a:cs typeface="Times New Roman" panose="02020603050405020304" pitchFamily="18" charset="0"/>
              </a:rPr>
              <a:t> 200 particelle per 100 iterazioni risolvono praticamente sempre il problema di taglia 4;</a:t>
            </a:r>
          </a:p>
          <a:p>
            <a:r>
              <a:rPr lang="it-IT" dirty="0">
                <a:latin typeface="Times New Roman" panose="02020603050405020304" pitchFamily="18" charset="0"/>
                <a:cs typeface="Times New Roman" panose="02020603050405020304" pitchFamily="18" charset="0"/>
              </a:rPr>
              <a:t>200 particelle per 500 iterazioni risolvono 8-queens circa il 50% delle volte;</a:t>
            </a:r>
          </a:p>
          <a:p>
            <a:r>
              <a:rPr lang="it-IT" dirty="0">
                <a:latin typeface="Times New Roman" panose="02020603050405020304" pitchFamily="18" charset="0"/>
                <a:cs typeface="Times New Roman" panose="02020603050405020304" pitchFamily="18" charset="0"/>
              </a:rPr>
              <a:t>Anche aumentando sensibilmente il numero di particelle e iterazioni e modificando i pesi delle diverse penalità non si risolve mai (salvo casi rarissimi) nemmeno 16-queens.</a:t>
            </a:r>
          </a:p>
        </p:txBody>
      </p:sp>
    </p:spTree>
    <p:extLst>
      <p:ext uri="{BB962C8B-B14F-4D97-AF65-F5344CB8AC3E}">
        <p14:creationId xmlns:p14="http://schemas.microsoft.com/office/powerpoint/2010/main" val="1604668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0A0C45-1EB4-4280-8F87-BD804EADD936}"/>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N-Queens (2)</a:t>
            </a:r>
          </a:p>
        </p:txBody>
      </p:sp>
      <p:sp>
        <p:nvSpPr>
          <p:cNvPr id="3" name="Segnaposto contenuto 2">
            <a:extLst>
              <a:ext uri="{FF2B5EF4-FFF2-40B4-BE49-F238E27FC236}">
                <a16:creationId xmlns:a16="http://schemas.microsoft.com/office/drawing/2014/main" id="{3A065AE5-D961-4574-98DA-B088BC1879EF}"/>
              </a:ext>
            </a:extLst>
          </p:cNvPr>
          <p:cNvSpPr>
            <a:spLocks noGrp="1"/>
          </p:cNvSpPr>
          <p:nvPr>
            <p:ph idx="1"/>
          </p:nvPr>
        </p:nvSpPr>
        <p:spPr/>
        <p:txBody>
          <a:bodyPr>
            <a:normAutofit/>
          </a:bodyPr>
          <a:lstStyle/>
          <a:p>
            <a:pPr marL="0" indent="0">
              <a:buNone/>
            </a:pPr>
            <a:r>
              <a:rPr lang="it-IT" sz="2800" dirty="0">
                <a:latin typeface="Times New Roman" panose="02020603050405020304" pitchFamily="18" charset="0"/>
                <a:cs typeface="Times New Roman" panose="02020603050405020304" pitchFamily="18" charset="0"/>
              </a:rPr>
              <a:t>N-Queens si risolve molto facilmente, anche per taglia del problema maggiore, tramite algoritmi per CSP.</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Nel codice allegato, una semplice risoluzione tramite backtracking risolve 16-queens immediatamente.</a:t>
            </a:r>
          </a:p>
        </p:txBody>
      </p:sp>
    </p:spTree>
    <p:extLst>
      <p:ext uri="{BB962C8B-B14F-4D97-AF65-F5344CB8AC3E}">
        <p14:creationId xmlns:p14="http://schemas.microsoft.com/office/powerpoint/2010/main" val="2744257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0A0C45-1EB4-4280-8F87-BD804EADD936}"/>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Funzione di </a:t>
            </a:r>
            <a:r>
              <a:rPr lang="it-IT" dirty="0" err="1">
                <a:latin typeface="Times New Roman" panose="02020603050405020304" pitchFamily="18" charset="0"/>
                <a:cs typeface="Times New Roman" panose="02020603050405020304" pitchFamily="18" charset="0"/>
              </a:rPr>
              <a:t>Ackley</a:t>
            </a:r>
            <a:r>
              <a:rPr lang="it-IT" dirty="0">
                <a:latin typeface="Times New Roman" panose="02020603050405020304" pitchFamily="18" charset="0"/>
                <a:cs typeface="Times New Roman" panose="02020603050405020304" pitchFamily="18" charset="0"/>
              </a:rPr>
              <a:t> (1)</a:t>
            </a:r>
          </a:p>
        </p:txBody>
      </p:sp>
      <p:pic>
        <p:nvPicPr>
          <p:cNvPr id="6" name="Elemento grafico 5">
            <a:extLst>
              <a:ext uri="{FF2B5EF4-FFF2-40B4-BE49-F238E27FC236}">
                <a16:creationId xmlns:a16="http://schemas.microsoft.com/office/drawing/2014/main" id="{06170F69-EB50-41C6-98FF-B8B1A503B5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8423" y="1491265"/>
            <a:ext cx="5247153" cy="634031"/>
          </a:xfrm>
          <a:prstGeom prst="rect">
            <a:avLst/>
          </a:prstGeom>
        </p:spPr>
      </p:pic>
      <p:pic>
        <p:nvPicPr>
          <p:cNvPr id="8" name="Elemento grafico 7">
            <a:extLst>
              <a:ext uri="{FF2B5EF4-FFF2-40B4-BE49-F238E27FC236}">
                <a16:creationId xmlns:a16="http://schemas.microsoft.com/office/drawing/2014/main" id="{ABB2160C-6D7D-45DD-AE5B-BD53A1ED7B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10400" y="2796543"/>
            <a:ext cx="1399580" cy="371763"/>
          </a:xfrm>
          <a:prstGeom prst="rect">
            <a:avLst/>
          </a:prstGeom>
        </p:spPr>
      </p:pic>
      <p:pic>
        <p:nvPicPr>
          <p:cNvPr id="10" name="Elemento grafico 9">
            <a:extLst>
              <a:ext uri="{FF2B5EF4-FFF2-40B4-BE49-F238E27FC236}">
                <a16:creationId xmlns:a16="http://schemas.microsoft.com/office/drawing/2014/main" id="{A5065746-9C26-4CD6-A129-5B2DDE6D08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9954" y="2814392"/>
            <a:ext cx="2057089" cy="371763"/>
          </a:xfrm>
          <a:prstGeom prst="rect">
            <a:avLst/>
          </a:prstGeom>
        </p:spPr>
      </p:pic>
      <p:pic>
        <p:nvPicPr>
          <p:cNvPr id="12" name="Immagine 11">
            <a:extLst>
              <a:ext uri="{FF2B5EF4-FFF2-40B4-BE49-F238E27FC236}">
                <a16:creationId xmlns:a16="http://schemas.microsoft.com/office/drawing/2014/main" id="{D426B3E0-7CED-4BE5-BB2C-B9EDD74E7A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3600" y="3186155"/>
            <a:ext cx="4876800" cy="3657600"/>
          </a:xfrm>
          <a:prstGeom prst="rect">
            <a:avLst/>
          </a:prstGeom>
        </p:spPr>
      </p:pic>
      <p:sp>
        <p:nvSpPr>
          <p:cNvPr id="13" name="CasellaDiTesto 12">
            <a:extLst>
              <a:ext uri="{FF2B5EF4-FFF2-40B4-BE49-F238E27FC236}">
                <a16:creationId xmlns:a16="http://schemas.microsoft.com/office/drawing/2014/main" id="{59F2412D-8DC9-4405-B505-F472FED0D178}"/>
              </a:ext>
            </a:extLst>
          </p:cNvPr>
          <p:cNvSpPr txBox="1"/>
          <p:nvPr/>
        </p:nvSpPr>
        <p:spPr>
          <a:xfrm>
            <a:off x="939954" y="2409362"/>
            <a:ext cx="2623830" cy="369332"/>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Dominio dei parametri</a:t>
            </a:r>
          </a:p>
        </p:txBody>
      </p:sp>
      <p:sp>
        <p:nvSpPr>
          <p:cNvPr id="14" name="CasellaDiTesto 13">
            <a:extLst>
              <a:ext uri="{FF2B5EF4-FFF2-40B4-BE49-F238E27FC236}">
                <a16:creationId xmlns:a16="http://schemas.microsoft.com/office/drawing/2014/main" id="{AF2AC644-5317-44D6-BC4B-3FE43C6C4839}"/>
              </a:ext>
            </a:extLst>
          </p:cNvPr>
          <p:cNvSpPr txBox="1"/>
          <p:nvPr/>
        </p:nvSpPr>
        <p:spPr>
          <a:xfrm>
            <a:off x="6883681" y="2409362"/>
            <a:ext cx="1653017" cy="369332"/>
          </a:xfrm>
          <a:prstGeom prst="rect">
            <a:avLst/>
          </a:prstGeom>
          <a:noFill/>
        </p:spPr>
        <p:txBody>
          <a:bodyPr wrap="none" rtlCol="0">
            <a:spAutoFit/>
          </a:bodyPr>
          <a:lstStyle/>
          <a:p>
            <a:r>
              <a:rPr lang="it-IT" dirty="0"/>
              <a:t>Minimo globale</a:t>
            </a:r>
          </a:p>
        </p:txBody>
      </p:sp>
    </p:spTree>
    <p:extLst>
      <p:ext uri="{BB962C8B-B14F-4D97-AF65-F5344CB8AC3E}">
        <p14:creationId xmlns:p14="http://schemas.microsoft.com/office/powerpoint/2010/main" val="125501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0A0C45-1EB4-4280-8F87-BD804EADD936}"/>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Funzione di </a:t>
            </a:r>
            <a:r>
              <a:rPr lang="it-IT" dirty="0" err="1">
                <a:latin typeface="Times New Roman" panose="02020603050405020304" pitchFamily="18" charset="0"/>
                <a:cs typeface="Times New Roman" panose="02020603050405020304" pitchFamily="18" charset="0"/>
              </a:rPr>
              <a:t>Ackley</a:t>
            </a:r>
            <a:r>
              <a:rPr lang="it-IT" dirty="0">
                <a:latin typeface="Times New Roman" panose="02020603050405020304" pitchFamily="18" charset="0"/>
                <a:cs typeface="Times New Roman" panose="02020603050405020304" pitchFamily="18" charset="0"/>
              </a:rPr>
              <a:t> (2)</a:t>
            </a:r>
          </a:p>
        </p:txBody>
      </p:sp>
      <p:sp>
        <p:nvSpPr>
          <p:cNvPr id="3" name="Segnaposto contenuto 2">
            <a:extLst>
              <a:ext uri="{FF2B5EF4-FFF2-40B4-BE49-F238E27FC236}">
                <a16:creationId xmlns:a16="http://schemas.microsoft.com/office/drawing/2014/main" id="{3A065AE5-D961-4574-98DA-B088BC1879EF}"/>
              </a:ext>
            </a:extLst>
          </p:cNvPr>
          <p:cNvSpPr>
            <a:spLocks noGrp="1"/>
          </p:cNvSpPr>
          <p:nvPr>
            <p:ph idx="1"/>
          </p:nvPr>
        </p:nvSpPr>
        <p:spPr/>
        <p:txBody>
          <a:bodyPr>
            <a:normAutofit/>
          </a:bodyPr>
          <a:lstStyle/>
          <a:p>
            <a:pPr marL="0" indent="0">
              <a:buNone/>
            </a:pPr>
            <a:r>
              <a:rPr lang="it-IT" sz="2800" dirty="0">
                <a:latin typeface="Times New Roman" panose="02020603050405020304" pitchFamily="18" charset="0"/>
                <a:cs typeface="Times New Roman" panose="02020603050405020304" pitchFamily="18" charset="0"/>
              </a:rPr>
              <a:t>La risoluzione tramite PSO canonica con parametri standard porta risultati pressoché ottimi:</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			Un esempio di output:</a:t>
            </a:r>
          </a:p>
          <a:p>
            <a:pPr marL="0" indent="0">
              <a:buNone/>
            </a:pPr>
            <a:r>
              <a:rPr lang="pt-BR" sz="2800" dirty="0">
                <a:latin typeface="Times New Roman" panose="02020603050405020304" pitchFamily="18" charset="0"/>
                <a:cs typeface="Times New Roman" panose="02020603050405020304" pitchFamily="18" charset="0"/>
              </a:rPr>
              <a:t>			Parameters:</a:t>
            </a:r>
          </a:p>
          <a:p>
            <a:pPr marL="0" indent="0">
              <a:buNone/>
            </a:pPr>
            <a:r>
              <a:rPr lang="pt-BR" sz="2800" dirty="0">
                <a:latin typeface="Times New Roman" panose="02020603050405020304" pitchFamily="18" charset="0"/>
                <a:cs typeface="Times New Roman" panose="02020603050405020304" pitchFamily="18" charset="0"/>
              </a:rPr>
              <a:t>			x       6.4012e-17</a:t>
            </a:r>
          </a:p>
          <a:p>
            <a:pPr marL="0" indent="0">
              <a:buNone/>
            </a:pPr>
            <a:r>
              <a:rPr lang="pt-BR" sz="2800" dirty="0">
                <a:latin typeface="Times New Roman" panose="02020603050405020304" pitchFamily="18" charset="0"/>
                <a:cs typeface="Times New Roman" panose="02020603050405020304" pitchFamily="18" charset="0"/>
              </a:rPr>
              <a:t>			y       4.15932e-17</a:t>
            </a:r>
          </a:p>
          <a:p>
            <a:pPr marL="0" indent="0">
              <a:buNone/>
            </a:pPr>
            <a:r>
              <a:rPr lang="pt-BR" sz="2800" dirty="0">
                <a:latin typeface="Times New Roman" panose="02020603050405020304" pitchFamily="18" charset="0"/>
                <a:cs typeface="Times New Roman" panose="02020603050405020304" pitchFamily="18" charset="0"/>
              </a:rPr>
              <a:t>			--------</a:t>
            </a:r>
          </a:p>
          <a:p>
            <a:pPr marL="0" indent="0">
              <a:buNone/>
            </a:pPr>
            <a:r>
              <a:rPr lang="pt-BR" sz="2800" dirty="0">
                <a:latin typeface="Times New Roman" panose="02020603050405020304" pitchFamily="18" charset="0"/>
                <a:cs typeface="Times New Roman" panose="02020603050405020304" pitchFamily="18" charset="0"/>
              </a:rPr>
              <a:t>			Objective: 0</a:t>
            </a:r>
            <a:endParaRPr lang="it-IT"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6385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A29CA7-E0D4-40DA-9A9F-C17BBB1AC5E0}"/>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Funzione di </a:t>
            </a:r>
            <a:r>
              <a:rPr lang="it-IT" dirty="0" err="1">
                <a:latin typeface="Times New Roman" panose="02020603050405020304" pitchFamily="18" charset="0"/>
                <a:cs typeface="Times New Roman" panose="02020603050405020304" pitchFamily="18" charset="0"/>
              </a:rPr>
              <a:t>Simionescu</a:t>
            </a:r>
            <a:r>
              <a:rPr lang="it-IT" dirty="0">
                <a:latin typeface="Times New Roman" panose="02020603050405020304" pitchFamily="18" charset="0"/>
                <a:cs typeface="Times New Roman" panose="02020603050405020304" pitchFamily="18" charset="0"/>
              </a:rPr>
              <a:t> (1)</a:t>
            </a:r>
          </a:p>
        </p:txBody>
      </p:sp>
      <p:pic>
        <p:nvPicPr>
          <p:cNvPr id="5" name="Elemento grafico 4">
            <a:extLst>
              <a:ext uri="{FF2B5EF4-FFF2-40B4-BE49-F238E27FC236}">
                <a16:creationId xmlns:a16="http://schemas.microsoft.com/office/drawing/2014/main" id="{90DD8AD2-DC5D-4EEB-B146-20A2C98644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1980" y="1479586"/>
            <a:ext cx="2260039" cy="422205"/>
          </a:xfrm>
          <a:prstGeom prst="rect">
            <a:avLst/>
          </a:prstGeom>
        </p:spPr>
      </p:pic>
      <p:pic>
        <p:nvPicPr>
          <p:cNvPr id="7" name="Immagine 6">
            <a:extLst>
              <a:ext uri="{FF2B5EF4-FFF2-40B4-BE49-F238E27FC236}">
                <a16:creationId xmlns:a16="http://schemas.microsoft.com/office/drawing/2014/main" id="{8AB513BC-AB2E-46DB-89AF-0D490E6EA6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278" y="2539173"/>
            <a:ext cx="4167808" cy="3987470"/>
          </a:xfrm>
          <a:prstGeom prst="rect">
            <a:avLst/>
          </a:prstGeom>
        </p:spPr>
      </p:pic>
      <p:pic>
        <p:nvPicPr>
          <p:cNvPr id="9" name="Elemento grafico 8">
            <a:extLst>
              <a:ext uri="{FF2B5EF4-FFF2-40B4-BE49-F238E27FC236}">
                <a16:creationId xmlns:a16="http://schemas.microsoft.com/office/drawing/2014/main" id="{429BE5D6-32DC-47D5-86A1-F69F811CC2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363" y="2539173"/>
            <a:ext cx="3991359" cy="659589"/>
          </a:xfrm>
          <a:prstGeom prst="rect">
            <a:avLst/>
          </a:prstGeom>
        </p:spPr>
      </p:pic>
      <p:pic>
        <p:nvPicPr>
          <p:cNvPr id="11" name="Elemento grafico 10">
            <a:extLst>
              <a:ext uri="{FF2B5EF4-FFF2-40B4-BE49-F238E27FC236}">
                <a16:creationId xmlns:a16="http://schemas.microsoft.com/office/drawing/2014/main" id="{83F6757E-0422-4E85-97C6-4B099AE6C2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59413" y="3198762"/>
            <a:ext cx="3433257" cy="253689"/>
          </a:xfrm>
          <a:prstGeom prst="rect">
            <a:avLst/>
          </a:prstGeom>
        </p:spPr>
      </p:pic>
      <p:sp>
        <p:nvSpPr>
          <p:cNvPr id="12" name="CasellaDiTesto 11">
            <a:extLst>
              <a:ext uri="{FF2B5EF4-FFF2-40B4-BE49-F238E27FC236}">
                <a16:creationId xmlns:a16="http://schemas.microsoft.com/office/drawing/2014/main" id="{313969BF-329C-4B57-A732-F2DAC9C7236A}"/>
              </a:ext>
            </a:extLst>
          </p:cNvPr>
          <p:cNvSpPr txBox="1"/>
          <p:nvPr/>
        </p:nvSpPr>
        <p:spPr>
          <a:xfrm>
            <a:off x="6714803" y="2066738"/>
            <a:ext cx="1084592" cy="461665"/>
          </a:xfrm>
          <a:prstGeom prst="rect">
            <a:avLst/>
          </a:prstGeom>
          <a:noFill/>
        </p:spPr>
        <p:txBody>
          <a:bodyPr wrap="none" rtlCol="0">
            <a:spAutoFit/>
          </a:bodyPr>
          <a:lstStyle/>
          <a:p>
            <a:pPr algn="ctr"/>
            <a:r>
              <a:rPr lang="it-IT" sz="2400" dirty="0"/>
              <a:t>Vincoli</a:t>
            </a:r>
            <a:r>
              <a:rPr lang="it-IT" dirty="0"/>
              <a:t>:</a:t>
            </a:r>
          </a:p>
        </p:txBody>
      </p:sp>
      <p:pic>
        <p:nvPicPr>
          <p:cNvPr id="14" name="Elemento grafico 13">
            <a:extLst>
              <a:ext uri="{FF2B5EF4-FFF2-40B4-BE49-F238E27FC236}">
                <a16:creationId xmlns:a16="http://schemas.microsoft.com/office/drawing/2014/main" id="{45FD91D4-05A5-4355-8736-56B516EC1D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40624" y="5958716"/>
            <a:ext cx="4431098" cy="287514"/>
          </a:xfrm>
          <a:prstGeom prst="rect">
            <a:avLst/>
          </a:prstGeom>
        </p:spPr>
      </p:pic>
      <p:pic>
        <p:nvPicPr>
          <p:cNvPr id="16" name="Elemento grafico 15">
            <a:extLst>
              <a:ext uri="{FF2B5EF4-FFF2-40B4-BE49-F238E27FC236}">
                <a16:creationId xmlns:a16="http://schemas.microsoft.com/office/drawing/2014/main" id="{65A5C446-A838-4D34-B906-B193AC13834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50799" y="4907823"/>
            <a:ext cx="2012599" cy="253689"/>
          </a:xfrm>
          <a:prstGeom prst="rect">
            <a:avLst/>
          </a:prstGeom>
        </p:spPr>
      </p:pic>
      <p:sp>
        <p:nvSpPr>
          <p:cNvPr id="17" name="CasellaDiTesto 16">
            <a:extLst>
              <a:ext uri="{FF2B5EF4-FFF2-40B4-BE49-F238E27FC236}">
                <a16:creationId xmlns:a16="http://schemas.microsoft.com/office/drawing/2014/main" id="{D405BDB5-7633-4685-B8C4-C29A742A7432}"/>
              </a:ext>
            </a:extLst>
          </p:cNvPr>
          <p:cNvSpPr txBox="1"/>
          <p:nvPr/>
        </p:nvSpPr>
        <p:spPr>
          <a:xfrm>
            <a:off x="6568556" y="4302075"/>
            <a:ext cx="1308371" cy="461665"/>
          </a:xfrm>
          <a:prstGeom prst="rect">
            <a:avLst/>
          </a:prstGeom>
          <a:noFill/>
        </p:spPr>
        <p:txBody>
          <a:bodyPr wrap="none" rtlCol="0">
            <a:spAutoFit/>
          </a:bodyPr>
          <a:lstStyle/>
          <a:p>
            <a:pPr algn="ctr"/>
            <a:r>
              <a:rPr lang="it-IT" sz="2400" dirty="0"/>
              <a:t>Dominio</a:t>
            </a:r>
            <a:r>
              <a:rPr lang="it-IT" dirty="0"/>
              <a:t>:</a:t>
            </a:r>
          </a:p>
        </p:txBody>
      </p:sp>
      <p:sp>
        <p:nvSpPr>
          <p:cNvPr id="18" name="CasellaDiTesto 17">
            <a:extLst>
              <a:ext uri="{FF2B5EF4-FFF2-40B4-BE49-F238E27FC236}">
                <a16:creationId xmlns:a16="http://schemas.microsoft.com/office/drawing/2014/main" id="{A508262C-7486-4767-8BCF-193EE8ABA592}"/>
              </a:ext>
            </a:extLst>
          </p:cNvPr>
          <p:cNvSpPr txBox="1"/>
          <p:nvPr/>
        </p:nvSpPr>
        <p:spPr>
          <a:xfrm>
            <a:off x="6342547" y="5497051"/>
            <a:ext cx="2024913" cy="461665"/>
          </a:xfrm>
          <a:prstGeom prst="rect">
            <a:avLst/>
          </a:prstGeom>
          <a:noFill/>
        </p:spPr>
        <p:txBody>
          <a:bodyPr wrap="none" rtlCol="0">
            <a:spAutoFit/>
          </a:bodyPr>
          <a:lstStyle/>
          <a:p>
            <a:pPr algn="ctr"/>
            <a:r>
              <a:rPr lang="it-IT" sz="2400" dirty="0"/>
              <a:t>Minimi globali</a:t>
            </a:r>
            <a:r>
              <a:rPr lang="it-IT" dirty="0"/>
              <a:t>:</a:t>
            </a:r>
          </a:p>
        </p:txBody>
      </p:sp>
    </p:spTree>
    <p:extLst>
      <p:ext uri="{BB962C8B-B14F-4D97-AF65-F5344CB8AC3E}">
        <p14:creationId xmlns:p14="http://schemas.microsoft.com/office/powerpoint/2010/main" val="302026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A29CA7-E0D4-40DA-9A9F-C17BBB1AC5E0}"/>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Funzione di </a:t>
            </a:r>
            <a:r>
              <a:rPr lang="it-IT" dirty="0" err="1">
                <a:latin typeface="Times New Roman" panose="02020603050405020304" pitchFamily="18" charset="0"/>
                <a:cs typeface="Times New Roman" panose="02020603050405020304" pitchFamily="18" charset="0"/>
              </a:rPr>
              <a:t>Simionescu</a:t>
            </a:r>
            <a:r>
              <a:rPr lang="it-IT" dirty="0">
                <a:latin typeface="Times New Roman" panose="02020603050405020304" pitchFamily="18" charset="0"/>
                <a:cs typeface="Times New Roman" panose="02020603050405020304" pitchFamily="18" charset="0"/>
              </a:rPr>
              <a:t> (2)</a:t>
            </a:r>
          </a:p>
        </p:txBody>
      </p:sp>
      <p:pic>
        <p:nvPicPr>
          <p:cNvPr id="5" name="Elemento grafico 4">
            <a:extLst>
              <a:ext uri="{FF2B5EF4-FFF2-40B4-BE49-F238E27FC236}">
                <a16:creationId xmlns:a16="http://schemas.microsoft.com/office/drawing/2014/main" id="{90DD8AD2-DC5D-4EEB-B146-20A2C98644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1980" y="1479586"/>
            <a:ext cx="2260039" cy="422205"/>
          </a:xfrm>
          <a:prstGeom prst="rect">
            <a:avLst/>
          </a:prstGeom>
        </p:spPr>
      </p:pic>
      <p:pic>
        <p:nvPicPr>
          <p:cNvPr id="7" name="Immagine 6">
            <a:extLst>
              <a:ext uri="{FF2B5EF4-FFF2-40B4-BE49-F238E27FC236}">
                <a16:creationId xmlns:a16="http://schemas.microsoft.com/office/drawing/2014/main" id="{8AB513BC-AB2E-46DB-89AF-0D490E6EA6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278" y="2539173"/>
            <a:ext cx="4167808" cy="3987470"/>
          </a:xfrm>
          <a:prstGeom prst="rect">
            <a:avLst/>
          </a:prstGeom>
        </p:spPr>
      </p:pic>
      <p:pic>
        <p:nvPicPr>
          <p:cNvPr id="14" name="Elemento grafico 13">
            <a:extLst>
              <a:ext uri="{FF2B5EF4-FFF2-40B4-BE49-F238E27FC236}">
                <a16:creationId xmlns:a16="http://schemas.microsoft.com/office/drawing/2014/main" id="{45FD91D4-05A5-4355-8736-56B516EC1DA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40624" y="5958716"/>
            <a:ext cx="4431098" cy="287514"/>
          </a:xfrm>
          <a:prstGeom prst="rect">
            <a:avLst/>
          </a:prstGeom>
        </p:spPr>
      </p:pic>
      <p:sp>
        <p:nvSpPr>
          <p:cNvPr id="18" name="CasellaDiTesto 17">
            <a:extLst>
              <a:ext uri="{FF2B5EF4-FFF2-40B4-BE49-F238E27FC236}">
                <a16:creationId xmlns:a16="http://schemas.microsoft.com/office/drawing/2014/main" id="{A508262C-7486-4767-8BCF-193EE8ABA592}"/>
              </a:ext>
            </a:extLst>
          </p:cNvPr>
          <p:cNvSpPr txBox="1"/>
          <p:nvPr/>
        </p:nvSpPr>
        <p:spPr>
          <a:xfrm>
            <a:off x="6342547" y="5497051"/>
            <a:ext cx="2024913" cy="461665"/>
          </a:xfrm>
          <a:prstGeom prst="rect">
            <a:avLst/>
          </a:prstGeom>
          <a:noFill/>
        </p:spPr>
        <p:txBody>
          <a:bodyPr wrap="none" rtlCol="0">
            <a:spAutoFit/>
          </a:bodyPr>
          <a:lstStyle/>
          <a:p>
            <a:pPr algn="ctr"/>
            <a:r>
              <a:rPr lang="it-IT" sz="2400" dirty="0"/>
              <a:t>Minimi globali</a:t>
            </a:r>
            <a:r>
              <a:rPr lang="it-IT" dirty="0"/>
              <a:t>:</a:t>
            </a:r>
          </a:p>
        </p:txBody>
      </p:sp>
      <p:sp>
        <p:nvSpPr>
          <p:cNvPr id="13" name="CasellaDiTesto 12">
            <a:extLst>
              <a:ext uri="{FF2B5EF4-FFF2-40B4-BE49-F238E27FC236}">
                <a16:creationId xmlns:a16="http://schemas.microsoft.com/office/drawing/2014/main" id="{81F56938-BAC6-4D16-9826-B6D32448EC3A}"/>
              </a:ext>
            </a:extLst>
          </p:cNvPr>
          <p:cNvSpPr txBox="1"/>
          <p:nvPr/>
        </p:nvSpPr>
        <p:spPr>
          <a:xfrm>
            <a:off x="5649011" y="2539173"/>
            <a:ext cx="3217547" cy="2308324"/>
          </a:xfrm>
          <a:prstGeom prst="rect">
            <a:avLst/>
          </a:prstGeom>
          <a:noFill/>
        </p:spPr>
        <p:txBody>
          <a:bodyPr wrap="none" rtlCol="0">
            <a:spAutoFit/>
          </a:bodyPr>
          <a:lstStyle/>
          <a:p>
            <a:pPr algn="ctr"/>
            <a:r>
              <a:rPr lang="it-IT" sz="2400" dirty="0">
                <a:latin typeface="Times New Roman" panose="02020603050405020304" pitchFamily="18" charset="0"/>
                <a:cs typeface="Times New Roman" panose="02020603050405020304" pitchFamily="18" charset="0"/>
              </a:rPr>
              <a:t>Minimo trovato da PSO:</a:t>
            </a:r>
          </a:p>
          <a:p>
            <a:pPr algn="ctr"/>
            <a:r>
              <a:rPr lang="it-IT" sz="2400" dirty="0" err="1">
                <a:latin typeface="Times New Roman" panose="02020603050405020304" pitchFamily="18" charset="0"/>
                <a:ea typeface="CMU Serif" panose="02000603000000000000" pitchFamily="2" charset="0"/>
                <a:cs typeface="Times New Roman" panose="02020603050405020304" pitchFamily="18" charset="0"/>
              </a:rPr>
              <a:t>Parameters</a:t>
            </a:r>
            <a:r>
              <a:rPr lang="it-IT" sz="2400" dirty="0">
                <a:latin typeface="Times New Roman" panose="02020603050405020304" pitchFamily="18" charset="0"/>
                <a:ea typeface="CMU Serif" panose="02000603000000000000" pitchFamily="2" charset="0"/>
                <a:cs typeface="Times New Roman" panose="02020603050405020304" pitchFamily="18" charset="0"/>
              </a:rPr>
              <a:t>:</a:t>
            </a:r>
          </a:p>
          <a:p>
            <a:pPr algn="ctr"/>
            <a:r>
              <a:rPr lang="it-IT" sz="2400" dirty="0">
                <a:latin typeface="Times New Roman" panose="02020603050405020304" pitchFamily="18" charset="0"/>
                <a:ea typeface="CMU Serif" panose="02000603000000000000" pitchFamily="2" charset="0"/>
                <a:cs typeface="Times New Roman" panose="02020603050405020304" pitchFamily="18" charset="0"/>
              </a:rPr>
              <a:t>x       -0.848491</a:t>
            </a:r>
          </a:p>
          <a:p>
            <a:pPr algn="ctr"/>
            <a:r>
              <a:rPr lang="it-IT" sz="2400" dirty="0">
                <a:latin typeface="Times New Roman" panose="02020603050405020304" pitchFamily="18" charset="0"/>
                <a:ea typeface="CMU Serif" panose="02000603000000000000" pitchFamily="2" charset="0"/>
                <a:cs typeface="Times New Roman" panose="02020603050405020304" pitchFamily="18" charset="0"/>
              </a:rPr>
              <a:t>y       0.848566</a:t>
            </a:r>
          </a:p>
          <a:p>
            <a:pPr algn="ctr"/>
            <a:r>
              <a:rPr lang="it-IT" sz="2400" dirty="0">
                <a:latin typeface="Times New Roman" panose="02020603050405020304" pitchFamily="18" charset="0"/>
                <a:ea typeface="CMU Serif" panose="02000603000000000000" pitchFamily="2" charset="0"/>
                <a:cs typeface="Times New Roman" panose="02020603050405020304" pitchFamily="18" charset="0"/>
              </a:rPr>
              <a:t>--------</a:t>
            </a:r>
          </a:p>
          <a:p>
            <a:pPr algn="ctr"/>
            <a:r>
              <a:rPr lang="it-IT" sz="2400" dirty="0" err="1">
                <a:latin typeface="Times New Roman" panose="02020603050405020304" pitchFamily="18" charset="0"/>
                <a:ea typeface="CMU Serif" panose="02000603000000000000" pitchFamily="2" charset="0"/>
                <a:cs typeface="Times New Roman" panose="02020603050405020304" pitchFamily="18" charset="0"/>
              </a:rPr>
              <a:t>Objective</a:t>
            </a:r>
            <a:r>
              <a:rPr lang="it-IT" sz="2400" dirty="0">
                <a:latin typeface="Times New Roman" panose="02020603050405020304" pitchFamily="18" charset="0"/>
                <a:ea typeface="CMU Serif" panose="02000603000000000000" pitchFamily="2" charset="0"/>
                <a:cs typeface="Times New Roman" panose="02020603050405020304" pitchFamily="18" charset="0"/>
              </a:rPr>
              <a:t>: -0.072</a:t>
            </a:r>
          </a:p>
        </p:txBody>
      </p:sp>
    </p:spTree>
    <p:extLst>
      <p:ext uri="{BB962C8B-B14F-4D97-AF65-F5344CB8AC3E}">
        <p14:creationId xmlns:p14="http://schemas.microsoft.com/office/powerpoint/2010/main" val="141560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49DFF8-F649-491E-9EF5-60B8BAB4E99C}"/>
              </a:ext>
            </a:extLst>
          </p:cNvPr>
          <p:cNvSpPr>
            <a:spLocks noGrp="1"/>
          </p:cNvSpPr>
          <p:nvPr>
            <p:ph type="title"/>
          </p:nvPr>
        </p:nvSpPr>
        <p:spPr/>
        <p:txBody>
          <a:bodyPr/>
          <a:lstStyle/>
          <a:p>
            <a:r>
              <a:rPr lang="it-IT" dirty="0">
                <a:latin typeface="Times New Roman" panose="02020603050405020304" pitchFamily="18" charset="0"/>
                <a:cs typeface="Times New Roman" panose="02020603050405020304" pitchFamily="18" charset="0"/>
              </a:rPr>
              <a:t>Riportandoci alla definizione…</a:t>
            </a:r>
          </a:p>
        </p:txBody>
      </p:sp>
      <p:sp>
        <p:nvSpPr>
          <p:cNvPr id="3" name="Segnaposto contenuto 2">
            <a:extLst>
              <a:ext uri="{FF2B5EF4-FFF2-40B4-BE49-F238E27FC236}">
                <a16:creationId xmlns:a16="http://schemas.microsoft.com/office/drawing/2014/main" id="{868BB9F7-289B-4030-8ED1-6494A81C564D}"/>
              </a:ext>
            </a:extLst>
          </p:cNvPr>
          <p:cNvSpPr>
            <a:spLocks noGrp="1"/>
          </p:cNvSpPr>
          <p:nvPr>
            <p:ph idx="1"/>
          </p:nvPr>
        </p:nvSpPr>
        <p:spPr/>
        <p:txBody>
          <a:bodyPr/>
          <a:lstStyle/>
          <a:p>
            <a:r>
              <a:rPr lang="it-IT" dirty="0">
                <a:latin typeface="Times New Roman" panose="02020603050405020304" pitchFamily="18" charset="0"/>
                <a:cs typeface="Times New Roman" panose="02020603050405020304" pitchFamily="18" charset="0"/>
              </a:rPr>
              <a:t>Le quantità di prodotto da realizzare corrispondono ai parametri su cui effettuare la ricerca;</a:t>
            </a:r>
          </a:p>
          <a:p>
            <a:r>
              <a:rPr lang="it-IT" dirty="0">
                <a:latin typeface="Times New Roman" panose="02020603050405020304" pitchFamily="18" charset="0"/>
                <a:cs typeface="Times New Roman" panose="02020603050405020304" pitchFamily="18" charset="0"/>
              </a:rPr>
              <a:t>Quantità disponibili di ogni risorsa, costi e ricavo di ogni prodotto sono input del problema;</a:t>
            </a:r>
          </a:p>
          <a:p>
            <a:r>
              <a:rPr lang="it-IT" dirty="0">
                <a:latin typeface="Times New Roman" panose="02020603050405020304" pitchFamily="18" charset="0"/>
                <a:cs typeface="Times New Roman" panose="02020603050405020304" pitchFamily="18" charset="0"/>
              </a:rPr>
              <a:t>Il guadagno totale è la funzione da ottimizzare (N.B.: in questo caso vogliamo massimizzarla):</a:t>
            </a:r>
          </a:p>
          <a:p>
            <a:endParaRPr lang="it-IT" dirty="0">
              <a:latin typeface="Times New Roman" panose="02020603050405020304" pitchFamily="18" charset="0"/>
              <a:cs typeface="Times New Roman" panose="02020603050405020304" pitchFamily="18" charset="0"/>
            </a:endParaRPr>
          </a:p>
          <a:p>
            <a:endParaRPr lang="it-IT" dirty="0">
              <a:latin typeface="Times New Roman" panose="02020603050405020304" pitchFamily="18" charset="0"/>
              <a:cs typeface="Times New Roman" panose="02020603050405020304" pitchFamily="18" charset="0"/>
            </a:endParaRPr>
          </a:p>
          <a:p>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I vincoli esprimono i limiti di risorse disponibili:</a:t>
            </a:r>
          </a:p>
          <a:p>
            <a:endParaRPr lang="it-IT" dirty="0"/>
          </a:p>
        </p:txBody>
      </p:sp>
      <p:pic>
        <p:nvPicPr>
          <p:cNvPr id="7" name="Immagine 6">
            <a:extLst>
              <a:ext uri="{FF2B5EF4-FFF2-40B4-BE49-F238E27FC236}">
                <a16:creationId xmlns:a16="http://schemas.microsoft.com/office/drawing/2014/main" id="{17645A3A-5575-49C2-8E40-CD90D83C8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487" y="3901994"/>
            <a:ext cx="2650850" cy="1055021"/>
          </a:xfrm>
          <a:prstGeom prst="rect">
            <a:avLst/>
          </a:prstGeom>
        </p:spPr>
      </p:pic>
      <p:pic>
        <p:nvPicPr>
          <p:cNvPr id="9" name="Immagine 8">
            <a:extLst>
              <a:ext uri="{FF2B5EF4-FFF2-40B4-BE49-F238E27FC236}">
                <a16:creationId xmlns:a16="http://schemas.microsoft.com/office/drawing/2014/main" id="{4E1D9BD4-FEE3-4871-BE14-34D4A42C0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974" y="5518330"/>
            <a:ext cx="3788051" cy="1105230"/>
          </a:xfrm>
          <a:prstGeom prst="rect">
            <a:avLst/>
          </a:prstGeom>
        </p:spPr>
      </p:pic>
    </p:spTree>
    <p:extLst>
      <p:ext uri="{BB962C8B-B14F-4D97-AF65-F5344CB8AC3E}">
        <p14:creationId xmlns:p14="http://schemas.microsoft.com/office/powerpoint/2010/main" val="1819275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4CFB8F-3275-47C0-ABCC-4F1E718DCDE8}"/>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Funzione di </a:t>
            </a:r>
            <a:r>
              <a:rPr lang="it-IT" dirty="0" err="1">
                <a:latin typeface="Times New Roman" panose="02020603050405020304" pitchFamily="18" charset="0"/>
                <a:cs typeface="Times New Roman" panose="02020603050405020304" pitchFamily="18" charset="0"/>
              </a:rPr>
              <a:t>Simionescu</a:t>
            </a:r>
            <a:r>
              <a:rPr lang="it-IT" dirty="0">
                <a:latin typeface="Times New Roman" panose="02020603050405020304" pitchFamily="18" charset="0"/>
                <a:cs typeface="Times New Roman" panose="02020603050405020304" pitchFamily="18" charset="0"/>
              </a:rPr>
              <a:t> (3)</a:t>
            </a:r>
          </a:p>
        </p:txBody>
      </p:sp>
      <p:sp>
        <p:nvSpPr>
          <p:cNvPr id="3" name="Segnaposto contenuto 2">
            <a:extLst>
              <a:ext uri="{FF2B5EF4-FFF2-40B4-BE49-F238E27FC236}">
                <a16:creationId xmlns:a16="http://schemas.microsoft.com/office/drawing/2014/main" id="{D25BAEDD-2C51-466F-AFB8-F848158D4E4D}"/>
              </a:ext>
            </a:extLst>
          </p:cNvPr>
          <p:cNvSpPr>
            <a:spLocks noGrp="1"/>
          </p:cNvSpPr>
          <p:nvPr>
            <p:ph idx="1"/>
          </p:nvPr>
        </p:nvSpPr>
        <p:spPr/>
        <p:txBody>
          <a:bodyPr>
            <a:normAutofit/>
          </a:bodyPr>
          <a:lstStyle/>
          <a:p>
            <a:pPr marL="0" indent="0">
              <a:buNone/>
            </a:pPr>
            <a:r>
              <a:rPr lang="it-IT" sz="3600" dirty="0">
                <a:latin typeface="Times New Roman" panose="02020603050405020304" pitchFamily="18" charset="0"/>
                <a:cs typeface="Times New Roman" panose="02020603050405020304" pitchFamily="18" charset="0"/>
              </a:rPr>
              <a:t>Vincoli espressi tramite penalità, il risultato non è ottimo ma comunque piuttosto buono.</a:t>
            </a:r>
          </a:p>
        </p:txBody>
      </p:sp>
    </p:spTree>
    <p:extLst>
      <p:ext uri="{BB962C8B-B14F-4D97-AF65-F5344CB8AC3E}">
        <p14:creationId xmlns:p14="http://schemas.microsoft.com/office/powerpoint/2010/main" val="1623460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43FB8F-2DEC-4BD0-8FEC-2D666F9EE00F}"/>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Funzione di </a:t>
            </a:r>
            <a:r>
              <a:rPr lang="it-IT" dirty="0" err="1">
                <a:latin typeface="Times New Roman" panose="02020603050405020304" pitchFamily="18" charset="0"/>
                <a:cs typeface="Times New Roman" panose="02020603050405020304" pitchFamily="18" charset="0"/>
              </a:rPr>
              <a:t>Kursawe</a:t>
            </a:r>
            <a:r>
              <a:rPr lang="it-IT" dirty="0">
                <a:latin typeface="Times New Roman" panose="02020603050405020304" pitchFamily="18" charset="0"/>
                <a:cs typeface="Times New Roman" panose="02020603050405020304" pitchFamily="18" charset="0"/>
              </a:rPr>
              <a:t> (1)</a:t>
            </a:r>
          </a:p>
        </p:txBody>
      </p:sp>
      <p:pic>
        <p:nvPicPr>
          <p:cNvPr id="5" name="Elemento grafico 4">
            <a:extLst>
              <a:ext uri="{FF2B5EF4-FFF2-40B4-BE49-F238E27FC236}">
                <a16:creationId xmlns:a16="http://schemas.microsoft.com/office/drawing/2014/main" id="{145D54B4-5A54-4C5C-B905-F101D822B8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523" y="1648545"/>
            <a:ext cx="5806660" cy="1139479"/>
          </a:xfrm>
          <a:prstGeom prst="rect">
            <a:avLst/>
          </a:prstGeom>
        </p:spPr>
      </p:pic>
      <p:pic>
        <p:nvPicPr>
          <p:cNvPr id="7" name="Elemento grafico 6">
            <a:extLst>
              <a:ext uri="{FF2B5EF4-FFF2-40B4-BE49-F238E27FC236}">
                <a16:creationId xmlns:a16="http://schemas.microsoft.com/office/drawing/2014/main" id="{A12181A5-5754-43E7-872E-332B6BAF28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3549" y="1874597"/>
            <a:ext cx="1417928" cy="283585"/>
          </a:xfrm>
          <a:prstGeom prst="rect">
            <a:avLst/>
          </a:prstGeom>
        </p:spPr>
      </p:pic>
      <p:pic>
        <p:nvPicPr>
          <p:cNvPr id="9" name="Elemento grafico 8">
            <a:extLst>
              <a:ext uri="{FF2B5EF4-FFF2-40B4-BE49-F238E27FC236}">
                <a16:creationId xmlns:a16="http://schemas.microsoft.com/office/drawing/2014/main" id="{020A5AA4-DE12-45FA-834A-861AE9BB95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4470" y="2268839"/>
            <a:ext cx="1058717" cy="264679"/>
          </a:xfrm>
          <a:prstGeom prst="rect">
            <a:avLst/>
          </a:prstGeom>
        </p:spPr>
      </p:pic>
      <p:pic>
        <p:nvPicPr>
          <p:cNvPr id="13" name="Immagine 12">
            <a:extLst>
              <a:ext uri="{FF2B5EF4-FFF2-40B4-BE49-F238E27FC236}">
                <a16:creationId xmlns:a16="http://schemas.microsoft.com/office/drawing/2014/main" id="{2EBB8AC5-D7B2-44A4-8374-331194118E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1677" y="2839001"/>
            <a:ext cx="5331872" cy="4018999"/>
          </a:xfrm>
          <a:prstGeom prst="rect">
            <a:avLst/>
          </a:prstGeom>
        </p:spPr>
      </p:pic>
    </p:spTree>
    <p:extLst>
      <p:ext uri="{BB962C8B-B14F-4D97-AF65-F5344CB8AC3E}">
        <p14:creationId xmlns:p14="http://schemas.microsoft.com/office/powerpoint/2010/main" val="7185512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43FB8F-2DEC-4BD0-8FEC-2D666F9EE00F}"/>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Funzione di </a:t>
            </a:r>
            <a:r>
              <a:rPr lang="it-IT" dirty="0" err="1">
                <a:latin typeface="Times New Roman" panose="02020603050405020304" pitchFamily="18" charset="0"/>
                <a:cs typeface="Times New Roman" panose="02020603050405020304" pitchFamily="18" charset="0"/>
              </a:rPr>
              <a:t>Kursawe</a:t>
            </a:r>
            <a:r>
              <a:rPr lang="it-IT" dirty="0">
                <a:latin typeface="Times New Roman" panose="02020603050405020304" pitchFamily="18" charset="0"/>
                <a:cs typeface="Times New Roman" panose="02020603050405020304" pitchFamily="18" charset="0"/>
              </a:rPr>
              <a:t> (2)</a:t>
            </a:r>
          </a:p>
        </p:txBody>
      </p:sp>
      <p:pic>
        <p:nvPicPr>
          <p:cNvPr id="5" name="Elemento grafico 4">
            <a:extLst>
              <a:ext uri="{FF2B5EF4-FFF2-40B4-BE49-F238E27FC236}">
                <a16:creationId xmlns:a16="http://schemas.microsoft.com/office/drawing/2014/main" id="{145D54B4-5A54-4C5C-B905-F101D822B8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523" y="1648545"/>
            <a:ext cx="5806660" cy="1139479"/>
          </a:xfrm>
          <a:prstGeom prst="rect">
            <a:avLst/>
          </a:prstGeom>
        </p:spPr>
      </p:pic>
      <p:pic>
        <p:nvPicPr>
          <p:cNvPr id="7" name="Elemento grafico 6">
            <a:extLst>
              <a:ext uri="{FF2B5EF4-FFF2-40B4-BE49-F238E27FC236}">
                <a16:creationId xmlns:a16="http://schemas.microsoft.com/office/drawing/2014/main" id="{A12181A5-5754-43E7-872E-332B6BAF28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3549" y="1874597"/>
            <a:ext cx="1417928" cy="283585"/>
          </a:xfrm>
          <a:prstGeom prst="rect">
            <a:avLst/>
          </a:prstGeom>
        </p:spPr>
      </p:pic>
      <p:pic>
        <p:nvPicPr>
          <p:cNvPr id="9" name="Elemento grafico 8">
            <a:extLst>
              <a:ext uri="{FF2B5EF4-FFF2-40B4-BE49-F238E27FC236}">
                <a16:creationId xmlns:a16="http://schemas.microsoft.com/office/drawing/2014/main" id="{020A5AA4-DE12-45FA-834A-861AE9BB95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4470" y="2268839"/>
            <a:ext cx="1058717" cy="264679"/>
          </a:xfrm>
          <a:prstGeom prst="rect">
            <a:avLst/>
          </a:prstGeom>
        </p:spPr>
      </p:pic>
      <p:pic>
        <p:nvPicPr>
          <p:cNvPr id="13" name="Immagine 12">
            <a:extLst>
              <a:ext uri="{FF2B5EF4-FFF2-40B4-BE49-F238E27FC236}">
                <a16:creationId xmlns:a16="http://schemas.microsoft.com/office/drawing/2014/main" id="{2EBB8AC5-D7B2-44A4-8374-331194118E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1677" y="2839001"/>
            <a:ext cx="5331872" cy="4018999"/>
          </a:xfrm>
          <a:prstGeom prst="rect">
            <a:avLst/>
          </a:prstGeom>
        </p:spPr>
      </p:pic>
    </p:spTree>
    <p:extLst>
      <p:ext uri="{BB962C8B-B14F-4D97-AF65-F5344CB8AC3E}">
        <p14:creationId xmlns:p14="http://schemas.microsoft.com/office/powerpoint/2010/main" val="405617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53604B-D34C-454B-9808-C3910A81CF90}"/>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Categorie di problemi</a:t>
            </a:r>
          </a:p>
        </p:txBody>
      </p:sp>
      <p:sp>
        <p:nvSpPr>
          <p:cNvPr id="3" name="Segnaposto contenuto 2">
            <a:extLst>
              <a:ext uri="{FF2B5EF4-FFF2-40B4-BE49-F238E27FC236}">
                <a16:creationId xmlns:a16="http://schemas.microsoft.com/office/drawing/2014/main" id="{C7DA6E79-04C4-4CAC-8349-FDF9CF735A23}"/>
              </a:ext>
            </a:extLst>
          </p:cNvPr>
          <p:cNvSpPr>
            <a:spLocks noGrp="1"/>
          </p:cNvSpPr>
          <p:nvPr>
            <p:ph idx="1"/>
          </p:nvPr>
        </p:nvSpPr>
        <p:spPr/>
        <p:txBody>
          <a:bodyPr/>
          <a:lstStyle/>
          <a:p>
            <a:pPr marL="0" indent="0">
              <a:buNone/>
            </a:pPr>
            <a:r>
              <a:rPr lang="it-IT" sz="2800" dirty="0">
                <a:latin typeface="Times New Roman" panose="02020603050405020304" pitchFamily="18" charset="0"/>
                <a:cs typeface="Times New Roman" panose="02020603050405020304" pitchFamily="18" charset="0"/>
              </a:rPr>
              <a:t>È possibile suddividere i problemi di ottimizzazione in base…</a:t>
            </a:r>
          </a:p>
          <a:p>
            <a:endParaRPr lang="it-IT" sz="2800" dirty="0">
              <a:latin typeface="Times New Roman" panose="02020603050405020304" pitchFamily="18" charset="0"/>
              <a:cs typeface="Times New Roman" panose="02020603050405020304" pitchFamily="18" charset="0"/>
            </a:endParaRPr>
          </a:p>
          <a:p>
            <a:r>
              <a:rPr lang="it-IT" sz="2800" dirty="0">
                <a:latin typeface="Times New Roman" panose="02020603050405020304" pitchFamily="18" charset="0"/>
                <a:cs typeface="Times New Roman" panose="02020603050405020304" pitchFamily="18" charset="0"/>
              </a:rPr>
              <a:t>Al dominio dei parametri: problemi interi, misto-interi, continui;</a:t>
            </a:r>
          </a:p>
          <a:p>
            <a:r>
              <a:rPr lang="it-IT" sz="2800" dirty="0">
                <a:latin typeface="Times New Roman" panose="02020603050405020304" pitchFamily="18" charset="0"/>
                <a:cs typeface="Times New Roman" panose="02020603050405020304" pitchFamily="18" charset="0"/>
              </a:rPr>
              <a:t>Alla presenza di vincoli: problemi vincolati e non vincolati;</a:t>
            </a:r>
          </a:p>
          <a:p>
            <a:r>
              <a:rPr lang="it-IT" sz="2800" dirty="0">
                <a:latin typeface="Times New Roman" panose="02020603050405020304" pitchFamily="18" charset="0"/>
                <a:cs typeface="Times New Roman" panose="02020603050405020304" pitchFamily="18" charset="0"/>
              </a:rPr>
              <a:t>Al numero di funzioni obiettivo: problemi mono- e multi-obiettivo (che tratteremo in seguito).</a:t>
            </a:r>
          </a:p>
          <a:p>
            <a:endParaRPr lang="it-IT" dirty="0"/>
          </a:p>
        </p:txBody>
      </p:sp>
    </p:spTree>
    <p:extLst>
      <p:ext uri="{BB962C8B-B14F-4D97-AF65-F5344CB8AC3E}">
        <p14:creationId xmlns:p14="http://schemas.microsoft.com/office/powerpoint/2010/main" val="175881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97AE06-8268-472A-B126-ADA3BC966127}"/>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Algoritmi e tecniche di risoluzione</a:t>
            </a:r>
          </a:p>
        </p:txBody>
      </p:sp>
      <p:sp>
        <p:nvSpPr>
          <p:cNvPr id="3" name="Segnaposto contenuto 2">
            <a:extLst>
              <a:ext uri="{FF2B5EF4-FFF2-40B4-BE49-F238E27FC236}">
                <a16:creationId xmlns:a16="http://schemas.microsoft.com/office/drawing/2014/main" id="{38BED496-267A-450B-97A3-5FD25377CE76}"/>
              </a:ext>
            </a:extLst>
          </p:cNvPr>
          <p:cNvSpPr>
            <a:spLocks noGrp="1"/>
          </p:cNvSpPr>
          <p:nvPr>
            <p:ph idx="1"/>
          </p:nvPr>
        </p:nvSpPr>
        <p:spPr/>
        <p:txBody>
          <a:bodyPr/>
          <a:lstStyle/>
          <a:p>
            <a:pPr marL="0" indent="0">
              <a:buNone/>
            </a:pPr>
            <a:r>
              <a:rPr lang="it-IT" dirty="0">
                <a:latin typeface="Times New Roman" panose="02020603050405020304" pitchFamily="18" charset="0"/>
                <a:cs typeface="Times New Roman" panose="02020603050405020304" pitchFamily="18" charset="0"/>
              </a:rPr>
              <a:t>Due filoni principali:</a:t>
            </a:r>
          </a:p>
          <a:p>
            <a:pPr marL="0" indent="0">
              <a:buNone/>
            </a:pPr>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Tecniche numeriche e analitiche: un approccio ‘’matematico’’ all’argomento, si ricerca il minimo globale della funzione obiettivo tramite analisi della forma della funzione obiettivo (ad esempio, tramite calcolo del gradiente per </a:t>
            </a:r>
            <a:r>
              <a:rPr lang="it-IT" dirty="0" err="1">
                <a:latin typeface="Times New Roman" panose="02020603050405020304" pitchFamily="18" charset="0"/>
                <a:cs typeface="Times New Roman" panose="02020603050405020304" pitchFamily="18" charset="0"/>
              </a:rPr>
              <a:t>steepest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descent</a:t>
            </a:r>
            <a:r>
              <a:rPr lang="it-IT" dirty="0">
                <a:latin typeface="Times New Roman" panose="02020603050405020304" pitchFamily="18" charset="0"/>
                <a:cs typeface="Times New Roman" panose="02020603050405020304" pitchFamily="18" charset="0"/>
              </a:rPr>
              <a:t>).</a:t>
            </a:r>
            <a:br>
              <a:rPr lang="it-IT" dirty="0">
                <a:latin typeface="Times New Roman" panose="02020603050405020304" pitchFamily="18" charset="0"/>
                <a:cs typeface="Times New Roman" panose="02020603050405020304" pitchFamily="18" charset="0"/>
              </a:rPr>
            </a:b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Vantaggio principale: molto efficaci per problemi che soddisfano le premesse, possono dare garanzia di trovare l’ottimo globale.</a:t>
            </a:r>
          </a:p>
          <a:p>
            <a:endParaRPr lang="it-IT" dirty="0">
              <a:latin typeface="Times New Roman" panose="02020603050405020304" pitchFamily="18" charset="0"/>
              <a:cs typeface="Times New Roman" panose="02020603050405020304" pitchFamily="18" charset="0"/>
            </a:endParaRPr>
          </a:p>
          <a:p>
            <a:r>
              <a:rPr lang="it-IT" sz="3600" dirty="0">
                <a:latin typeface="Times New Roman" panose="02020603050405020304" pitchFamily="18" charset="0"/>
                <a:cs typeface="Times New Roman" panose="02020603050405020304" pitchFamily="18" charset="0"/>
              </a:rPr>
              <a:t>Metaeuristiche!</a:t>
            </a:r>
          </a:p>
          <a:p>
            <a:endParaRPr lang="it-IT" dirty="0"/>
          </a:p>
        </p:txBody>
      </p:sp>
    </p:spTree>
    <p:extLst>
      <p:ext uri="{BB962C8B-B14F-4D97-AF65-F5344CB8AC3E}">
        <p14:creationId xmlns:p14="http://schemas.microsoft.com/office/powerpoint/2010/main" val="44047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AAF72E-374C-4B80-9E77-571C0BD91029}"/>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Algoritmi </a:t>
            </a:r>
            <a:r>
              <a:rPr lang="it-IT" dirty="0" err="1">
                <a:latin typeface="Times New Roman" panose="02020603050405020304" pitchFamily="18" charset="0"/>
                <a:cs typeface="Times New Roman" panose="02020603050405020304" pitchFamily="18" charset="0"/>
              </a:rPr>
              <a:t>metaeuristici</a:t>
            </a:r>
            <a:endParaRPr lang="it-IT"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86E8D22F-CC10-451D-9AEF-811C0E1B7F28}"/>
              </a:ext>
            </a:extLst>
          </p:cNvPr>
          <p:cNvSpPr>
            <a:spLocks noGrp="1"/>
          </p:cNvSpPr>
          <p:nvPr>
            <p:ph idx="1"/>
          </p:nvPr>
        </p:nvSpPr>
        <p:spPr/>
        <p:txBody>
          <a:bodyPr/>
          <a:lstStyle/>
          <a:p>
            <a:pPr marL="0" indent="0">
              <a:buNone/>
            </a:pPr>
            <a:r>
              <a:rPr lang="it-IT" dirty="0">
                <a:latin typeface="Times New Roman" panose="02020603050405020304" pitchFamily="18" charset="0"/>
                <a:cs typeface="Times New Roman" panose="02020603050405020304" pitchFamily="18" charset="0"/>
              </a:rPr>
              <a:t>‘’Euristiche sulle euristiche’’, algoritmi di livello più alto.</a:t>
            </a:r>
          </a:p>
          <a:p>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Vantaggi:</a:t>
            </a:r>
          </a:p>
          <a:p>
            <a:pPr marL="0" indent="0">
              <a:buNone/>
            </a:pPr>
            <a:r>
              <a:rPr lang="it-IT" dirty="0">
                <a:latin typeface="Times New Roman" panose="02020603050405020304" pitchFamily="18" charset="0"/>
                <a:cs typeface="Times New Roman" panose="02020603050405020304" pitchFamily="18" charset="0"/>
              </a:rPr>
              <a:t>+ Assunzioni minime o nulle sulla forma del problema, …</a:t>
            </a:r>
          </a:p>
          <a:p>
            <a:pPr marL="0" indent="0">
              <a:buNone/>
            </a:pPr>
            <a:r>
              <a:rPr lang="it-IT" dirty="0">
                <a:latin typeface="Times New Roman" panose="02020603050405020304" pitchFamily="18" charset="0"/>
                <a:cs typeface="Times New Roman" panose="02020603050405020304" pitchFamily="18" charset="0"/>
              </a:rPr>
              <a:t>+ Quindi facilmente applicabili a una vasta gamma di problemi!</a:t>
            </a:r>
          </a:p>
          <a:p>
            <a:pPr marL="0" indent="0">
              <a:buNone/>
            </a:pPr>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Svantaggi:</a:t>
            </a:r>
          </a:p>
          <a:p>
            <a:pPr marL="0" indent="0">
              <a:buNone/>
            </a:pPr>
            <a:r>
              <a:rPr lang="it-IT" dirty="0">
                <a:latin typeface="Times New Roman" panose="02020603050405020304" pitchFamily="18" charset="0"/>
                <a:cs typeface="Times New Roman" panose="02020603050405020304" pitchFamily="18" charset="0"/>
              </a:rPr>
              <a:t>- Funzionamento stocastico;</a:t>
            </a:r>
          </a:p>
          <a:p>
            <a:pPr marL="0" indent="0">
              <a:buNone/>
            </a:pPr>
            <a:r>
              <a:rPr lang="it-IT" dirty="0">
                <a:latin typeface="Times New Roman" panose="02020603050405020304" pitchFamily="18" charset="0"/>
                <a:cs typeface="Times New Roman" panose="02020603050405020304" pitchFamily="18" charset="0"/>
              </a:rPr>
              <a:t>- Mancanza di garanzia di </a:t>
            </a:r>
            <a:r>
              <a:rPr lang="it-IT" dirty="0" err="1">
                <a:latin typeface="Times New Roman" panose="02020603050405020304" pitchFamily="18" charset="0"/>
                <a:cs typeface="Times New Roman" panose="02020603050405020304" pitchFamily="18" charset="0"/>
              </a:rPr>
              <a:t>ottimalità</a:t>
            </a:r>
            <a:r>
              <a:rPr lang="it-IT" dirty="0">
                <a:latin typeface="Times New Roman" panose="02020603050405020304" pitchFamily="18" charset="0"/>
                <a:cs typeface="Times New Roman" panose="02020603050405020304" pitchFamily="18" charset="0"/>
              </a:rPr>
              <a:t> per la soluzione trovata.</a:t>
            </a:r>
          </a:p>
          <a:p>
            <a:pPr marL="0" indent="0">
              <a:buNone/>
            </a:pPr>
            <a:endParaRPr lang="it-IT"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Esempi: algoritmi evolutivi, </a:t>
            </a:r>
            <a:r>
              <a:rPr lang="it-IT" dirty="0" err="1">
                <a:latin typeface="Times New Roman" panose="02020603050405020304" pitchFamily="18" charset="0"/>
                <a:cs typeface="Times New Roman" panose="02020603050405020304" pitchFamily="18" charset="0"/>
              </a:rPr>
              <a:t>swarm</a:t>
            </a:r>
            <a:r>
              <a:rPr lang="it-IT" dirty="0">
                <a:latin typeface="Times New Roman" panose="02020603050405020304" pitchFamily="18" charset="0"/>
                <a:cs typeface="Times New Roman" panose="02020603050405020304" pitchFamily="18" charset="0"/>
              </a:rPr>
              <a:t> intelligence (trattata in seguito), …</a:t>
            </a:r>
          </a:p>
        </p:txBody>
      </p:sp>
    </p:spTree>
    <p:extLst>
      <p:ext uri="{BB962C8B-B14F-4D97-AF65-F5344CB8AC3E}">
        <p14:creationId xmlns:p14="http://schemas.microsoft.com/office/powerpoint/2010/main" val="93064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40170-2604-40DF-B0A6-3BB2A2BCF7A4}"/>
              </a:ext>
            </a:extLst>
          </p:cNvPr>
          <p:cNvSpPr>
            <a:spLocks noGrp="1"/>
          </p:cNvSpPr>
          <p:nvPr>
            <p:ph type="title"/>
          </p:nvPr>
        </p:nvSpPr>
        <p:spPr>
          <a:xfrm>
            <a:off x="628650" y="365126"/>
            <a:ext cx="7886700" cy="1702213"/>
          </a:xfrm>
        </p:spPr>
        <p:txBody>
          <a:bodyPr>
            <a:normAutofit/>
          </a:bodyPr>
          <a:lstStyle/>
          <a:p>
            <a:pPr algn="ctr"/>
            <a:r>
              <a:rPr lang="it-IT" sz="3600" dirty="0">
                <a:latin typeface="Times New Roman" panose="02020603050405020304" pitchFamily="18" charset="0"/>
                <a:cs typeface="Times New Roman" panose="02020603050405020304" pitchFamily="18" charset="0"/>
              </a:rPr>
              <a:t>Ottimizzazione multi-obiettivo</a:t>
            </a:r>
          </a:p>
        </p:txBody>
      </p:sp>
      <p:sp>
        <p:nvSpPr>
          <p:cNvPr id="3" name="Segnaposto contenuto 2">
            <a:extLst>
              <a:ext uri="{FF2B5EF4-FFF2-40B4-BE49-F238E27FC236}">
                <a16:creationId xmlns:a16="http://schemas.microsoft.com/office/drawing/2014/main" id="{05FB04ED-C72A-4D3A-A5CF-BFD08E91DA8C}"/>
              </a:ext>
            </a:extLst>
          </p:cNvPr>
          <p:cNvSpPr>
            <a:spLocks noGrp="1"/>
          </p:cNvSpPr>
          <p:nvPr>
            <p:ph idx="1"/>
          </p:nvPr>
        </p:nvSpPr>
        <p:spPr>
          <a:xfrm>
            <a:off x="628650" y="2213113"/>
            <a:ext cx="7886700" cy="3963850"/>
          </a:xfrm>
        </p:spPr>
        <p:txBody>
          <a:bodyPr>
            <a:normAutofit/>
          </a:bodyPr>
          <a:lstStyle/>
          <a:p>
            <a:pPr marL="0" indent="0">
              <a:buNone/>
            </a:pPr>
            <a:r>
              <a:rPr lang="it-IT" sz="2800" dirty="0">
                <a:latin typeface="Times New Roman" panose="02020603050405020304" pitchFamily="18" charset="0"/>
                <a:cs typeface="Times New Roman" panose="02020603050405020304" pitchFamily="18" charset="0"/>
              </a:rPr>
              <a:t>Idea principale: prese due soluzioni, è possibile che una sia migliore dell’altra soltanto per un sottoinsieme proprio dell’insieme di funzioni obiettivo.</a:t>
            </a:r>
          </a:p>
          <a:p>
            <a:pPr marL="0" indent="0">
              <a:buNone/>
            </a:pPr>
            <a:endParaRPr lang="it-IT" sz="2800" dirty="0">
              <a:latin typeface="Times New Roman" panose="02020603050405020304" pitchFamily="18" charset="0"/>
              <a:cs typeface="Times New Roman" panose="02020603050405020304" pitchFamily="18" charset="0"/>
            </a:endParaRPr>
          </a:p>
          <a:p>
            <a:pPr marL="0" indent="0">
              <a:buNone/>
            </a:pPr>
            <a:r>
              <a:rPr lang="it-IT" sz="2800" dirty="0">
                <a:latin typeface="Times New Roman" panose="02020603050405020304" pitchFamily="18" charset="0"/>
                <a:cs typeface="Times New Roman" panose="02020603050405020304" pitchFamily="18" charset="0"/>
              </a:rPr>
              <a:t>In altre parole, si possono avere più soluzioni tra cui non è possibile scegliere ‘‘la migliore’’.</a:t>
            </a:r>
          </a:p>
        </p:txBody>
      </p:sp>
    </p:spTree>
    <p:extLst>
      <p:ext uri="{BB962C8B-B14F-4D97-AF65-F5344CB8AC3E}">
        <p14:creationId xmlns:p14="http://schemas.microsoft.com/office/powerpoint/2010/main" val="119575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36678C-90FF-4C50-ACD6-C5F78835EB8F}"/>
              </a:ext>
            </a:extLst>
          </p:cNvPr>
          <p:cNvSpPr>
            <a:spLocks noGrp="1"/>
          </p:cNvSpPr>
          <p:nvPr>
            <p:ph type="title"/>
          </p:nvPr>
        </p:nvSpPr>
        <p:spPr/>
        <p:txBody>
          <a:bodyPr/>
          <a:lstStyle/>
          <a:p>
            <a:pPr algn="ctr"/>
            <a:r>
              <a:rPr lang="it-IT" dirty="0" err="1">
                <a:latin typeface="Times New Roman" panose="02020603050405020304" pitchFamily="18" charset="0"/>
                <a:cs typeface="Times New Roman" panose="02020603050405020304" pitchFamily="18" charset="0"/>
              </a:rPr>
              <a:t>Ottimalità</a:t>
            </a:r>
            <a:r>
              <a:rPr lang="it-IT" dirty="0">
                <a:latin typeface="Times New Roman" panose="02020603050405020304" pitchFamily="18" charset="0"/>
                <a:cs typeface="Times New Roman" panose="02020603050405020304" pitchFamily="18" charset="0"/>
              </a:rPr>
              <a:t> e fronte di Pareto - Definizioni</a:t>
            </a:r>
          </a:p>
        </p:txBody>
      </p:sp>
      <p:sp>
        <p:nvSpPr>
          <p:cNvPr id="3" name="Segnaposto contenuto 2">
            <a:extLst>
              <a:ext uri="{FF2B5EF4-FFF2-40B4-BE49-F238E27FC236}">
                <a16:creationId xmlns:a16="http://schemas.microsoft.com/office/drawing/2014/main" id="{41BA10BE-29E0-4442-968B-4F53D6FA57C0}"/>
              </a:ext>
            </a:extLst>
          </p:cNvPr>
          <p:cNvSpPr>
            <a:spLocks noGrp="1"/>
          </p:cNvSpPr>
          <p:nvPr>
            <p:ph idx="1"/>
          </p:nvPr>
        </p:nvSpPr>
        <p:spPr/>
        <p:txBody>
          <a:bodyPr>
            <a:normAutofit fontScale="92500" lnSpcReduction="10000"/>
          </a:bodyPr>
          <a:lstStyle/>
          <a:p>
            <a:r>
              <a:rPr lang="it-IT" sz="2400" dirty="0">
                <a:latin typeface="Times New Roman" panose="02020603050405020304" pitchFamily="18" charset="0"/>
                <a:cs typeface="Times New Roman" panose="02020603050405020304" pitchFamily="18" charset="0"/>
              </a:rPr>
              <a:t>Dato un problema di ottimizzazione multi-obiettivo, una soluzione s1 </a:t>
            </a:r>
            <a:r>
              <a:rPr lang="it-IT" sz="2400" b="1" dirty="0">
                <a:latin typeface="Times New Roman" panose="02020603050405020304" pitchFamily="18" charset="0"/>
                <a:cs typeface="Times New Roman" panose="02020603050405020304" pitchFamily="18" charset="0"/>
              </a:rPr>
              <a:t>domina</a:t>
            </a:r>
            <a:r>
              <a:rPr lang="it-IT" sz="2400" dirty="0">
                <a:latin typeface="Times New Roman" panose="02020603050405020304" pitchFamily="18" charset="0"/>
                <a:cs typeface="Times New Roman" panose="02020603050405020304" pitchFamily="18" charset="0"/>
              </a:rPr>
              <a:t> un’altra soluzione s</a:t>
            </a:r>
            <a:r>
              <a:rPr lang="it-IT" sz="2400" baseline="-25000" dirty="0">
                <a:latin typeface="Times New Roman" panose="02020603050405020304" pitchFamily="18" charset="0"/>
                <a:cs typeface="Times New Roman" panose="02020603050405020304" pitchFamily="18" charset="0"/>
              </a:rPr>
              <a:t>2</a:t>
            </a:r>
            <a:r>
              <a:rPr lang="it-IT" sz="2400" dirty="0">
                <a:latin typeface="Times New Roman" panose="02020603050405020304" pitchFamily="18" charset="0"/>
                <a:cs typeface="Times New Roman" panose="02020603050405020304" pitchFamily="18" charset="0"/>
              </a:rPr>
              <a:t>, e si scrive s</a:t>
            </a:r>
            <a:r>
              <a:rPr lang="it-IT" sz="2400" baseline="-25000" dirty="0">
                <a:latin typeface="Times New Roman" panose="02020603050405020304" pitchFamily="18" charset="0"/>
                <a:cs typeface="Times New Roman" panose="02020603050405020304" pitchFamily="18" charset="0"/>
              </a:rPr>
              <a:t>1</a:t>
            </a:r>
            <a:r>
              <a:rPr lang="it-IT" sz="2400" dirty="0">
                <a:latin typeface="Times New Roman" panose="02020603050405020304" pitchFamily="18" charset="0"/>
                <a:cs typeface="Times New Roman" panose="02020603050405020304" pitchFamily="18" charset="0"/>
              </a:rPr>
              <a:t> ≻ s</a:t>
            </a:r>
            <a:r>
              <a:rPr lang="it-IT" sz="2400" baseline="-25000" dirty="0">
                <a:latin typeface="Times New Roman" panose="02020603050405020304" pitchFamily="18" charset="0"/>
                <a:cs typeface="Times New Roman" panose="02020603050405020304" pitchFamily="18" charset="0"/>
              </a:rPr>
              <a:t>2</a:t>
            </a:r>
            <a:r>
              <a:rPr lang="it-IT" sz="2400" dirty="0">
                <a:latin typeface="Times New Roman" panose="02020603050405020304" pitchFamily="18" charset="0"/>
                <a:cs typeface="Times New Roman" panose="02020603050405020304" pitchFamily="18" charset="0"/>
              </a:rPr>
              <a:t>, se s</a:t>
            </a:r>
            <a:r>
              <a:rPr lang="it-IT" sz="2400" baseline="-25000" dirty="0">
                <a:latin typeface="Times New Roman" panose="02020603050405020304" pitchFamily="18" charset="0"/>
                <a:cs typeface="Times New Roman" panose="02020603050405020304" pitchFamily="18" charset="0"/>
              </a:rPr>
              <a:t>1</a:t>
            </a:r>
            <a:r>
              <a:rPr lang="it-IT" sz="2400" dirty="0">
                <a:latin typeface="Times New Roman" panose="02020603050405020304" pitchFamily="18" charset="0"/>
                <a:cs typeface="Times New Roman" panose="02020603050405020304" pitchFamily="18" charset="0"/>
              </a:rPr>
              <a:t> è migliore di s</a:t>
            </a:r>
            <a:r>
              <a:rPr lang="it-IT" sz="2400" baseline="-25000" dirty="0">
                <a:latin typeface="Times New Roman" panose="02020603050405020304" pitchFamily="18" charset="0"/>
                <a:cs typeface="Times New Roman" panose="02020603050405020304" pitchFamily="18" charset="0"/>
              </a:rPr>
              <a:t>2</a:t>
            </a:r>
            <a:r>
              <a:rPr lang="it-IT" sz="2400" dirty="0">
                <a:latin typeface="Times New Roman" panose="02020603050405020304" pitchFamily="18" charset="0"/>
                <a:cs typeface="Times New Roman" panose="02020603050405020304" pitchFamily="18" charset="0"/>
              </a:rPr>
              <a:t> per ogni obiettivo.</a:t>
            </a:r>
          </a:p>
          <a:p>
            <a:endParaRPr lang="it-IT" sz="2400"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Una soluzione si dice </a:t>
            </a:r>
            <a:r>
              <a:rPr lang="it-IT" sz="2400" b="1" dirty="0" err="1">
                <a:latin typeface="Times New Roman" panose="02020603050405020304" pitchFamily="18" charset="0"/>
                <a:cs typeface="Times New Roman" panose="02020603050405020304" pitchFamily="18" charset="0"/>
              </a:rPr>
              <a:t>pareto</a:t>
            </a:r>
            <a:r>
              <a:rPr lang="it-IT" sz="2400" b="1" dirty="0">
                <a:latin typeface="Times New Roman" panose="02020603050405020304" pitchFamily="18" charset="0"/>
                <a:cs typeface="Times New Roman" panose="02020603050405020304" pitchFamily="18" charset="0"/>
              </a:rPr>
              <a:t>-ottimale </a:t>
            </a:r>
            <a:r>
              <a:rPr lang="it-IT" sz="2400" dirty="0">
                <a:latin typeface="Times New Roman" panose="02020603050405020304" pitchFamily="18" charset="0"/>
                <a:cs typeface="Times New Roman" panose="02020603050405020304" pitchFamily="18" charset="0"/>
              </a:rPr>
              <a:t>se non è dominata da nessun’altra soluzione.</a:t>
            </a:r>
          </a:p>
          <a:p>
            <a:endParaRPr lang="it-IT" sz="2400" b="1"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Si indica con </a:t>
            </a:r>
            <a:r>
              <a:rPr lang="it-IT" sz="2400" b="1" dirty="0">
                <a:latin typeface="Times New Roman" panose="02020603050405020304" pitchFamily="18" charset="0"/>
                <a:cs typeface="Times New Roman" panose="02020603050405020304" pitchFamily="18" charset="0"/>
              </a:rPr>
              <a:t>fronte di Pareto </a:t>
            </a:r>
            <a:r>
              <a:rPr lang="it-IT" sz="2400" dirty="0">
                <a:latin typeface="Times New Roman" panose="02020603050405020304" pitchFamily="18" charset="0"/>
                <a:cs typeface="Times New Roman" panose="02020603050405020304" pitchFamily="18" charset="0"/>
              </a:rPr>
              <a:t>l’insieme delle soluzioni </a:t>
            </a:r>
            <a:r>
              <a:rPr lang="it-IT" sz="2400" dirty="0" err="1">
                <a:latin typeface="Times New Roman" panose="02020603050405020304" pitchFamily="18" charset="0"/>
                <a:cs typeface="Times New Roman" panose="02020603050405020304" pitchFamily="18" charset="0"/>
              </a:rPr>
              <a:t>pareto</a:t>
            </a:r>
            <a:r>
              <a:rPr lang="it-IT" sz="2400" dirty="0">
                <a:latin typeface="Times New Roman" panose="02020603050405020304" pitchFamily="18" charset="0"/>
                <a:cs typeface="Times New Roman" panose="02020603050405020304" pitchFamily="18" charset="0"/>
              </a:rPr>
              <a:t>-ottimali.</a:t>
            </a:r>
          </a:p>
          <a:p>
            <a:endParaRPr lang="it-IT" sz="2400" dirty="0">
              <a:latin typeface="Times New Roman" panose="02020603050405020304" pitchFamily="18" charset="0"/>
              <a:cs typeface="Times New Roman" panose="02020603050405020304" pitchFamily="18" charset="0"/>
            </a:endParaRPr>
          </a:p>
          <a:p>
            <a:pPr marL="0" indent="0">
              <a:buNone/>
            </a:pPr>
            <a:r>
              <a:rPr lang="it-IT" sz="2400" dirty="0">
                <a:latin typeface="Times New Roman" panose="02020603050405020304" pitchFamily="18" charset="0"/>
                <a:cs typeface="Times New Roman" panose="02020603050405020304" pitchFamily="18" charset="0"/>
              </a:rPr>
              <a:t>Un problema di ottimizzazione multi-obiettivo si ricerca quindi non una sola soluzione ma un insieme di soluzioni che identifichino il fronte di Pareto.</a:t>
            </a:r>
          </a:p>
        </p:txBody>
      </p:sp>
    </p:spTree>
    <p:extLst>
      <p:ext uri="{BB962C8B-B14F-4D97-AF65-F5344CB8AC3E}">
        <p14:creationId xmlns:p14="http://schemas.microsoft.com/office/powerpoint/2010/main" val="429112472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908</TotalTime>
  <Words>2264</Words>
  <Application>Microsoft Office PowerPoint</Application>
  <PresentationFormat>Presentazione su schermo (4:3)</PresentationFormat>
  <Paragraphs>252</Paragraphs>
  <Slides>42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42</vt:i4>
      </vt:variant>
    </vt:vector>
  </HeadingPairs>
  <TitlesOfParts>
    <vt:vector size="49" baseType="lpstr">
      <vt:lpstr>Arial</vt:lpstr>
      <vt:lpstr>Calibri</vt:lpstr>
      <vt:lpstr>Calibri Light</vt:lpstr>
      <vt:lpstr>Cambria Math</vt:lpstr>
      <vt:lpstr>CMU Serif</vt:lpstr>
      <vt:lpstr>Times New Roman</vt:lpstr>
      <vt:lpstr>Tema di Office</vt:lpstr>
      <vt:lpstr>Una panoramica su algoritmi di ottimizzazione  di Michele Ferraro</vt:lpstr>
      <vt:lpstr>Problemi di ottimizzazione: definizione</vt:lpstr>
      <vt:lpstr>Un esempio: allocazione di risorse</vt:lpstr>
      <vt:lpstr>Riportandoci alla definizione…</vt:lpstr>
      <vt:lpstr>Categorie di problemi</vt:lpstr>
      <vt:lpstr>Algoritmi e tecniche di risoluzione</vt:lpstr>
      <vt:lpstr>Algoritmi metaeuristici</vt:lpstr>
      <vt:lpstr>Ottimizzazione multi-obiettivo</vt:lpstr>
      <vt:lpstr>Ottimalità e fronte di Pareto - Definizioni</vt:lpstr>
      <vt:lpstr>Un esempio di problema multi-obiettivo: funzione di Kursawe</vt:lpstr>
      <vt:lpstr>Strength-Pareto Evolutionary Algorithm 2</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Swarm Intelligence</vt:lpstr>
      <vt:lpstr>Particle Swarm Intelligence: in breve</vt:lpstr>
      <vt:lpstr>Algoritmo PSO (1)</vt:lpstr>
      <vt:lpstr>Algoritmo PSO (2)</vt:lpstr>
      <vt:lpstr>Algoritmo PSO (3)</vt:lpstr>
      <vt:lpstr>Algoritmo PSO (4)</vt:lpstr>
      <vt:lpstr>PSO e lo stato dell’arte</vt:lpstr>
      <vt:lpstr>Varianti di base (1)</vt:lpstr>
      <vt:lpstr>Varianti di base (2)</vt:lpstr>
      <vt:lpstr>Varianti di base (3)</vt:lpstr>
      <vt:lpstr>PSO per altre categorie di problemi (1)</vt:lpstr>
      <vt:lpstr>PSO per altre categorie di problemi (2)</vt:lpstr>
      <vt:lpstr>Implementazione di alcuni algoritmi</vt:lpstr>
      <vt:lpstr>N-Queens (1)</vt:lpstr>
      <vt:lpstr>N-Queens (2)</vt:lpstr>
      <vt:lpstr>Funzione di Ackley (1)</vt:lpstr>
      <vt:lpstr>Funzione di Ackley (2)</vt:lpstr>
      <vt:lpstr>Funzione di Simionescu (1)</vt:lpstr>
      <vt:lpstr>Funzione di Simionescu (2)</vt:lpstr>
      <vt:lpstr>Funzione di Simionescu (3)</vt:lpstr>
      <vt:lpstr>Funzione di Kursawe (1)</vt:lpstr>
      <vt:lpstr>Funzione di Kursawe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 panoramica su algoritmi di ottimizzazione</dc:title>
  <dc:creator>Michele Ferraro</dc:creator>
  <cp:lastModifiedBy>Michele Ferraro</cp:lastModifiedBy>
  <cp:revision>53</cp:revision>
  <dcterms:created xsi:type="dcterms:W3CDTF">2018-09-18T21:32:26Z</dcterms:created>
  <dcterms:modified xsi:type="dcterms:W3CDTF">2018-09-19T12:45:39Z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ore">
    <vt:lpwstr>Michele Ferraro</vt:lpwstr>
  </property>
</Properties>
</file>