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100E-6506-420F-9D0E-DEFD19637647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1A32-D35C-423E-954F-3FF88157C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1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4FB13-DFC2-480E-9B8D-B4A419E3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43AA9E-0903-4E06-AEFD-68FF21518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C3DCFA-F85F-42F6-B147-852DABF0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4BE16F-D0AF-4014-9FD4-A4259B51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A67C8-A7EA-44F7-9181-A5D322D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1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26231-A43F-4289-9E68-FE031668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422745-9764-404D-8412-1AC46559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BC3596-C5DA-4219-98A6-D56CE608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F63CC-8A52-43AF-A1F5-F85AE58A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949055-8ECA-49D0-8838-B05314EF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6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BB9A895-7C77-4D8F-942B-14C3D5A66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F23CD2-CE4B-46EB-ABF3-7FB107546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63963E-E485-426B-AFF2-BD10061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DB3E2D-1944-4E2B-9D4A-60C11919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F967E3-328A-4B3B-8D2F-6CA71547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4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5DAB0-9DF6-418B-9D97-FE73201C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2433AE-B3A1-4486-A82D-6FB295DC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69EBDD-CC0C-4D51-8F14-EACE7A83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12EAC-2096-4B0F-98D6-DBA0583D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D1C46F-B8BB-4508-A0CC-9317D29C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42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545F21-496A-43AC-A065-59A8A013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7AFD0C-0B46-4A33-80DC-DD287591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0A5E04-F555-4004-93CA-D70D18FF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18B93-22B5-4B46-8264-5D2958B0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F5F1A3-2FAE-4000-8C0A-1625D53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25389-7201-4EF6-9A87-902FAB53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B0F3C-B84A-41E0-BD76-E4D660470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5F37A6-43CE-45F0-BA19-7A968626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D61F16-538A-4E3A-8722-14DAF809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71DFBC-9736-4084-BD73-58BCC61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3D83B5-5115-4163-BFBA-57213B7B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9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EDABA-9E8F-4AF3-BAC6-016F065D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175C8-04DD-414F-9324-D30083F9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124B88-FDFB-4843-A39A-594D64705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3EE54B-D475-4733-A3DB-AA27AE6DE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43E3D0E-2D06-4F76-A2E0-087636CDF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967BCB-76A4-44D7-9BB1-9E394593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0CB212-D184-4E68-A904-2D3D7C0F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1C53AA-DE57-43AE-BF83-7538C43F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6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EA169-0DB3-49F5-A300-179549CE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07E47-768F-4CD9-B02E-7BBE65F6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C77FCC-8BC1-4286-A40E-1A49954B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5427A-D5BE-4DD9-A016-0DC7062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16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07288B-62F8-44C2-A73B-6E61827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C55BD60-DAFD-4284-93C7-B3708320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31B64F-5B79-4153-A936-89D803F8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8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EBF2D-BE42-4AF7-93E2-7F3CC43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A14DA8-FFE3-4211-98F0-36288A53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468C0E-0CD8-4168-8ACD-9EA601C3A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A0D282-307F-44FF-87CB-27D7A81E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F87A93-E4CC-40D0-BB20-DC6FDF19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37F4B3-F45A-4643-862F-73AD53A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52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4896-8759-4723-AB29-F75B3DC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6E3F83-565B-444E-8083-9E5593AF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8FBA6E-29DD-4C17-9968-355698201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D2F0C2-F3BE-4DB6-8C4C-54D9FD50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C6B8C3-C6D7-4533-B4F8-F49FA407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03191F-8B72-4003-9532-B4D608BE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2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6E59A8-ADEE-4152-B8C4-83287AC9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27B4D-8C7B-428E-AF46-FE41BE9D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174A96-8A63-4C7D-8EBB-75C1E99F5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1144C-16AF-4B7F-B38B-BCDD2B0C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490866-BEBB-41F5-9B9E-9DB507840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128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ferr/Optimization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ferr/OptimizationProjec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1873B-52DE-446D-AF9E-353CC39D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52" y="856421"/>
            <a:ext cx="8736496" cy="3448878"/>
          </a:xfrm>
        </p:spPr>
        <p:txBody>
          <a:bodyPr>
            <a:normAutofit/>
          </a:bodyPr>
          <a:lstStyle/>
          <a:p>
            <a:r>
              <a:rPr lang="it-IT" sz="5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panoramica su algoritmi di ottimizzazione</a:t>
            </a:r>
            <a:br>
              <a:rPr lang="it-IT" sz="55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55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Michele Ferraro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2F37E0-678E-4224-B216-EC69CF9B68B1}"/>
              </a:ext>
            </a:extLst>
          </p:cNvPr>
          <p:cNvSpPr txBox="1"/>
          <p:nvPr/>
        </p:nvSpPr>
        <p:spPr>
          <a:xfrm>
            <a:off x="503583" y="5950226"/>
            <a:ext cx="818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Una relazione più dettagliata e il codice allegato sono disponibili all’indirizzo </a:t>
            </a:r>
            <a:r>
              <a:rPr lang="it-IT" dirty="0">
                <a:hlinkClick r:id="rId2"/>
              </a:rPr>
              <a:t>https://github.com/micferr/OptimizationProject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662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23633-F7A7-485E-A299-B044EA45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esempio di problema multi-obiettivo: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funzione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Kursawe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37D6C0B6-F39C-45BC-BE78-3A4CFA27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439" y="1694052"/>
            <a:ext cx="5874196" cy="1152732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337349C3-66EC-4EB4-9359-41D3D7453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408" y="2270418"/>
            <a:ext cx="1544707" cy="386177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C25704C6-AF7F-46B2-A406-414AA70F1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1861" y="1831424"/>
            <a:ext cx="1947700" cy="3895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CBA3EEE-A828-4EDE-861B-74DE92F7B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1" y="2896238"/>
            <a:ext cx="5115338" cy="38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41E8F-154B-419A-8279-85267F5E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Strength-Pareto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8C1AB1-2FD1-4649-A4EA-59F9B341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SPEA-2 in breve, è utilizzato per affrontare problemi multi-obiettivo.</a:t>
            </a:r>
          </a:p>
          <a:p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un algoritmo 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evolutivo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fa uso di 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elitismo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(mantiene in un insieme separato, detto ‘’archivio», gli individui migliori generati nel passare delle generazioni)</a:t>
            </a: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Vediamone in dettaglio il funzionamento.</a:t>
            </a:r>
          </a:p>
        </p:txBody>
      </p:sp>
    </p:spTree>
    <p:extLst>
      <p:ext uri="{BB962C8B-B14F-4D97-AF65-F5344CB8AC3E}">
        <p14:creationId xmlns:p14="http://schemas.microsoft.com/office/powerpoint/2010/main" val="310427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dimensione della popolazione;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dimensione dell’archivio;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numero di generazioni.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l’insieme delle soluzioni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pareto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-ottime trovate.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(1)</a:t>
            </a:r>
          </a:p>
        </p:txBody>
      </p:sp>
    </p:spTree>
    <p:extLst>
      <p:ext uri="{BB962C8B-B14F-4D97-AF65-F5344CB8AC3E}">
        <p14:creationId xmlns:p14="http://schemas.microsoft.com/office/powerpoint/2010/main" val="89516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1: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 P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popolazione di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individui casuali, 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∅, archivio inizialmente vuoto. Imposta t = 0.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Inizio standard per un algoritmo di questo tipo (cfr. gli algoritmi genetici affrontati durante il corso di Intelligenza Artificiale!)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(2)</a:t>
            </a:r>
          </a:p>
        </p:txBody>
      </p:sp>
    </p:spTree>
    <p:extLst>
      <p:ext uri="{BB962C8B-B14F-4D97-AF65-F5344CB8AC3E}">
        <p14:creationId xmlns:p14="http://schemas.microsoft.com/office/powerpoint/2010/main" val="276669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2.1: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Calcola i valori delle funzioni obiettivo per tutti gli individui in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conseguentemente i valori di 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segue: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ogni individuo i di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 un valore S (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S(i) = |{j ∈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 ≻ j}|.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un individuo corrisponde cioè al numero di individui che esso domina nell’insieme di riferimento (in questo caso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(3)</a:t>
            </a:r>
          </a:p>
        </p:txBody>
      </p:sp>
    </p:spTree>
    <p:extLst>
      <p:ext uri="{BB962C8B-B14F-4D97-AF65-F5344CB8AC3E}">
        <p14:creationId xmlns:p14="http://schemas.microsoft.com/office/powerpoint/2010/main" val="182879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2.2: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Sulla base di questo, associa ad ogni individuo un valore di </a:t>
            </a:r>
            <a:r>
              <a:rPr lang="it-IT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fitness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corrisponde, quindi, alla somma dei valori di 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degli individui di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dominano l’individuo i-esimo.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(4)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5819CF-0F00-4927-9992-990EBDDB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41" y="3261822"/>
            <a:ext cx="399153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9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2.3: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ogni individuo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infine, si assegna una penalità basata sulla densità di distribuzione delle soluzioni: sia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it-IT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distanza tra il vettore dei parametri di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quello del k-esimo individuo ad esso più vicino in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(generalmente si sceglie k = √(N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 Si definisce quindi la densità di un individuo come: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D(i) = 1/(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it-IT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+ 2).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 penalità viene aggiunta per incoraggiare una distribuzione uniforme delle soluzioni lungo il fronte di Pareto. A questo punto la 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 minimizzare) F di un individuo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semplicemente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F(i) = R(i) + D(i).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(5)</a:t>
            </a:r>
          </a:p>
        </p:txBody>
      </p:sp>
    </p:spTree>
    <p:extLst>
      <p:ext uri="{BB962C8B-B14F-4D97-AF65-F5344CB8AC3E}">
        <p14:creationId xmlns:p14="http://schemas.microsoft.com/office/powerpoint/2010/main" val="7877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275286F-7C67-4105-9B2C-FF9934E5D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75791"/>
                <a:ext cx="7886700" cy="44011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Passo 3.1:</a:t>
                </a:r>
              </a:p>
              <a:p>
                <a:pPr marL="0" indent="0">
                  <a:buNone/>
                </a:pP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∅, l’archivio della generazione successiva. Copia in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tutti gli individui di </a:t>
                </a:r>
                <a:r>
                  <a:rPr lang="it-IT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it-IT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che non sono dominati. In altre parole, </a:t>
                </a:r>
              </a:p>
              <a:p>
                <a:pPr marL="0" indent="0">
                  <a:buNone/>
                </a:pPr>
                <a:endParaRPr lang="it-I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{i ∈ </a:t>
                </a:r>
                <a:r>
                  <a:rPr lang="it-IT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it-IT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(</a:t>
                </a:r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∄</m:t>
                    </m:r>
                  </m:oMath>
                </a14:m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i′ ∈ </a:t>
                </a:r>
                <a:r>
                  <a:rPr lang="it-IT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it-IT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i ′ ≻ i)}. </a:t>
                </a:r>
              </a:p>
              <a:p>
                <a:pPr marL="0" indent="0" algn="ctr">
                  <a:buNone/>
                </a:pPr>
                <a:endParaRPr lang="it-I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it-I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È possibile eseguire questa operazione copiando gli individui</a:t>
                </a:r>
                <a:r>
                  <a:rPr lang="it-IT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tali che F(</a:t>
                </a:r>
                <a:r>
                  <a:rPr lang="it-IT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1. Se |A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&gt; N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elimina gli elementi in eccesso tramite l’operazione di troncamento (passo 3.A), altrimenti aggiungi a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elementi dominati (passo 3.B).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275286F-7C67-4105-9B2C-FF9934E5D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75791"/>
                <a:ext cx="7886700" cy="4401172"/>
              </a:xfrm>
              <a:blipFill>
                <a:blip r:embed="rId2"/>
                <a:stretch>
                  <a:fillRect l="-1391" t="-3740" b="-16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(6)</a:t>
            </a:r>
          </a:p>
        </p:txBody>
      </p:sp>
    </p:spTree>
    <p:extLst>
      <p:ext uri="{BB962C8B-B14F-4D97-AF65-F5344CB8AC3E}">
        <p14:creationId xmlns:p14="http://schemas.microsoft.com/office/powerpoint/2010/main" val="349093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3.A: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riempire l’insieme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è sufficiente ordinare l’insieme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ordine crescente di fitness e copiare i primi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|A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elementi con fitness ≥ 1.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 individui con fitness inferiore a 1 sono già stati inseriti in quanto non dominati da nessuno.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(7)</a:t>
            </a:r>
          </a:p>
        </p:txBody>
      </p:sp>
    </p:spTree>
    <p:extLst>
      <p:ext uri="{BB962C8B-B14F-4D97-AF65-F5344CB8AC3E}">
        <p14:creationId xmlns:p14="http://schemas.microsoft.com/office/powerpoint/2010/main" val="134069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3.B: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definisce una relazione d’ordine debole su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dati due suoi individui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vale: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questo punto si cerca un minimo di questo ordinamento e lo si rimuove da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 cerca in questo modo di eliminare agglomerati molto concentrati di soluzioni, lasciando invece intatti individui più isolati. Questo punto viene reiterato finché non si arriva ad ottenere |A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(8)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F9ECFD-7C0F-49D8-8E76-441CC46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35064"/>
            <a:ext cx="8380638" cy="14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A060A6-327C-434F-8E47-53453B12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di ottimizzazione: definizione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77BC87-0929-4423-A19D-5926A34F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54" y="1457738"/>
            <a:ext cx="6113292" cy="25615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392281-AD1E-46A4-AF66-8333EA7BC1BF}"/>
              </a:ext>
            </a:extLst>
          </p:cNvPr>
          <p:cNvSpPr txBox="1"/>
          <p:nvPr/>
        </p:nvSpPr>
        <p:spPr>
          <a:xfrm>
            <a:off x="530087" y="4642145"/>
            <a:ext cx="832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 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è un vettore di parametri, di cui si cerca il valore ottimo;</a:t>
            </a:r>
            <a:endParaRPr lang="it-IT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f(x) 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è la funzione di cui vogliamo minimizzare il valore;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it-IT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(x) 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e</a:t>
            </a: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h</a:t>
            </a:r>
            <a:r>
              <a:rPr lang="it-IT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(x) 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sono i vincoli che i parametri devono rispettare.</a:t>
            </a:r>
            <a:endParaRPr lang="it-IT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5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Se si raggiunge il criterio di terminazione (t = T), restituisci l’insieme S di soluzioni in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dominate. 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Riempi il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 con elementi del solo archivio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scelti tramite tornei binari con reinserimento. 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Applica le operazioni di crossover e mutazione agli elementi della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 fino a ottenere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individui, che costituiscono P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popolazione della generazione successiva. Aumenta t di 1 vai al passo 2.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Ultimi passi standard.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(9)</a:t>
            </a:r>
          </a:p>
        </p:txBody>
      </p:sp>
    </p:spTree>
    <p:extLst>
      <p:ext uri="{BB962C8B-B14F-4D97-AF65-F5344CB8AC3E}">
        <p14:creationId xmlns:p14="http://schemas.microsoft.com/office/powerpoint/2010/main" val="369917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8340E-F24D-4531-A7DF-819F176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A06093-C164-49CB-AEEE-629DBC40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Simili ad algoritmi di ricerca locale, ma l’esplorazione è eseguita da più agenti contemporaneamente, con possibilità di comunicazione.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 algoritmi ispirati sul comportamento di gruppi di animali (formiche, api, …).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Può portare a buoni risultati, ma molte pubblicazioni sono state criticate per aver portato risultati empirici senza una motivazione teorica di fondo più complessa di una semplice imitazione della natura.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espone di seguito un algoritmo di questo tipo,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Optimization.	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6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8340E-F24D-4531-A7DF-819F176D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5370"/>
            <a:ext cx="7886700" cy="1325563"/>
          </a:xfrm>
        </p:spPr>
        <p:txBody>
          <a:bodyPr/>
          <a:lstStyle/>
          <a:p>
            <a:pPr algn="ctr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Intelligence: in breve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A06093-C164-49CB-AEEE-629DBC40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 basato sul movimento di uno sciame di particelle.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particella mantiene la migliore posizione da essa attraversata, a ogni iterazione modifica la propria velocità in funzione di tale posizione e della migliore tra le posizioni migliori di tutte le particelle.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trovata una buona soluzione, lo sciame tende a spostarsi nelle sue vicinanze: in questo modo si ottiene esplorazione a livello sia globale che locale.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35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43CA4-0838-43F5-9D1B-1C77C0B8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PSO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FFC75-2C1E-496A-92B0-1A0CD339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i parametri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numero di particelle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ω: fattore di inerzia </a:t>
            </a:r>
          </a:p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fattore cognitivo </a:t>
            </a:r>
          </a:p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fattore sociale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numero di iterazioni 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la migliore soluzione trovata</a:t>
            </a:r>
          </a:p>
        </p:txBody>
      </p:sp>
    </p:spTree>
    <p:extLst>
      <p:ext uri="{BB962C8B-B14F-4D97-AF65-F5344CB8AC3E}">
        <p14:creationId xmlns:p14="http://schemas.microsoft.com/office/powerpoint/2010/main" val="92871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43CA4-0838-43F5-9D1B-1C77C0B8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PSO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FFC75-2C1E-496A-92B0-1A0CD339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1: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Inizializza le N particelle in posizioni (assegnamenti di parametri) casuali. Per ognuna, imposta il valore migliore attraversato alla posizione corrente. Imposta il valore del massimo globale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best_pos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alla posizione della particella a fitness maggiore. </a:t>
            </a:r>
          </a:p>
          <a:p>
            <a:pPr marL="457200" indent="-457200">
              <a:buAutoNum type="arabicParenR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2: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ogni particella, imposta la velocità corrente a un vettore di valori casuali uniformi compresi tra −|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e |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|. La velocità di una particella lungo una dimensione è quindi al più, in valore assoluto, l’intera ampiezza dell’intervallo ammissibile per la coordinata corrispondente.</a:t>
            </a:r>
          </a:p>
        </p:txBody>
      </p:sp>
    </p:spTree>
    <p:extLst>
      <p:ext uri="{BB962C8B-B14F-4D97-AF65-F5344CB8AC3E}">
        <p14:creationId xmlns:p14="http://schemas.microsoft.com/office/powerpoint/2010/main" val="193088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43CA4-0838-43F5-9D1B-1C77C0B8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PSO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FFC75-2C1E-496A-92B0-1A0CD339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3: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ogni particella p, aggiorna il valore della velocità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secondo la formula 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dove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vettori di reali con distribuzione uniforme in (0, 1), campionati per ogni particella. 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una combinazione lineare della precedente velocità e delle distanze dalle posizioni migliori individuale e globale, con aggiunta di un elemento di casualità nei vettori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C2741C-E3CC-437F-99F4-2F488715F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4" y="3105337"/>
            <a:ext cx="7810876" cy="3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43CA4-0838-43F5-9D1B-1C77C0B8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PSO (4)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FFC75-2C1E-496A-92B0-1A0CD339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4: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 la posizione di ogni particella p, secondo la formula </a:t>
            </a:r>
          </a:p>
          <a:p>
            <a:pPr marL="0" indent="0">
              <a:buNone/>
            </a:pPr>
            <a:r>
              <a:rPr lang="it-IT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curr_pos</a:t>
            </a:r>
            <a:r>
              <a:rPr lang="it-IT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← </a:t>
            </a:r>
            <a:r>
              <a:rPr lang="it-IT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curr_pos</a:t>
            </a:r>
            <a:r>
              <a:rPr lang="it-IT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+ </a:t>
            </a:r>
            <a:r>
              <a:rPr lang="it-IT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velocity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la nuova posizione è migliore della posizione migliore attraversata dalla particella aggiorna il valore di </a:t>
            </a:r>
            <a:r>
              <a:rPr lang="it-IT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best_pos</a:t>
            </a:r>
            <a:r>
              <a:rPr lang="it-IT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dirty="0"/>
              <a:t>(</a:t>
            </a:r>
            <a:r>
              <a:rPr lang="it-IT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best_pos</a:t>
            </a:r>
            <a:r>
              <a:rPr lang="it-IT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← </a:t>
            </a:r>
            <a:r>
              <a:rPr lang="it-IT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curr_pos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la nuova posizione è anche migliore della migliore posizione globale aggiorna anche quest’ultima (quindi, </a:t>
            </a:r>
            <a:r>
              <a:rPr lang="it-IT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best_pos</a:t>
            </a:r>
            <a:r>
              <a:rPr lang="it-IT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← </a:t>
            </a:r>
            <a:r>
              <a:rPr lang="it-IT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curr_pos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5: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sono state eseguite I iterazioni (o comunque si verifica una condizione di terminazione), restituisci </a:t>
            </a:r>
            <a:r>
              <a:rPr lang="it-IT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best_pos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altrimenti ritorna al punto 3.</a:t>
            </a:r>
          </a:p>
        </p:txBody>
      </p:sp>
    </p:spTree>
    <p:extLst>
      <p:ext uri="{BB962C8B-B14F-4D97-AF65-F5344CB8AC3E}">
        <p14:creationId xmlns:p14="http://schemas.microsoft.com/office/powerpoint/2010/main" val="361253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037BD-F99B-4CAA-9405-1204C9C7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 e lo stato dell’arte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1AA06F-06CF-4C20-9E7B-16984E79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natura metaeuristica di PSO ha portato alla nascita di numerosissime varianti, per adattare l’algoritmo di base alle diverse tipologie di problemi.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descrivono caratteristiche di alcune varianti:</a:t>
            </a:r>
          </a:p>
        </p:txBody>
      </p:sp>
    </p:spTree>
    <p:extLst>
      <p:ext uri="{BB962C8B-B14F-4D97-AF65-F5344CB8AC3E}">
        <p14:creationId xmlns:p14="http://schemas.microsoft.com/office/powerpoint/2010/main" val="2870289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455A9-8D8A-42B8-A25B-57BD4523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Varianti di base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12CA30-1A8F-4D14-A0AC-87540F3C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PSO: Non viene mantenuto l’ottimo globale, ogni particella è influenzata direttamente da tutte le altre: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questa formulazione,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una costante di attrito, generalmente inferiore a 1.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Varianti intermedie: ogni particella è influenzata dal suo vicinato (clustering).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AA2E69-8776-429F-ABBD-F37075FD4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2" y="2544417"/>
            <a:ext cx="8252356" cy="9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9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455A9-8D8A-42B8-A25B-57BD4523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Varianti di base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12CA30-1A8F-4D14-A0AC-87540F3C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 adattive per i parametri dell’algoritmo: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- </a:t>
            </a:r>
            <a:r>
              <a:rPr lang="it-IT" dirty="0"/>
              <a:t>Adaptive </a:t>
            </a:r>
            <a:r>
              <a:rPr lang="it-IT" dirty="0" err="1"/>
              <a:t>Particle</a:t>
            </a:r>
            <a:r>
              <a:rPr lang="it-IT" dirty="0"/>
              <a:t> </a:t>
            </a:r>
            <a:r>
              <a:rPr lang="it-IT" dirty="0" err="1"/>
              <a:t>Swarm</a:t>
            </a:r>
            <a:r>
              <a:rPr lang="it-IT" dirty="0"/>
              <a:t> Optimization] si colloca ogni iterazione dell’algoritmo in una fase, in base alla distribuzione delle particelle: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Exploration: non è stato ancora individuato un buon ottimo, si favorisce un aumento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rispetto 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Exploitation: è stata trovata una buona soluzione, se ne esplorano le vicinanze, favorendo leggermente un aumento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rispetto 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 aumentano leggermente sia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velocizzare la convergenza dello sciame;</a:t>
            </a:r>
          </a:p>
          <a:p>
            <a:pPr lvl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Jumping-Out: particelle intrappolate in un ottimo che si sa essere locale, si aumenta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it-IT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cercare di sfuggirgli.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EA373-E04A-4DDC-9D98-4E610430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esempio: allocazione di risorse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89CC73-05E6-49CA-BB92-AFBEBBA9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/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Abbiamo diverse risorse: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…,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disponibili nelle quantità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…,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risorse sono usate per produrre prodotti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…,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np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unità del prodotto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bisogno di una quantità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it-IT" sz="28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it-IT" sz="28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it-IT" sz="2800" baseline="30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può essere venduta ottenendo un ricavo di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2800" dirty="0"/>
          </a:p>
          <a:p>
            <a:pPr marL="0" indent="0">
              <a:buNone/>
            </a:pPr>
            <a:r>
              <a:rPr lang="it-IT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Obiettivo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trovare la scelta di prodotti da realizzare che porti al guadagno massimo.</a:t>
            </a:r>
          </a:p>
          <a:p>
            <a:endParaRPr lang="it-IT" sz="28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5544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455A9-8D8A-42B8-A25B-57BD4523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Varianti di base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12CA30-1A8F-4D14-A0AC-87540F3C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 ibridi:</a:t>
            </a:r>
          </a:p>
          <a:p>
            <a:pPr marL="342900" lvl="1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Krink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Løvbjerg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Model: Combining Particle Swarm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Genetic Algorithms and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HillClimbers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propone un ‘‘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vita” per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particelle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possono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muoversi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PSO;</a:t>
            </a:r>
          </a:p>
          <a:p>
            <a:pPr lvl="1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seguire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selezione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riproduzione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mutazione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genetici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spostarsi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secondo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hill-climbing.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29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70001-51C2-41EB-9C29-8F511B64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 per altre categorie di problemi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491616-38E2-4246-8E78-B85A9033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 usata con successo anche per risolvere: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a parametri di dominio intero: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È risultato efficace semplicemente troncare la parte decimale della posizione delle particelle;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Penalty method utilizzabili per penalizzare una parte decimale non nulla.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vincolati: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Penalità sulla violazione di vincoli;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Posizioni che non rispettano i vincoli ignorate nel calcolo delle posizioni migliori individuale e globale.</a:t>
            </a:r>
          </a:p>
        </p:txBody>
      </p:sp>
    </p:spTree>
    <p:extLst>
      <p:ext uri="{BB962C8B-B14F-4D97-AF65-F5344CB8AC3E}">
        <p14:creationId xmlns:p14="http://schemas.microsoft.com/office/powerpoint/2010/main" val="2999176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70001-51C2-41EB-9C29-8F511B64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 per altre categorie di problemi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491616-38E2-4246-8E78-B85A9033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multi-obiettivo: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 può utilizzare un archivio delle soluzioni migliori (analogamente a quanto visto prima con SPEA-2);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Diverse strategie di scelta degli ottimi a livello di singole particelle: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Ogni particella influenzata da un diverso ottimo paretiano;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Ogni particella influenzata da un ottimo rispetto a un diverso 		      obiettivo;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Particelle influenzabili sia da membri della popolazione 		      corrente che dell’archivio.</a:t>
            </a:r>
          </a:p>
        </p:txBody>
      </p:sp>
    </p:spTree>
    <p:extLst>
      <p:ext uri="{BB962C8B-B14F-4D97-AF65-F5344CB8AC3E}">
        <p14:creationId xmlns:p14="http://schemas.microsoft.com/office/powerpoint/2010/main" val="1927962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9C7F13-ECA7-4827-85C1-6A72E85C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Implementazione di alcuni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5D39B2-F069-43E6-AED2-7C4A1F50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Semplice framework didattico per l’implementazione di algoritmi </a:t>
            </a:r>
            <a:r>
              <a:rPr lang="it-IT" sz="2400" dirty="0" err="1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metaeuristici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, tra cui SPEA-2 e PSO</a:t>
            </a:r>
            <a:b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</a:br>
            <a:b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</a:br>
            <a:b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</a:br>
            <a:endParaRPr lang="it-IT" sz="2400" dirty="0">
              <a:latin typeface="Times New Roman" panose="02020603050405020304" pitchFamily="18" charset="0"/>
              <a:ea typeface="CMU Serif" panose="02000603000000000000" pitchFamily="2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Disponibile insieme a questa presentazione e ad una relazione più estesa a 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  <a:hlinkClick r:id="rId2"/>
              </a:rPr>
              <a:t>https://github.com/micferr/OptimizationProject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8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A0C45-1EB4-4280-8F87-BD804EA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065AE5-D961-4574-98DA-B088BC18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6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9DFF8-F649-491E-9EF5-60B8BAB4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Riportandoci alla definizione…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8BB9F7-289B-4030-8ED1-6494A81C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quantità di prodotto da realizzare corrispondono ai parametri su cui effettuare la ricerca;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Quantità disponibili di ogni risorsa, costi e ricavo di ogni prodotto sono input del problema;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guadagno totale è la funzione da ottimizzare (N.B.: in questo caso vogliamo massimizzarla):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vincoli esprimono i limiti di risorse disponibili: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645A3A-5575-49C2-8E40-CD90D83C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3901994"/>
            <a:ext cx="2650850" cy="10550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1D9BD4-FEE3-4871-BE14-34D4A42C0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74" y="5518330"/>
            <a:ext cx="3788051" cy="11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3604B-D34C-454B-9808-C3910A8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 di 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A6E79-04C4-4CAC-8349-FDF9CF73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possibile suddividere i problemi di ottimizzazione in base…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dominio dei parametri: problemi interi, misto-interi, continui;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 presenza di vincoli: problemi vincolati e non vincolati;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numero di funzioni obiettivo: problemi mono- e multi-obiettivo (che tratteremo in seguito).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881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7AE06-8268-472A-B126-ADA3BC96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 e tecniche di risoluzione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BED496-267A-450B-97A3-5FD25377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filoni principali: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Tecniche numeriche e analitiche: un approccio ‘’matematico’’ all’argomento, si ricerca il minimo globale della funzione obiettivo tramite analisi della forma della funzione obiettivo (ad esempio, tramite calcolo del gradiente per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Vantaggio principale: molto efficaci per problemi che soddisfano le premesse, possono dare garanzia di trovare l’ottimo globale.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Metaeuristiche!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47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AF72E-374C-4B80-9E77-571C0BD9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metaeuristici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E8D22F-CC10-451D-9AEF-811C0E1B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‘’Euristiche sulle euristiche’’, algoritmi di livello più alto.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Vantaggi: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Assunzioni minime o nulle sulla forma del problema, …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Quindi facilmente applicabili a una vasta gamma di problemi!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Svantaggi: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Funzionamento stocastico;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Mancanza di garanzia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ottimalità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la soluzione trovata.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Esempi: algoritmi evolutivi,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 (trattata in seguito), …</a:t>
            </a:r>
          </a:p>
        </p:txBody>
      </p:sp>
    </p:spTree>
    <p:extLst>
      <p:ext uri="{BB962C8B-B14F-4D97-AF65-F5344CB8AC3E}">
        <p14:creationId xmlns:p14="http://schemas.microsoft.com/office/powerpoint/2010/main" val="9306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40170-2604-40DF-B0A6-3BB2A2BC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702213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Ottimizzazione multi-obiettivo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FB04ED-C72A-4D3A-A5CF-BFD08E91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3113"/>
            <a:ext cx="7886700" cy="396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principale: prese due soluzioni, è possibile che una sia migliore dell’altra soltanto per un sottoinsieme proprio dell’insieme di funzioni obiettivo.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altre parole, si possono avere più soluzioni tra cui non è possibile scegliere ‘‘la migliore’’.</a:t>
            </a:r>
          </a:p>
        </p:txBody>
      </p:sp>
    </p:spTree>
    <p:extLst>
      <p:ext uri="{BB962C8B-B14F-4D97-AF65-F5344CB8AC3E}">
        <p14:creationId xmlns:p14="http://schemas.microsoft.com/office/powerpoint/2010/main" val="119575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6678C-90FF-4C50-ACD6-C5F7883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Ottimalità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fronte di Pareto - Definizioni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BA10BE-29E0-4442-968B-4F53D6FA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 un problema di ottimizzazione multi-obiettivo, una soluzione s1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un’altra soluzione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si scrive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≻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migliore di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ogni obiettivo.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soluzione si dice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pareto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-ottimale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non è dominata da nessun’altra soluzione.</a:t>
            </a:r>
          </a:p>
          <a:p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indica con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 di Pareto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l’insieme delle soluzioni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pareto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-ottimali.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problema di ottimizzazione multi-obiettivo si ricerca quindi non una sola soluzione ma un insieme di soluzioni che identifichino il fronte di Pareto.</a:t>
            </a:r>
          </a:p>
        </p:txBody>
      </p:sp>
    </p:spTree>
    <p:extLst>
      <p:ext uri="{BB962C8B-B14F-4D97-AF65-F5344CB8AC3E}">
        <p14:creationId xmlns:p14="http://schemas.microsoft.com/office/powerpoint/2010/main" val="4291124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2014</Words>
  <Application>Microsoft Office PowerPoint</Application>
  <PresentationFormat>Presentazione su schermo (4:3)</PresentationFormat>
  <Paragraphs>213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CMU Serif</vt:lpstr>
      <vt:lpstr>Times New Roman</vt:lpstr>
      <vt:lpstr>Tema di Office</vt:lpstr>
      <vt:lpstr>Una panoramica su algoritmi di ottimizzazione  di Michele Ferraro</vt:lpstr>
      <vt:lpstr>Problemi di ottimizzazione: definizione</vt:lpstr>
      <vt:lpstr>Un esempio: allocazione di risorse</vt:lpstr>
      <vt:lpstr>Riportandoci alla definizione…</vt:lpstr>
      <vt:lpstr>Categorie di problemi</vt:lpstr>
      <vt:lpstr>Algoritmi e tecniche di risoluzione</vt:lpstr>
      <vt:lpstr>Algoritmi metaeuristici</vt:lpstr>
      <vt:lpstr>Ottimizzazione multi-obiettivo</vt:lpstr>
      <vt:lpstr>Ottimalità e fronte di Pareto - Definizioni</vt:lpstr>
      <vt:lpstr>Un esempio di problema multi-obiettivo: funzione di Kursawe</vt:lpstr>
      <vt:lpstr>Strength-Pareto Evolutionary Algorithm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Swarm Intelligence</vt:lpstr>
      <vt:lpstr>Particle Swarm Intelligence: in breve</vt:lpstr>
      <vt:lpstr>Algoritmo PSO (1)</vt:lpstr>
      <vt:lpstr>Algoritmo PSO (2)</vt:lpstr>
      <vt:lpstr>Algoritmo PSO (3)</vt:lpstr>
      <vt:lpstr>Algoritmo PSO (4)</vt:lpstr>
      <vt:lpstr>PSO e lo stato dell’arte</vt:lpstr>
      <vt:lpstr>Varianti di base (1)</vt:lpstr>
      <vt:lpstr>Varianti di base (2)</vt:lpstr>
      <vt:lpstr>Varianti di base (3)</vt:lpstr>
      <vt:lpstr>PSO per altre categorie di problemi (1)</vt:lpstr>
      <vt:lpstr>PSO per altre categorie di problemi (2)</vt:lpstr>
      <vt:lpstr>Implementazione di alcuni algoritmi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panoramica su algoritmi di ottimizzazione</dc:title>
  <dc:creator>Michele Ferraro</dc:creator>
  <cp:lastModifiedBy>Michele Ferraro</cp:lastModifiedBy>
  <cp:revision>43</cp:revision>
  <dcterms:created xsi:type="dcterms:W3CDTF">2018-09-18T21:32:26Z</dcterms:created>
  <dcterms:modified xsi:type="dcterms:W3CDTF">2018-09-19T09:48:07Z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e">
    <vt:lpwstr>Michele Ferraro</vt:lpwstr>
  </property>
</Properties>
</file>