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E100E-6506-420F-9D0E-DEFD19637647}" type="datetimeFigureOut">
              <a:rPr lang="it-IT" smtClean="0"/>
              <a:t>19/09/2018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61A32-D35C-423E-954F-3FF88157CE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1315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74FB13-DFC2-480E-9B8D-B4A419E3B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443AA9E-0903-4E06-AEFD-68FF21518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C3DCFA-F85F-42F6-B147-852DABF0F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C464-D59E-4BE7-BF2F-F9232939A809}" type="datetimeFigureOut">
              <a:rPr lang="it-IT" smtClean="0"/>
              <a:t>19/09/2018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4BE16F-D0AF-4014-9FD4-A4259B51B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FA67C8-A7EA-44F7-9181-A5D322DC4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6F89-8289-4678-B966-3384F0FA51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319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F26231-A43F-4289-9E68-FE0316681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C422745-9764-404D-8412-1AC465594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7BC3596-C5DA-4219-98A6-D56CE6085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C464-D59E-4BE7-BF2F-F9232939A809}" type="datetimeFigureOut">
              <a:rPr lang="it-IT" smtClean="0"/>
              <a:t>19/09/2018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8F63CC-8A52-43AF-A1F5-F85AE58A5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949055-8ECA-49D0-8838-B05314EF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6F89-8289-4678-B966-3384F0FA51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626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BB9A895-7C77-4D8F-942B-14C3D5A66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F23CD2-CE4B-46EB-ABF3-7FB107546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63963E-E485-426B-AFF2-BD10061B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C464-D59E-4BE7-BF2F-F9232939A809}" type="datetimeFigureOut">
              <a:rPr lang="it-IT" smtClean="0"/>
              <a:t>19/09/2018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DB3E2D-1944-4E2B-9D4A-60C119199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F967E3-328A-4B3B-8D2F-6CA71547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6F89-8289-4678-B966-3384F0FA51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849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B5DAB0-9DF6-418B-9D97-FE73201C0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2433AE-B3A1-4486-A82D-6FB295DC4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69EBDD-CC0C-4D51-8F14-EACE7A830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C464-D59E-4BE7-BF2F-F9232939A809}" type="datetimeFigureOut">
              <a:rPr lang="it-IT" smtClean="0"/>
              <a:t>19/09/2018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312EAC-2096-4B0F-98D6-DBA0583D6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D1C46F-B8BB-4508-A0CC-9317D29C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6F89-8289-4678-B966-3384F0FA51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242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545F21-496A-43AC-A065-59A8A0139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7AFD0C-0B46-4A33-80DC-DD287591A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0A5E04-F555-4004-93CA-D70D18FF4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C464-D59E-4BE7-BF2F-F9232939A809}" type="datetimeFigureOut">
              <a:rPr lang="it-IT" smtClean="0"/>
              <a:t>19/09/2018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018B93-22B5-4B46-8264-5D2958B0F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F5F1A3-2FAE-4000-8C0A-1625D53D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6F89-8289-4678-B966-3384F0FA51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9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E25389-7201-4EF6-9A87-902FAB532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3B0F3C-B84A-41E0-BD76-E4D660470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65F37A6-43CE-45F0-BA19-7A968626B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0D61F16-538A-4E3A-8722-14DAF809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C464-D59E-4BE7-BF2F-F9232939A809}" type="datetimeFigureOut">
              <a:rPr lang="it-IT" smtClean="0"/>
              <a:t>19/09/2018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571DFBC-9736-4084-BD73-58BCC614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93D83B5-5115-4163-BFBA-57213B7B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6F89-8289-4678-B966-3384F0FA51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898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8EDABA-9E8F-4AF3-BAC6-016F065D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A5175C8-04DD-414F-9324-D30083F96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B124B88-FDFB-4843-A39A-594D64705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D3EE54B-D475-4733-A3DB-AA27AE6DE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43E3D0E-2D06-4F76-A2E0-087636CDF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2967BCB-76A4-44D7-9BB1-9E394593A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C464-D59E-4BE7-BF2F-F9232939A809}" type="datetimeFigureOut">
              <a:rPr lang="it-IT" smtClean="0"/>
              <a:t>19/09/2018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10CB212-D184-4E68-A904-2D3D7C0F6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B1C53AA-DE57-43AE-BF83-7538C43F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6F89-8289-4678-B966-3384F0FA51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360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FEA169-0DB3-49F5-A300-179549CEF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5507E47-768F-4CD9-B02E-7BBE65F6B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C464-D59E-4BE7-BF2F-F9232939A809}" type="datetimeFigureOut">
              <a:rPr lang="it-IT" smtClean="0"/>
              <a:t>19/09/2018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2C77FCC-8BC1-4286-A40E-1A49954B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7A5427A-D5BE-4DD9-A016-0DC7062DC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6F89-8289-4678-B966-3384F0FA51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716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B07288B-62F8-44C2-A73B-6E618278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C464-D59E-4BE7-BF2F-F9232939A809}" type="datetimeFigureOut">
              <a:rPr lang="it-IT" smtClean="0"/>
              <a:t>19/09/2018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C55BD60-DAFD-4284-93C7-B37083205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331B64F-5B79-4153-A936-89D803F87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6F89-8289-4678-B966-3384F0FA51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180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6EBF2D-BE42-4AF7-93E2-7F3CC436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A14DA8-FFE3-4211-98F0-36288A536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4468C0E-0CD8-4168-8ACD-9EA601C3A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7A0D282-307F-44FF-87CB-27D7A81EB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C464-D59E-4BE7-BF2F-F9232939A809}" type="datetimeFigureOut">
              <a:rPr lang="it-IT" smtClean="0"/>
              <a:t>19/09/2018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DF87A93-E4CC-40D0-BB20-DC6FDF19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837F4B3-F45A-4643-862F-73AD53A3B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6F89-8289-4678-B966-3384F0FA51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1526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4896-8759-4723-AB29-F75B3DCBF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76E3F83-565B-444E-8083-9E5593AFF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8FBA6E-29DD-4C17-9968-355698201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6D2F0C2-F3BE-4DB6-8C4C-54D9FD504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C464-D59E-4BE7-BF2F-F9232939A809}" type="datetimeFigureOut">
              <a:rPr lang="it-IT" smtClean="0"/>
              <a:t>19/09/2018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0C6B8C3-C6D7-4533-B4F8-F49FA4074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03191F-8B72-4003-9532-B4D608BE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6F89-8289-4678-B966-3384F0FA51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227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B6E59A8-ADEE-4152-B8C4-83287AC93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027B4D-8C7B-428E-AF46-FE41BE9D4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174A96-8A63-4C7D-8EBB-75C1E99F5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0C464-D59E-4BE7-BF2F-F9232939A809}" type="datetimeFigureOut">
              <a:rPr lang="it-IT" smtClean="0"/>
              <a:t>19/09/2018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71144C-16AF-4B7F-B38B-BCDD2B0C1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490866-BEBB-41F5-9B9E-9DB507840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F6F89-8289-4678-B966-3384F0FA51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128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ferr/OptimizationProjec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61873B-52DE-446D-AF9E-353CC39D4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52" y="856421"/>
            <a:ext cx="8736496" cy="3448878"/>
          </a:xfrm>
        </p:spPr>
        <p:txBody>
          <a:bodyPr>
            <a:normAutofit/>
          </a:bodyPr>
          <a:lstStyle/>
          <a:p>
            <a:r>
              <a:rPr lang="it-IT" sz="5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panoramica su algoritmi di ottimizzazione</a:t>
            </a:r>
            <a:br>
              <a:rPr lang="it-IT" sz="55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sz="55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Michele Ferraro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92F37E0-678E-4224-B216-EC69CF9B68B1}"/>
              </a:ext>
            </a:extLst>
          </p:cNvPr>
          <p:cNvSpPr txBox="1"/>
          <p:nvPr/>
        </p:nvSpPr>
        <p:spPr>
          <a:xfrm>
            <a:off x="503583" y="5950226"/>
            <a:ext cx="8189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Una relazione più dettagliata e il codice allegato sono disponibili all’indirizzo </a:t>
            </a:r>
            <a:r>
              <a:rPr lang="it-IT" dirty="0">
                <a:hlinkClick r:id="rId2"/>
              </a:rPr>
              <a:t>https://github.com/micferr/OptimizationProject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6625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623633-F7A7-485E-A299-B044EA452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esempio di problema multi-obiettivo:</a:t>
            </a: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funzione di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Kursawe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37D6C0B6-F39C-45BC-BE78-3A4CFA278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439" y="1694052"/>
            <a:ext cx="5874196" cy="1152732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337349C3-66EC-4EB4-9359-41D3D74531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3408" y="2270418"/>
            <a:ext cx="1544707" cy="386177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C25704C6-AF7F-46B2-A406-414AA70F1D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1861" y="1831424"/>
            <a:ext cx="1947700" cy="38954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CBA3EEE-A828-4EDE-861B-74DE92F7BC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331" y="2896238"/>
            <a:ext cx="5115338" cy="385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15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D41E8F-154B-419A-8279-85267F5E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Strength-Pareto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Evolutionary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8C1AB1-2FD1-4649-A4EA-59F9B341D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SPEA-2 in breve, è utilizzato per affrontare problemi multi-obiettivo.</a:t>
            </a:r>
          </a:p>
          <a:p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È un algoritmo </a:t>
            </a:r>
            <a:r>
              <a:rPr lang="it-IT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evolutivo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 fa uso di </a:t>
            </a:r>
            <a:r>
              <a:rPr lang="it-IT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elitismo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(mantiene in un insieme separato, detto ‘’archivio», gli individui migliori generati nel passare delle generazioni)</a:t>
            </a:r>
          </a:p>
          <a:p>
            <a:pPr marL="0" indent="0">
              <a:buNone/>
            </a:pPr>
            <a:endParaRPr lang="it-I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Vediamone in dettaglio il funzionamento.</a:t>
            </a:r>
          </a:p>
        </p:txBody>
      </p:sp>
    </p:spTree>
    <p:extLst>
      <p:ext uri="{BB962C8B-B14F-4D97-AF65-F5344CB8AC3E}">
        <p14:creationId xmlns:p14="http://schemas.microsoft.com/office/powerpoint/2010/main" val="3104272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75286F-7C67-4105-9B2C-FF9934E5D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75791"/>
            <a:ext cx="7886700" cy="4401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it-IT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dimensione della popolazione;</a:t>
            </a:r>
          </a:p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it-IT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dimensione dell’archivio;</a:t>
            </a:r>
          </a:p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T: numero di generazioni.</a:t>
            </a:r>
          </a:p>
          <a:p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S: l’insieme delle soluzioni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pareto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-ottime trovate.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BC503AE-1FAD-4A3A-989D-9547C6C012C0}"/>
              </a:ext>
            </a:extLst>
          </p:cNvPr>
          <p:cNvSpPr txBox="1"/>
          <p:nvPr/>
        </p:nvSpPr>
        <p:spPr>
          <a:xfrm>
            <a:off x="628650" y="681037"/>
            <a:ext cx="769371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SPEA-2 (1)</a:t>
            </a:r>
          </a:p>
        </p:txBody>
      </p:sp>
    </p:spTree>
    <p:extLst>
      <p:ext uri="{BB962C8B-B14F-4D97-AF65-F5344CB8AC3E}">
        <p14:creationId xmlns:p14="http://schemas.microsoft.com/office/powerpoint/2010/main" val="895168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75286F-7C67-4105-9B2C-FF9934E5D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75791"/>
            <a:ext cx="7886700" cy="4401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Passo 1:</a:t>
            </a:r>
          </a:p>
          <a:p>
            <a:pPr marL="0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 P</a:t>
            </a:r>
            <a:r>
              <a:rPr lang="it-IT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popolazione di N</a:t>
            </a:r>
            <a:r>
              <a:rPr lang="it-IT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individui casuali, e A</a:t>
            </a:r>
            <a:r>
              <a:rPr lang="it-IT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∅, archivio inizialmente vuoto. Imposta t = 0.</a:t>
            </a:r>
          </a:p>
          <a:p>
            <a:pPr marL="0" indent="0">
              <a:buNone/>
            </a:pP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Inizio standard per un algoritmo di questo tipo (cfr. gli algoritmi genetici affrontati durante il corso di Intelligenza Artificiale!)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BC503AE-1FAD-4A3A-989D-9547C6C012C0}"/>
              </a:ext>
            </a:extLst>
          </p:cNvPr>
          <p:cNvSpPr txBox="1"/>
          <p:nvPr/>
        </p:nvSpPr>
        <p:spPr>
          <a:xfrm>
            <a:off x="628650" y="681037"/>
            <a:ext cx="769371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SPEA-2 (2)</a:t>
            </a:r>
          </a:p>
        </p:txBody>
      </p:sp>
    </p:spTree>
    <p:extLst>
      <p:ext uri="{BB962C8B-B14F-4D97-AF65-F5344CB8AC3E}">
        <p14:creationId xmlns:p14="http://schemas.microsoft.com/office/powerpoint/2010/main" val="2766692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75286F-7C67-4105-9B2C-FF9934E5D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75791"/>
            <a:ext cx="7886700" cy="440117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Passo 2.1:</a:t>
            </a:r>
          </a:p>
          <a:p>
            <a:pPr marL="0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Calcola i valori delle funzioni obiettivo per tutti gli individui in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it-IT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A</a:t>
            </a:r>
            <a:r>
              <a:rPr lang="it-IT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conseguentemente i valori di </a:t>
            </a:r>
            <a:r>
              <a:rPr lang="it-IT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fitness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come segue:</a:t>
            </a:r>
          </a:p>
          <a:p>
            <a:pPr marL="0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 ogni individuo i di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it-IT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A</a:t>
            </a:r>
            <a:r>
              <a:rPr lang="it-IT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associa un valore S (</a:t>
            </a:r>
            <a:r>
              <a:rPr lang="it-IT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S(i) = |{j ∈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it-IT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∪ A</a:t>
            </a:r>
            <a:r>
              <a:rPr lang="it-IT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 ≻ j}|.</a:t>
            </a:r>
          </a:p>
          <a:p>
            <a:pPr marL="0" indent="0">
              <a:buNone/>
            </a:pP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it-IT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 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un individuo corrisponde cioè al numero di individui che esso domina nell’insieme di riferimento (in questo caso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it-IT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∪ A</a:t>
            </a:r>
            <a:r>
              <a:rPr lang="it-IT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BC503AE-1FAD-4A3A-989D-9547C6C012C0}"/>
              </a:ext>
            </a:extLst>
          </p:cNvPr>
          <p:cNvSpPr txBox="1"/>
          <p:nvPr/>
        </p:nvSpPr>
        <p:spPr>
          <a:xfrm>
            <a:off x="628650" y="681037"/>
            <a:ext cx="769371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SPEA-2 (3)</a:t>
            </a:r>
          </a:p>
        </p:txBody>
      </p:sp>
    </p:spTree>
    <p:extLst>
      <p:ext uri="{BB962C8B-B14F-4D97-AF65-F5344CB8AC3E}">
        <p14:creationId xmlns:p14="http://schemas.microsoft.com/office/powerpoint/2010/main" val="1828798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75286F-7C67-4105-9B2C-FF9934E5D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75791"/>
            <a:ext cx="7886700" cy="4401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Passo 2.2:</a:t>
            </a:r>
          </a:p>
          <a:p>
            <a:pPr marL="0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Sulla base di questo, associa ad ogni individuo un valore di </a:t>
            </a:r>
            <a:r>
              <a:rPr lang="it-IT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raw</a:t>
            </a:r>
            <a:r>
              <a:rPr lang="it-IT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fitness 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R: </a:t>
            </a:r>
          </a:p>
          <a:p>
            <a:pPr marL="0" indent="0">
              <a:buNone/>
            </a:pP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corrisponde, quindi, alla somma dei valori di </a:t>
            </a:r>
            <a:r>
              <a:rPr lang="it-IT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 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degli individui di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it-IT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A</a:t>
            </a:r>
            <a:r>
              <a:rPr lang="it-IT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 dominano l’individuo i-esimo.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BC503AE-1FAD-4A3A-989D-9547C6C012C0}"/>
              </a:ext>
            </a:extLst>
          </p:cNvPr>
          <p:cNvSpPr txBox="1"/>
          <p:nvPr/>
        </p:nvSpPr>
        <p:spPr>
          <a:xfrm>
            <a:off x="628650" y="681037"/>
            <a:ext cx="769371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SPEA-2 (4)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C5819CF-0F00-4927-9992-990EBDDB9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741" y="3261822"/>
            <a:ext cx="3991532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999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75286F-7C67-4105-9B2C-FF9934E5D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75791"/>
            <a:ext cx="7886700" cy="440117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Passo 2.3:</a:t>
            </a:r>
          </a:p>
          <a:p>
            <a:pPr marL="0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ogni individuo </a:t>
            </a:r>
            <a:r>
              <a:rPr lang="it-IT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infine, si assegna una penalità basata sulla densità di distribuzione delle soluzioni: sia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it-IT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it-IT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distanza tra il vettore dei parametri di </a:t>
            </a:r>
            <a:r>
              <a:rPr lang="it-IT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quello del k-esimo individuo ad esso più vicino in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it-IT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∪ A</a:t>
            </a:r>
            <a:r>
              <a:rPr lang="it-IT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(generalmente si sceglie k = √(N</a:t>
            </a:r>
            <a:r>
              <a:rPr lang="it-IT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N</a:t>
            </a:r>
            <a:r>
              <a:rPr lang="it-IT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)). Si definisce quindi la densità di un individuo come: </a:t>
            </a:r>
          </a:p>
          <a:p>
            <a:pPr marL="0" indent="0">
              <a:buNone/>
            </a:pP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D(i) = 1/(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it-IT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it-IT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+ 2). </a:t>
            </a:r>
          </a:p>
          <a:p>
            <a:pPr marL="0" indent="0">
              <a:buNone/>
            </a:pP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Tale penalità viene aggiunta per incoraggiare una distribuzione uniforme delle soluzioni lungo il fronte di Pareto. A questo punto la </a:t>
            </a:r>
            <a:r>
              <a:rPr lang="it-IT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fitness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(da minimizzare) F di un individuo </a:t>
            </a:r>
            <a:r>
              <a:rPr lang="it-IT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è semplicemente </a:t>
            </a:r>
          </a:p>
          <a:p>
            <a:pPr marL="0" indent="0">
              <a:buNone/>
            </a:pP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F(i) = R(i) + D(i).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BC503AE-1FAD-4A3A-989D-9547C6C012C0}"/>
              </a:ext>
            </a:extLst>
          </p:cNvPr>
          <p:cNvSpPr txBox="1"/>
          <p:nvPr/>
        </p:nvSpPr>
        <p:spPr>
          <a:xfrm>
            <a:off x="628650" y="681037"/>
            <a:ext cx="769371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SPEA-2 (5)</a:t>
            </a:r>
          </a:p>
        </p:txBody>
      </p:sp>
    </p:spTree>
    <p:extLst>
      <p:ext uri="{BB962C8B-B14F-4D97-AF65-F5344CB8AC3E}">
        <p14:creationId xmlns:p14="http://schemas.microsoft.com/office/powerpoint/2010/main" val="78773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275286F-7C67-4105-9B2C-FF9934E5D4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75791"/>
                <a:ext cx="7886700" cy="4401172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it-IT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Passo 3.1:</a:t>
                </a:r>
              </a:p>
              <a:p>
                <a:pPr marL="0" indent="0">
                  <a:buNone/>
                </a:pPr>
                <a:r>
                  <a:rPr lang="it-IT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Crea A</a:t>
                </a:r>
                <a:r>
                  <a:rPr lang="it-IT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t+1 </a:t>
                </a:r>
                <a:r>
                  <a:rPr lang="it-IT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∅, l’archivio della generazione successiva. Copia in A</a:t>
                </a:r>
                <a:r>
                  <a:rPr lang="it-IT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t+1 </a:t>
                </a:r>
                <a:r>
                  <a:rPr lang="it-IT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tutti gli individui di </a:t>
                </a:r>
                <a:r>
                  <a:rPr lang="it-IT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it-IT" sz="28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it-IT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A</a:t>
                </a:r>
                <a:r>
                  <a:rPr lang="it-IT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it-IT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che non sono dominati. In altre parole, </a:t>
                </a:r>
              </a:p>
              <a:p>
                <a:pPr marL="0" indent="0">
                  <a:buNone/>
                </a:pPr>
                <a:endParaRPr lang="it-IT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it-IT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it-IT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t+1 </a:t>
                </a:r>
                <a:r>
                  <a:rPr lang="it-IT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← {i ∈ </a:t>
                </a:r>
                <a:r>
                  <a:rPr lang="it-IT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it-IT" sz="28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it-IT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∪ A</a:t>
                </a:r>
                <a:r>
                  <a:rPr lang="it-IT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it-IT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(</a:t>
                </a:r>
                <a14:m>
                  <m:oMath xmlns:m="http://schemas.openxmlformats.org/officeDocument/2006/math">
                    <m:r>
                      <a:rPr lang="it-IT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∄</m:t>
                    </m:r>
                  </m:oMath>
                </a14:m>
                <a:r>
                  <a:rPr lang="it-IT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i′ ∈ </a:t>
                </a:r>
                <a:r>
                  <a:rPr lang="it-IT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it-IT" sz="28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it-IT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∪ A</a:t>
                </a:r>
                <a:r>
                  <a:rPr lang="it-IT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it-IT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i ′ ≻ i)}. </a:t>
                </a:r>
              </a:p>
              <a:p>
                <a:pPr marL="0" indent="0" algn="ctr">
                  <a:buNone/>
                </a:pPr>
                <a:endParaRPr lang="it-IT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it-IT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it-IT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È possibile eseguire questa operazione copiando gli individui</a:t>
                </a:r>
                <a:r>
                  <a:rPr lang="it-IT" sz="28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i </a:t>
                </a:r>
                <a:r>
                  <a:rPr lang="it-IT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tali che F(</a:t>
                </a:r>
                <a:r>
                  <a:rPr lang="it-IT" sz="28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</a:t>
                </a:r>
                <a:r>
                  <a:rPr lang="it-IT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&lt; 1. Se |A</a:t>
                </a:r>
                <a:r>
                  <a:rPr lang="it-IT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t+1</a:t>
                </a:r>
                <a:r>
                  <a:rPr lang="it-IT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&gt; N</a:t>
                </a:r>
                <a:r>
                  <a:rPr lang="it-IT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it-IT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elimina gli elementi in eccesso tramite l’operazione di troncamento (passo 3.A), altrimenti aggiungi a A</a:t>
                </a:r>
                <a:r>
                  <a:rPr lang="it-IT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t+1 </a:t>
                </a:r>
                <a:r>
                  <a:rPr lang="it-IT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elementi dominati (passo 3.B).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275286F-7C67-4105-9B2C-FF9934E5D4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75791"/>
                <a:ext cx="7886700" cy="4401172"/>
              </a:xfrm>
              <a:blipFill>
                <a:blip r:embed="rId2"/>
                <a:stretch>
                  <a:fillRect l="-1391" t="-3740" b="-166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4BC503AE-1FAD-4A3A-989D-9547C6C012C0}"/>
              </a:ext>
            </a:extLst>
          </p:cNvPr>
          <p:cNvSpPr txBox="1"/>
          <p:nvPr/>
        </p:nvSpPr>
        <p:spPr>
          <a:xfrm>
            <a:off x="628650" y="681037"/>
            <a:ext cx="769371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SPEA-2 (6)</a:t>
            </a:r>
          </a:p>
        </p:txBody>
      </p:sp>
    </p:spTree>
    <p:extLst>
      <p:ext uri="{BB962C8B-B14F-4D97-AF65-F5344CB8AC3E}">
        <p14:creationId xmlns:p14="http://schemas.microsoft.com/office/powerpoint/2010/main" val="3490931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75286F-7C67-4105-9B2C-FF9934E5D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75791"/>
            <a:ext cx="7886700" cy="4401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Passo 3.A:</a:t>
            </a:r>
          </a:p>
          <a:p>
            <a:pPr marL="0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riempire l’insieme A</a:t>
            </a:r>
            <a:r>
              <a:rPr lang="it-IT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t+1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è sufficiente ordinare l’insieme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it-IT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∪A</a:t>
            </a:r>
            <a:r>
              <a:rPr lang="it-IT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ordine crescente di fitness e copiare i primi N</a:t>
            </a:r>
            <a:r>
              <a:rPr lang="it-IT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|A</a:t>
            </a:r>
            <a:r>
              <a:rPr lang="it-IT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t+1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elementi con fitness ≥ 1.</a:t>
            </a:r>
          </a:p>
          <a:p>
            <a:pPr marL="0" indent="0">
              <a:buNone/>
            </a:pP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Gli individui con fitness inferiore a 1 sono già stati inseriti in quanto non dominati da nessuno.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BC503AE-1FAD-4A3A-989D-9547C6C012C0}"/>
              </a:ext>
            </a:extLst>
          </p:cNvPr>
          <p:cNvSpPr txBox="1"/>
          <p:nvPr/>
        </p:nvSpPr>
        <p:spPr>
          <a:xfrm>
            <a:off x="628650" y="681037"/>
            <a:ext cx="769371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SPEA-2 (7)</a:t>
            </a:r>
          </a:p>
        </p:txBody>
      </p:sp>
    </p:spTree>
    <p:extLst>
      <p:ext uri="{BB962C8B-B14F-4D97-AF65-F5344CB8AC3E}">
        <p14:creationId xmlns:p14="http://schemas.microsoft.com/office/powerpoint/2010/main" val="1340695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75286F-7C67-4105-9B2C-FF9934E5D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75791"/>
            <a:ext cx="7886700" cy="44011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Passo 3.B:</a:t>
            </a:r>
          </a:p>
          <a:p>
            <a:pPr marL="0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definisce una relazione d’ordine debole su A</a:t>
            </a:r>
            <a:r>
              <a:rPr lang="it-IT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t+1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dati due suoi individui </a:t>
            </a:r>
            <a:r>
              <a:rPr lang="it-IT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it-IT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j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vale:</a:t>
            </a:r>
          </a:p>
          <a:p>
            <a:pPr marL="0" indent="0">
              <a:buNone/>
            </a:pP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questo punto si cerca un minimo di questo ordinamento e lo si rimuove da A</a:t>
            </a:r>
            <a:r>
              <a:rPr lang="it-IT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t+1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Si cerca in questo modo di eliminare agglomerati molto concentrati di soluzioni, lasciando invece intatti individui più isolati. Questo punto viene reiterato finché non si arriva ad ottenere |A</a:t>
            </a:r>
            <a:r>
              <a:rPr lang="it-IT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t+1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N</a:t>
            </a:r>
            <a:r>
              <a:rPr lang="it-IT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BC503AE-1FAD-4A3A-989D-9547C6C012C0}"/>
              </a:ext>
            </a:extLst>
          </p:cNvPr>
          <p:cNvSpPr txBox="1"/>
          <p:nvPr/>
        </p:nvSpPr>
        <p:spPr>
          <a:xfrm>
            <a:off x="628650" y="681037"/>
            <a:ext cx="769371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SPEA-2 (8)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2F9ECFD-7C0F-49D8-8E76-441CC46D4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835064"/>
            <a:ext cx="8380638" cy="143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67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A060A6-327C-434F-8E47-53453B123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Problemi di ottimizzazione: definizione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B77BC87-0929-4423-A19D-5926A34FB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354" y="1457738"/>
            <a:ext cx="6113292" cy="256155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9392281-AD1E-46A4-AF66-8333EA7BC1BF}"/>
              </a:ext>
            </a:extLst>
          </p:cNvPr>
          <p:cNvSpPr txBox="1"/>
          <p:nvPr/>
        </p:nvSpPr>
        <p:spPr>
          <a:xfrm>
            <a:off x="530087" y="4642145"/>
            <a:ext cx="8322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x </a:t>
            </a:r>
            <a:r>
              <a:rPr lang="it-IT" sz="2400" dirty="0">
                <a:latin typeface="Times New Roman" panose="02020603050405020304" pitchFamily="18" charset="0"/>
                <a:ea typeface="CMU Serif" panose="02000603000000000000" pitchFamily="2" charset="0"/>
                <a:cs typeface="Times New Roman" panose="02020603050405020304" pitchFamily="18" charset="0"/>
              </a:rPr>
              <a:t>è un vettore di parametri, di cui si cerca il valore ottimo;</a:t>
            </a:r>
            <a:endParaRPr lang="it-IT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f(x) </a:t>
            </a:r>
            <a:r>
              <a:rPr lang="it-IT" sz="2400" dirty="0">
                <a:latin typeface="Times New Roman" panose="02020603050405020304" pitchFamily="18" charset="0"/>
                <a:ea typeface="CMU Serif" panose="02000603000000000000" pitchFamily="2" charset="0"/>
                <a:cs typeface="Times New Roman" panose="02020603050405020304" pitchFamily="18" charset="0"/>
              </a:rPr>
              <a:t>è la funzione di cui vogliamo minimizzare il valore;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</a:t>
            </a:r>
            <a:r>
              <a:rPr lang="it-IT" sz="240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r>
              <a:rPr lang="it-IT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(x) </a:t>
            </a:r>
            <a:r>
              <a:rPr lang="it-IT" sz="2400" dirty="0">
                <a:latin typeface="Times New Roman" panose="02020603050405020304" pitchFamily="18" charset="0"/>
                <a:ea typeface="CMU Serif" panose="02000603000000000000" pitchFamily="2" charset="0"/>
                <a:cs typeface="Times New Roman" panose="02020603050405020304" pitchFamily="18" charset="0"/>
              </a:rPr>
              <a:t>e</a:t>
            </a:r>
            <a:r>
              <a:rPr lang="it-IT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h</a:t>
            </a:r>
            <a:r>
              <a:rPr lang="it-IT" sz="240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j</a:t>
            </a:r>
            <a:r>
              <a:rPr lang="it-IT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(x) </a:t>
            </a:r>
            <a:r>
              <a:rPr lang="it-IT" sz="2400" dirty="0">
                <a:latin typeface="Times New Roman" panose="02020603050405020304" pitchFamily="18" charset="0"/>
                <a:ea typeface="CMU Serif" panose="02000603000000000000" pitchFamily="2" charset="0"/>
                <a:cs typeface="Times New Roman" panose="02020603050405020304" pitchFamily="18" charset="0"/>
              </a:rPr>
              <a:t>sono i vincoli che i parametri devono rispettare.</a:t>
            </a:r>
            <a:endParaRPr lang="it-IT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357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75286F-7C67-4105-9B2C-FF9934E5D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75791"/>
            <a:ext cx="7886700" cy="44011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Se si raggiunge il criterio di terminazione (t = T), restituisci l’insieme S di soluzioni in A</a:t>
            </a:r>
            <a:r>
              <a:rPr lang="it-IT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t+1 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dominate. </a:t>
            </a:r>
          </a:p>
          <a:p>
            <a:pPr marL="0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Riempi il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mating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pool con elementi del solo archivio A</a:t>
            </a:r>
            <a:r>
              <a:rPr lang="it-IT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t+1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scelti tramite tornei binari con reinserimento. </a:t>
            </a:r>
          </a:p>
          <a:p>
            <a:pPr marL="0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Applica le operazioni di crossover e mutazione agli elementi della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mating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pool fino a ottenere N</a:t>
            </a:r>
            <a:r>
              <a:rPr lang="it-IT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individui, che costituiscono P</a:t>
            </a:r>
            <a:r>
              <a:rPr lang="it-IT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t+1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 popolazione della generazione successiva. Aumenta t di 1 vai al passo 2. </a:t>
            </a:r>
          </a:p>
          <a:p>
            <a:pPr marL="0" indent="0">
              <a:buNone/>
            </a:pP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Ultimi passi standard.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BC503AE-1FAD-4A3A-989D-9547C6C012C0}"/>
              </a:ext>
            </a:extLst>
          </p:cNvPr>
          <p:cNvSpPr txBox="1"/>
          <p:nvPr/>
        </p:nvSpPr>
        <p:spPr>
          <a:xfrm>
            <a:off x="628650" y="681037"/>
            <a:ext cx="769371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SPEA-2 (9)</a:t>
            </a:r>
          </a:p>
        </p:txBody>
      </p:sp>
    </p:spTree>
    <p:extLst>
      <p:ext uri="{BB962C8B-B14F-4D97-AF65-F5344CB8AC3E}">
        <p14:creationId xmlns:p14="http://schemas.microsoft.com/office/powerpoint/2010/main" val="3699179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98340E-F24D-4531-A7DF-819F176D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Swarm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Intelligence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A06093-C164-49CB-AEEE-629DBC40A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Simili ad algoritmi di ricerca locale, ma l’esplorazione è eseguita da più agenti contemporaneamente, con possibilità di comunicazione.</a:t>
            </a:r>
          </a:p>
          <a:p>
            <a:pPr marL="0" indent="0">
              <a:buNone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Numerosi algoritmi ispirati sul comportamento di gruppi di animali (formiche, api, …).</a:t>
            </a:r>
          </a:p>
          <a:p>
            <a:pPr marL="0" indent="0">
              <a:buNone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Può portare a buoni risultati, ma molte pubblicazioni sono state criticate per aver portato risultati empirici senza una motivazione teorica di fondo più complessa di una semplice imitazione della natura.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24669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F43CA4-0838-43F5-9D1B-1C77C0B86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Particle</a:t>
            </a:r>
            <a:r>
              <a:rPr lang="it-IT" dirty="0"/>
              <a:t> </a:t>
            </a:r>
            <a:r>
              <a:rPr lang="it-IT" dirty="0" err="1"/>
              <a:t>Swarm</a:t>
            </a:r>
            <a:r>
              <a:rPr lang="it-IT" dirty="0"/>
              <a:t> Optimization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2FFC75-2C1E-496A-92B0-1A0CD339C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088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DEA373-E04A-4DDC-9D98-4E610430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esempio: allocazione di risorse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89CC73-05E6-49CA-BB92-AFBEBBA9A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/>
          <a:lstStyle/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Abbiamo diverse risorse: </a:t>
            </a:r>
            <a:r>
              <a:rPr lang="it-IT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</a:t>
            </a:r>
            <a:r>
              <a:rPr lang="it-IT" sz="280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  <a:r>
              <a:rPr lang="it-IT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…, </a:t>
            </a:r>
            <a:r>
              <a:rPr lang="it-IT" sz="28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</a:t>
            </a:r>
            <a:r>
              <a:rPr lang="it-IT" sz="2800" baseline="-25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nr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disponibili nelle quantità </a:t>
            </a:r>
            <a:r>
              <a:rPr lang="it-IT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  <a:r>
              <a:rPr lang="it-IT" sz="280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  <a:r>
              <a:rPr lang="it-IT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…, </a:t>
            </a:r>
            <a:r>
              <a:rPr lang="it-IT" sz="28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  <a:r>
              <a:rPr lang="it-IT" sz="2800" baseline="-25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nr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risorse sono usate per produrre prodotti </a:t>
            </a:r>
            <a:r>
              <a:rPr lang="it-IT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r>
              <a:rPr lang="it-IT" sz="280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  <a:r>
              <a:rPr lang="it-IT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…, </a:t>
            </a:r>
            <a:r>
              <a:rPr lang="it-IT" sz="28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r>
              <a:rPr lang="it-IT" sz="2800" baseline="-25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np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Ogni unità del prodotto </a:t>
            </a:r>
            <a:r>
              <a:rPr lang="it-IT" sz="28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r>
              <a:rPr lang="it-IT" sz="2800" baseline="-25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 bisogno di una quantità </a:t>
            </a:r>
            <a:r>
              <a:rPr lang="it-IT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</a:t>
            </a:r>
            <a:r>
              <a:rPr lang="it-IT" sz="2800" baseline="30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r>
              <a:rPr lang="it-IT" sz="280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it-IT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</a:t>
            </a:r>
            <a:r>
              <a:rPr lang="it-IT" sz="280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</a:t>
            </a:r>
            <a:r>
              <a:rPr lang="it-IT" sz="2800" baseline="30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r>
              <a:rPr lang="it-IT" sz="280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it-IT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</a:t>
            </a:r>
            <a:r>
              <a:rPr lang="it-IT" sz="280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it-IT" sz="28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</a:t>
            </a:r>
            <a:r>
              <a:rPr lang="it-IT" sz="2800" baseline="30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r>
              <a:rPr lang="it-IT" sz="2800" baseline="-25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nr</a:t>
            </a:r>
            <a:r>
              <a:rPr lang="it-IT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it-IT" sz="28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</a:t>
            </a:r>
            <a:r>
              <a:rPr lang="it-IT" sz="2800" baseline="-25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nr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può essere venduta ottenendo un ricavo di </a:t>
            </a:r>
            <a:r>
              <a:rPr lang="it-IT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</a:t>
            </a:r>
            <a:r>
              <a:rPr lang="it-IT" sz="280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it-IT" sz="2800" dirty="0"/>
          </a:p>
          <a:p>
            <a:pPr marL="0" indent="0">
              <a:buNone/>
            </a:pPr>
            <a:r>
              <a:rPr lang="it-IT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Obiettivo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trovare la scelta di prodotti da realizzare che porti al guadagno massimo.</a:t>
            </a:r>
          </a:p>
          <a:p>
            <a:endParaRPr lang="it-IT" sz="2800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554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49DFF8-F649-491E-9EF5-60B8BAB4E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Riportandoci alla definizione…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8BB9F7-289B-4030-8ED1-6494A81C5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quantità di prodotto da realizzare corrispondono ai parametri su cui effettuare la ricerca;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Quantità disponibili di ogni risorsa, costi e ricavo di ogni prodotto sono input del problema;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guadagno totale è la funzione da ottimizzare (N.B.: in questo caso vogliamo massimizzarla):</a:t>
            </a: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vincoli esprimono i limiti di risorse disponibili:</a:t>
            </a:r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7645A3A-5575-49C2-8E40-CD90D83C8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487" y="3901994"/>
            <a:ext cx="2650850" cy="105502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E1D9BD4-FEE3-4871-BE14-34D4A42C01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974" y="5518330"/>
            <a:ext cx="3788051" cy="110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7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53604B-D34C-454B-9808-C3910A81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 di problemi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A6E79-04C4-4CAC-8349-FDF9CF735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È possibile suddividere i problemi di ottimizzazione in base…</a:t>
            </a:r>
          </a:p>
          <a:p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dominio dei parametri: problemi interi, misto-interi, continui;</a:t>
            </a:r>
          </a:p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Alla presenza di vincoli: problemi vincolati e non vincolati;</a:t>
            </a:r>
          </a:p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numero di funzioni obiettivo: problemi mono- e multi-obiettivo (che tratteremo in seguito).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8816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97AE06-8268-472A-B126-ADA3BC96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Algoritmi e tecniche di risoluzione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BED496-267A-450B-97A3-5FD25377C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filoni principali:</a:t>
            </a:r>
          </a:p>
          <a:p>
            <a:pPr marL="0" indent="0">
              <a:buNone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Tecniche numeriche e analitiche: un approccio ‘’matematico’’ all’argomento, si ricerca il minimo globale della funzione obiettivo tramite analisi della forma della funzione obiettivo (ad esempio, tramite calcolo del gradiente per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steepest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descent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Vantaggio principale: molto efficaci per problemi che soddisfano le premesse, possono dare garanzia di trovare l’ottimo globale.</a:t>
            </a: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Metaeuristiche!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047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AAF72E-374C-4B80-9E77-571C0BD9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Algoritmi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metaeuristici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E8D22F-CC10-451D-9AEF-811C0E1B7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‘’Euristiche sulle euristiche’’, algoritmi di livello più alto.</a:t>
            </a: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Vantaggi:</a:t>
            </a: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Assunzioni minime o nulle sulla forma del problema, …</a:t>
            </a: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Quindi facilmente applicabili a una vasta gamma di problemi!</a:t>
            </a:r>
          </a:p>
          <a:p>
            <a:pPr marL="0" indent="0">
              <a:buNone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Svantaggi:</a:t>
            </a: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Funzionamento stocastico;</a:t>
            </a: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Mancanza di garanzia di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ottimalità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 la soluzione trovata.</a:t>
            </a:r>
          </a:p>
          <a:p>
            <a:pPr marL="0" indent="0">
              <a:buNone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Esempi: algoritmi evolutivi,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swarm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intelligence (trattata in seguito), …</a:t>
            </a:r>
          </a:p>
        </p:txBody>
      </p:sp>
    </p:spTree>
    <p:extLst>
      <p:ext uri="{BB962C8B-B14F-4D97-AF65-F5344CB8AC3E}">
        <p14:creationId xmlns:p14="http://schemas.microsoft.com/office/powerpoint/2010/main" val="930646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740170-2604-40DF-B0A6-3BB2A2BCF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702213"/>
          </a:xfrm>
        </p:spPr>
        <p:txBody>
          <a:bodyPr>
            <a:normAutofit/>
          </a:bodyPr>
          <a:lstStyle/>
          <a:p>
            <a:pPr algn="ctr"/>
            <a:r>
              <a:rPr lang="it-IT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Ottimizzazione multi-obiettivo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FB04ED-C72A-4D3A-A5CF-BFD08E91D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13113"/>
            <a:ext cx="7886700" cy="3963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principale: prese due soluzioni, è possibile che una sia migliore dell’altra soltanto per un sottoinsieme proprio dell’insieme di funzioni obiettivo.</a:t>
            </a:r>
          </a:p>
          <a:p>
            <a:pPr marL="0" indent="0">
              <a:buNone/>
            </a:pP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altre parole, si possono avere più soluzioni tra cui non è possibile scegliere ‘‘la migliore’’.</a:t>
            </a:r>
          </a:p>
        </p:txBody>
      </p:sp>
    </p:spTree>
    <p:extLst>
      <p:ext uri="{BB962C8B-B14F-4D97-AF65-F5344CB8AC3E}">
        <p14:creationId xmlns:p14="http://schemas.microsoft.com/office/powerpoint/2010/main" val="1195750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36678C-90FF-4C50-ACD6-C5F78835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Ottimalità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fronte di Pareto - Definizioni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BA10BE-29E0-4442-968B-4F53D6FA5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Dato un problema di ottimizzazione multi-obiettivo, una soluzione s1 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domina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un’altra soluzione s</a:t>
            </a:r>
            <a:r>
              <a:rPr lang="it-IT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si scrive s</a:t>
            </a:r>
            <a:r>
              <a:rPr lang="it-IT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≻ s</a:t>
            </a:r>
            <a:r>
              <a:rPr lang="it-IT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 s</a:t>
            </a:r>
            <a:r>
              <a:rPr lang="it-IT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è migliore di s</a:t>
            </a:r>
            <a:r>
              <a:rPr lang="it-IT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 ogni obiettivo.</a:t>
            </a: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soluzione si dice </a:t>
            </a:r>
            <a:r>
              <a:rPr lang="it-I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pareto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-ottimale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non è dominata da nessun’altra soluzione.</a:t>
            </a:r>
          </a:p>
          <a:p>
            <a:endParaRPr lang="it-IT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indica con 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 di Pareto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l’insieme delle soluzioni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pareto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-ottimali.</a:t>
            </a: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problema di ottimizzazione multi-obiettivo si ricerca quindi non una sola soluzione ma un insieme di soluzioni che identifichino il fronte di Pareto.</a:t>
            </a:r>
          </a:p>
        </p:txBody>
      </p:sp>
    </p:spTree>
    <p:extLst>
      <p:ext uri="{BB962C8B-B14F-4D97-AF65-F5344CB8AC3E}">
        <p14:creationId xmlns:p14="http://schemas.microsoft.com/office/powerpoint/2010/main" val="42911247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</TotalTime>
  <Words>1377</Words>
  <Application>Microsoft Office PowerPoint</Application>
  <PresentationFormat>Presentazione su schermo (4:3)</PresentationFormat>
  <Paragraphs>140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CMU Serif</vt:lpstr>
      <vt:lpstr>Times New Roman</vt:lpstr>
      <vt:lpstr>Tema di Office</vt:lpstr>
      <vt:lpstr>Una panoramica su algoritmi di ottimizzazione  di Michele Ferraro</vt:lpstr>
      <vt:lpstr>Problemi di ottimizzazione: definizione</vt:lpstr>
      <vt:lpstr>Un esempio: allocazione di risorse</vt:lpstr>
      <vt:lpstr>Riportandoci alla definizione…</vt:lpstr>
      <vt:lpstr>Categorie di problemi</vt:lpstr>
      <vt:lpstr>Algoritmi e tecniche di risoluzione</vt:lpstr>
      <vt:lpstr>Algoritmi metaeuristici</vt:lpstr>
      <vt:lpstr>Ottimizzazione multi-obiettivo</vt:lpstr>
      <vt:lpstr>Ottimalità e fronte di Pareto - Definizioni</vt:lpstr>
      <vt:lpstr>Un esempio di problema multi-obiettivo: funzione di Kursawe</vt:lpstr>
      <vt:lpstr>Strength-Pareto Evolutionary Algorithm 2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Swarm Intelligence</vt:lpstr>
      <vt:lpstr>Particle Swarm Optimization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Una panoramica su algoritmi di ottimizzazione</dc:title>
  <dc:creator>Michele Ferraro</dc:creator>
  <cp:lastModifiedBy>Michele Ferraro</cp:lastModifiedBy>
  <cp:revision>30</cp:revision>
  <dcterms:created xsi:type="dcterms:W3CDTF">2018-09-18T21:32:26Z</dcterms:created>
  <dcterms:modified xsi:type="dcterms:W3CDTF">2018-09-19T03:31:29Z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ore">
    <vt:lpwstr>Michele Ferraro</vt:lpwstr>
  </property>
</Properties>
</file>