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65" r:id="rId5"/>
    <p:sldId id="287" r:id="rId6"/>
    <p:sldId id="288" r:id="rId7"/>
    <p:sldId id="289" r:id="rId8"/>
    <p:sldId id="290" r:id="rId9"/>
    <p:sldId id="291" r:id="rId10"/>
    <p:sldId id="29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7/21/2020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7/21/2020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7/21/2020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7/21/2020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7/21/2020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7/21/2020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7/21/2020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7/21/2020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viation-safety.net/statistics/period/stats.php" TargetMode="External"/><Relationship Id="rId2" Type="http://schemas.openxmlformats.org/officeDocument/2006/relationships/hyperlink" Target="https://github.com/fivethirtyeight/data/tree/master/airline-safety" TargetMode="External"/><Relationship Id="rId1" Type="http://schemas.openxmlformats.org/officeDocument/2006/relationships/slideLayout" Target="../slideLayouts/slideLayout2.xml"/><Relationship Id="rId4" Type="http://schemas.openxmlformats.org/officeDocument/2006/relationships/hyperlink" Target="https://one.nhtsa.gov/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fontScale="90000"/>
          </a:bodyPr>
          <a:lstStyle/>
          <a:p>
            <a:r>
              <a:rPr lang="en-US" sz="4400" dirty="0">
                <a:solidFill>
                  <a:schemeClr val="tx1"/>
                </a:solidFill>
              </a:rPr>
              <a:t>Is Air Travel, Really Safe?</a:t>
            </a:r>
            <a:br>
              <a:rPr lang="en-US" sz="4400" dirty="0">
                <a:solidFill>
                  <a:schemeClr val="tx1"/>
                </a:solidFill>
              </a:rPr>
            </a:br>
            <a:br>
              <a:rPr lang="en-US" sz="4400" dirty="0">
                <a:solidFill>
                  <a:schemeClr val="tx1"/>
                </a:solidFill>
              </a:rPr>
            </a:br>
            <a:r>
              <a:rPr lang="en-US" sz="2800" dirty="0">
                <a:solidFill>
                  <a:schemeClr val="tx1"/>
                </a:solidFill>
              </a:rPr>
              <a:t>Executive Summary</a:t>
            </a:r>
            <a:endParaRPr lang="en-US" sz="4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Michael gonzalez</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697D04-4783-4BC7-AC2D-4C11C4637E57}"/>
              </a:ext>
            </a:extLst>
          </p:cNvPr>
          <p:cNvSpPr>
            <a:spLocks noGrp="1"/>
          </p:cNvSpPr>
          <p:nvPr>
            <p:ph type="title"/>
          </p:nvPr>
        </p:nvSpPr>
        <p:spPr>
          <a:xfrm>
            <a:off x="1097280" y="286603"/>
            <a:ext cx="10058400" cy="1450757"/>
          </a:xfrm>
        </p:spPr>
        <p:txBody>
          <a:bodyPr>
            <a:normAutofit/>
          </a:bodyPr>
          <a:lstStyle/>
          <a:p>
            <a:r>
              <a:rPr lang="en-US" dirty="0"/>
              <a:t>Let us Compare Some Stats!</a:t>
            </a:r>
          </a:p>
        </p:txBody>
      </p:sp>
      <p:cxnSp>
        <p:nvCxnSpPr>
          <p:cNvPr id="12"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8CEB2D-AFB6-4347-8B30-E3D926D455AD}"/>
              </a:ext>
            </a:extLst>
          </p:cNvPr>
          <p:cNvSpPr>
            <a:spLocks noGrp="1"/>
          </p:cNvSpPr>
          <p:nvPr>
            <p:ph idx="1"/>
          </p:nvPr>
        </p:nvSpPr>
        <p:spPr>
          <a:xfrm>
            <a:off x="1097280" y="2108201"/>
            <a:ext cx="6437367" cy="3760891"/>
          </a:xfrm>
        </p:spPr>
        <p:txBody>
          <a:bodyPr>
            <a:normAutofit/>
          </a:bodyPr>
          <a:lstStyle/>
          <a:p>
            <a:pPr marL="0" indent="0">
              <a:buNone/>
            </a:pPr>
            <a:r>
              <a:rPr lang="en-US" dirty="0"/>
              <a:t>General information on methods of travel has traveling by car as the second most used way of travel. Traveling by airplane is the sixth most used way of travel. This means that people travel by car more than airplanes. Looking at  the worldwide flight's incident statistics and US road incident statistics, the average annual auto fatality </a:t>
            </a:r>
            <a:r>
              <a:rPr lang="en-US"/>
              <a:t>is </a:t>
            </a:r>
            <a:r>
              <a:rPr lang="en-US" b="1"/>
              <a:t>higher </a:t>
            </a:r>
            <a:r>
              <a:rPr lang="en-US"/>
              <a:t>than </a:t>
            </a:r>
            <a:r>
              <a:rPr lang="en-US" dirty="0"/>
              <a:t>the average annual due to airlines. Between the </a:t>
            </a:r>
            <a:r>
              <a:rPr lang="en-US" b="1" dirty="0"/>
              <a:t>1985-1999 </a:t>
            </a:r>
            <a:r>
              <a:rPr lang="en-US" dirty="0"/>
              <a:t>and </a:t>
            </a:r>
            <a:r>
              <a:rPr lang="en-US" b="1" dirty="0"/>
              <a:t>2000-2014 </a:t>
            </a:r>
            <a:r>
              <a:rPr lang="en-US" dirty="0"/>
              <a:t>timeframe.</a:t>
            </a:r>
          </a:p>
        </p:txBody>
      </p:sp>
      <p:pic>
        <p:nvPicPr>
          <p:cNvPr id="5" name="Picture 4" descr="Heatmap of comparing US Car Deaths and Global Airplane Deaths from 1985 to 2014.">
            <a:extLst>
              <a:ext uri="{FF2B5EF4-FFF2-40B4-BE49-F238E27FC236}">
                <a16:creationId xmlns:a16="http://schemas.microsoft.com/office/drawing/2014/main" id="{003C6196-A1B4-4851-95C5-9A30CA925777}"/>
              </a:ext>
            </a:extLst>
          </p:cNvPr>
          <p:cNvPicPr>
            <a:picLocks noChangeAspect="1"/>
          </p:cNvPicPr>
          <p:nvPr/>
        </p:nvPicPr>
        <p:blipFill>
          <a:blip r:embed="rId2"/>
          <a:stretch>
            <a:fillRect/>
          </a:stretch>
        </p:blipFill>
        <p:spPr>
          <a:xfrm>
            <a:off x="7534647" y="2152505"/>
            <a:ext cx="4364088" cy="2552990"/>
          </a:xfrm>
          <a:prstGeom prst="rect">
            <a:avLst/>
          </a:prstGeom>
        </p:spPr>
      </p:pic>
      <p:sp>
        <p:nvSpPr>
          <p:cNvPr id="14" name="Rectangle 1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D3E5388A-BD7C-404D-9DB0-212140A9E160}"/>
              </a:ext>
            </a:extLst>
          </p:cNvPr>
          <p:cNvSpPr txBox="1"/>
          <p:nvPr/>
        </p:nvSpPr>
        <p:spPr>
          <a:xfrm>
            <a:off x="7531359" y="4962153"/>
            <a:ext cx="4370665" cy="646331"/>
          </a:xfrm>
          <a:prstGeom prst="rect">
            <a:avLst/>
          </a:prstGeom>
          <a:noFill/>
        </p:spPr>
        <p:txBody>
          <a:bodyPr wrap="square" rtlCol="0">
            <a:spAutoFit/>
          </a:bodyPr>
          <a:lstStyle/>
          <a:p>
            <a:r>
              <a:rPr lang="en-US" dirty="0">
                <a:solidFill>
                  <a:srgbClr val="404040"/>
                </a:solidFill>
              </a:rPr>
              <a:t>The average annual deaths for Cars (Auto) </a:t>
            </a:r>
            <a:r>
              <a:rPr lang="en-US" b="1" dirty="0">
                <a:solidFill>
                  <a:srgbClr val="404040"/>
                </a:solidFill>
              </a:rPr>
              <a:t>42,000</a:t>
            </a:r>
            <a:r>
              <a:rPr lang="en-US" dirty="0">
                <a:solidFill>
                  <a:srgbClr val="404040"/>
                </a:solidFill>
              </a:rPr>
              <a:t> and Airplanes (Airlines) </a:t>
            </a:r>
            <a:r>
              <a:rPr lang="en-US" b="1" dirty="0">
                <a:solidFill>
                  <a:srgbClr val="404040"/>
                </a:solidFill>
              </a:rPr>
              <a:t>324</a:t>
            </a:r>
            <a:r>
              <a:rPr lang="en-US" dirty="0">
                <a:solidFill>
                  <a:srgbClr val="404040"/>
                </a:solidFill>
              </a:rPr>
              <a:t>.</a:t>
            </a:r>
            <a:endParaRPr lang="en-US" b="1" dirty="0">
              <a:solidFill>
                <a:srgbClr val="404040"/>
              </a:solidFill>
            </a:endParaRPr>
          </a:p>
        </p:txBody>
      </p:sp>
    </p:spTree>
    <p:extLst>
      <p:ext uri="{BB962C8B-B14F-4D97-AF65-F5344CB8AC3E}">
        <p14:creationId xmlns:p14="http://schemas.microsoft.com/office/powerpoint/2010/main" val="3157841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28340-D7CF-4F99-92F0-677448BE1097}"/>
              </a:ext>
            </a:extLst>
          </p:cNvPr>
          <p:cNvSpPr>
            <a:spLocks noGrp="1"/>
          </p:cNvSpPr>
          <p:nvPr>
            <p:ph type="title"/>
          </p:nvPr>
        </p:nvSpPr>
        <p:spPr/>
        <p:txBody>
          <a:bodyPr>
            <a:normAutofit/>
          </a:bodyPr>
          <a:lstStyle/>
          <a:p>
            <a:pPr algn="ctr"/>
            <a:r>
              <a:rPr lang="en-US" sz="3600" dirty="0"/>
              <a:t>More Stats to Compare</a:t>
            </a:r>
          </a:p>
        </p:txBody>
      </p:sp>
      <p:sp>
        <p:nvSpPr>
          <p:cNvPr id="4" name="Content Placeholder 3">
            <a:extLst>
              <a:ext uri="{FF2B5EF4-FFF2-40B4-BE49-F238E27FC236}">
                <a16:creationId xmlns:a16="http://schemas.microsoft.com/office/drawing/2014/main" id="{6E5A0BAF-4AF1-407A-977F-25237D537E00}"/>
              </a:ext>
            </a:extLst>
          </p:cNvPr>
          <p:cNvSpPr>
            <a:spLocks noGrp="1"/>
          </p:cNvSpPr>
          <p:nvPr>
            <p:ph idx="1"/>
          </p:nvPr>
        </p:nvSpPr>
        <p:spPr>
          <a:xfrm>
            <a:off x="1736521" y="5645791"/>
            <a:ext cx="9419159" cy="483360"/>
          </a:xfrm>
        </p:spPr>
        <p:txBody>
          <a:bodyPr>
            <a:normAutofit/>
          </a:bodyPr>
          <a:lstStyle/>
          <a:p>
            <a:pPr algn="ctr"/>
            <a:r>
              <a:rPr lang="en-US" sz="1400" dirty="0"/>
              <a:t>Above is the Total number of deaths from Cars (Auto) and Airplanes (Airlines) in the years of 1985 to 2014.</a:t>
            </a:r>
          </a:p>
        </p:txBody>
      </p:sp>
      <p:pic>
        <p:nvPicPr>
          <p:cNvPr id="6" name="Picture 5" descr="Heatmap of Total Numbers of US Car Deaths and Global Airplane Deaths&#10;">
            <a:extLst>
              <a:ext uri="{FF2B5EF4-FFF2-40B4-BE49-F238E27FC236}">
                <a16:creationId xmlns:a16="http://schemas.microsoft.com/office/drawing/2014/main" id="{5ED0C1D7-7BDF-4FA2-A4C1-F65A94DE9EA2}"/>
              </a:ext>
            </a:extLst>
          </p:cNvPr>
          <p:cNvPicPr>
            <a:picLocks noChangeAspect="1"/>
          </p:cNvPicPr>
          <p:nvPr/>
        </p:nvPicPr>
        <p:blipFill>
          <a:blip r:embed="rId2"/>
          <a:stretch>
            <a:fillRect/>
          </a:stretch>
        </p:blipFill>
        <p:spPr>
          <a:xfrm>
            <a:off x="2937163" y="2012893"/>
            <a:ext cx="6075671" cy="3581449"/>
          </a:xfrm>
          <a:prstGeom prst="rect">
            <a:avLst/>
          </a:prstGeom>
        </p:spPr>
      </p:pic>
    </p:spTree>
    <p:extLst>
      <p:ext uri="{BB962C8B-B14F-4D97-AF65-F5344CB8AC3E}">
        <p14:creationId xmlns:p14="http://schemas.microsoft.com/office/powerpoint/2010/main" val="1006273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53E1-10FA-418F-9647-A8DF504D5566}"/>
              </a:ext>
            </a:extLst>
          </p:cNvPr>
          <p:cNvSpPr>
            <a:spLocks noGrp="1"/>
          </p:cNvSpPr>
          <p:nvPr>
            <p:ph type="title"/>
          </p:nvPr>
        </p:nvSpPr>
        <p:spPr/>
        <p:txBody>
          <a:bodyPr>
            <a:normAutofit/>
          </a:bodyPr>
          <a:lstStyle/>
          <a:p>
            <a:pPr algn="ctr"/>
            <a:r>
              <a:rPr lang="en-US" sz="3600" dirty="0"/>
              <a:t>Has Technology Helped Safety in Air Travel?</a:t>
            </a:r>
          </a:p>
        </p:txBody>
      </p:sp>
      <p:sp>
        <p:nvSpPr>
          <p:cNvPr id="4" name="Content Placeholder 3">
            <a:extLst>
              <a:ext uri="{FF2B5EF4-FFF2-40B4-BE49-F238E27FC236}">
                <a16:creationId xmlns:a16="http://schemas.microsoft.com/office/drawing/2014/main" id="{0C96A6E5-E2C2-4A85-9F50-E06FB0348F7C}"/>
              </a:ext>
            </a:extLst>
          </p:cNvPr>
          <p:cNvSpPr>
            <a:spLocks noGrp="1"/>
          </p:cNvSpPr>
          <p:nvPr>
            <p:ph idx="1"/>
          </p:nvPr>
        </p:nvSpPr>
        <p:spPr>
          <a:xfrm>
            <a:off x="1097280" y="2108201"/>
            <a:ext cx="10058400" cy="698373"/>
          </a:xfrm>
        </p:spPr>
        <p:txBody>
          <a:bodyPr>
            <a:normAutofit lnSpcReduction="10000"/>
          </a:bodyPr>
          <a:lstStyle/>
          <a:p>
            <a:r>
              <a:rPr lang="en-US" sz="1800" dirty="0"/>
              <a:t>It seems that the overall deaths and accidents have been reduced consistently lower in first world countries like the US. Technology has played an important role in air travel safety.</a:t>
            </a:r>
          </a:p>
          <a:p>
            <a:endParaRPr lang="en-US" dirty="0"/>
          </a:p>
        </p:txBody>
      </p:sp>
      <p:pic>
        <p:nvPicPr>
          <p:cNvPr id="7" name="Graphic 6" descr="Earth globe Americas">
            <a:extLst>
              <a:ext uri="{FF2B5EF4-FFF2-40B4-BE49-F238E27FC236}">
                <a16:creationId xmlns:a16="http://schemas.microsoft.com/office/drawing/2014/main" id="{D5C77030-7BB1-4FED-B17A-708B3AD1B0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81499" y="2706986"/>
            <a:ext cx="3429001" cy="3429001"/>
          </a:xfrm>
          <a:prstGeom prst="rect">
            <a:avLst/>
          </a:prstGeom>
        </p:spPr>
      </p:pic>
      <p:sp>
        <p:nvSpPr>
          <p:cNvPr id="8" name="TextBox 7">
            <a:extLst>
              <a:ext uri="{FF2B5EF4-FFF2-40B4-BE49-F238E27FC236}">
                <a16:creationId xmlns:a16="http://schemas.microsoft.com/office/drawing/2014/main" id="{BB3E8A1A-BEF3-4C7F-A70B-D9F4E746BAE0}"/>
              </a:ext>
            </a:extLst>
          </p:cNvPr>
          <p:cNvSpPr txBox="1"/>
          <p:nvPr/>
        </p:nvSpPr>
        <p:spPr>
          <a:xfrm>
            <a:off x="968720" y="2848068"/>
            <a:ext cx="2996697" cy="369332"/>
          </a:xfrm>
          <a:prstGeom prst="rect">
            <a:avLst/>
          </a:prstGeom>
          <a:noFill/>
        </p:spPr>
        <p:txBody>
          <a:bodyPr wrap="square" rtlCol="0">
            <a:spAutoFit/>
          </a:bodyPr>
          <a:lstStyle/>
          <a:p>
            <a:r>
              <a:rPr lang="en-US" b="1" u="sng" dirty="0">
                <a:solidFill>
                  <a:srgbClr val="404040"/>
                </a:solidFill>
              </a:rPr>
              <a:t>Insights from 1985 to 1999</a:t>
            </a:r>
          </a:p>
        </p:txBody>
      </p:sp>
      <p:sp>
        <p:nvSpPr>
          <p:cNvPr id="9" name="TextBox 8">
            <a:extLst>
              <a:ext uri="{FF2B5EF4-FFF2-40B4-BE49-F238E27FC236}">
                <a16:creationId xmlns:a16="http://schemas.microsoft.com/office/drawing/2014/main" id="{A317EAA0-4C8A-44B9-B0F7-0CE921DC849A}"/>
              </a:ext>
            </a:extLst>
          </p:cNvPr>
          <p:cNvSpPr txBox="1"/>
          <p:nvPr/>
        </p:nvSpPr>
        <p:spPr>
          <a:xfrm>
            <a:off x="8158983" y="2848068"/>
            <a:ext cx="2996697" cy="369332"/>
          </a:xfrm>
          <a:prstGeom prst="rect">
            <a:avLst/>
          </a:prstGeom>
          <a:noFill/>
        </p:spPr>
        <p:txBody>
          <a:bodyPr wrap="square" rtlCol="0">
            <a:spAutoFit/>
          </a:bodyPr>
          <a:lstStyle/>
          <a:p>
            <a:r>
              <a:rPr lang="en-US" b="1" u="sng" dirty="0">
                <a:solidFill>
                  <a:srgbClr val="404040"/>
                </a:solidFill>
              </a:rPr>
              <a:t>Insights from 2000 to 2014</a:t>
            </a:r>
          </a:p>
        </p:txBody>
      </p:sp>
      <p:sp>
        <p:nvSpPr>
          <p:cNvPr id="10" name="TextBox 9">
            <a:extLst>
              <a:ext uri="{FF2B5EF4-FFF2-40B4-BE49-F238E27FC236}">
                <a16:creationId xmlns:a16="http://schemas.microsoft.com/office/drawing/2014/main" id="{016F5506-0F57-4425-906F-E4EAC26F37C9}"/>
              </a:ext>
            </a:extLst>
          </p:cNvPr>
          <p:cNvSpPr txBox="1"/>
          <p:nvPr/>
        </p:nvSpPr>
        <p:spPr>
          <a:xfrm>
            <a:off x="1036319" y="3392786"/>
            <a:ext cx="2687069" cy="646331"/>
          </a:xfrm>
          <a:prstGeom prst="rect">
            <a:avLst/>
          </a:prstGeom>
          <a:noFill/>
        </p:spPr>
        <p:txBody>
          <a:bodyPr wrap="square" rtlCol="0">
            <a:spAutoFit/>
          </a:bodyPr>
          <a:lstStyle/>
          <a:p>
            <a:r>
              <a:rPr lang="en-US" sz="1200" dirty="0">
                <a:solidFill>
                  <a:srgbClr val="404040"/>
                </a:solidFill>
              </a:rPr>
              <a:t>Air travel deaths happened </a:t>
            </a:r>
            <a:r>
              <a:rPr lang="en-US" sz="1200" b="1" dirty="0">
                <a:solidFill>
                  <a:srgbClr val="404040"/>
                </a:solidFill>
              </a:rPr>
              <a:t>7</a:t>
            </a:r>
            <a:r>
              <a:rPr lang="en-US" sz="1200" dirty="0">
                <a:solidFill>
                  <a:srgbClr val="404040"/>
                </a:solidFill>
              </a:rPr>
              <a:t> times more from Airliners based in third world countries.</a:t>
            </a:r>
            <a:endParaRPr lang="en-US" sz="1200" dirty="0"/>
          </a:p>
        </p:txBody>
      </p:sp>
      <p:sp>
        <p:nvSpPr>
          <p:cNvPr id="11" name="TextBox 10">
            <a:extLst>
              <a:ext uri="{FF2B5EF4-FFF2-40B4-BE49-F238E27FC236}">
                <a16:creationId xmlns:a16="http://schemas.microsoft.com/office/drawing/2014/main" id="{416AD03E-DE97-4B52-AE6B-0D7BB0F9C0DA}"/>
              </a:ext>
            </a:extLst>
          </p:cNvPr>
          <p:cNvSpPr txBox="1"/>
          <p:nvPr/>
        </p:nvSpPr>
        <p:spPr>
          <a:xfrm>
            <a:off x="1011081" y="4328108"/>
            <a:ext cx="2687069" cy="646331"/>
          </a:xfrm>
          <a:prstGeom prst="rect">
            <a:avLst/>
          </a:prstGeom>
          <a:noFill/>
        </p:spPr>
        <p:txBody>
          <a:bodyPr wrap="square" rtlCol="0">
            <a:spAutoFit/>
          </a:bodyPr>
          <a:lstStyle/>
          <a:p>
            <a:r>
              <a:rPr lang="en-US" sz="1200" dirty="0">
                <a:solidFill>
                  <a:srgbClr val="404040"/>
                </a:solidFill>
              </a:rPr>
              <a:t>Air travel accidents happened </a:t>
            </a:r>
            <a:r>
              <a:rPr lang="en-US" sz="1200" b="1" dirty="0">
                <a:solidFill>
                  <a:srgbClr val="404040"/>
                </a:solidFill>
              </a:rPr>
              <a:t>6.25</a:t>
            </a:r>
            <a:r>
              <a:rPr lang="en-US" sz="1200" dirty="0">
                <a:solidFill>
                  <a:srgbClr val="404040"/>
                </a:solidFill>
              </a:rPr>
              <a:t> times more from Airliners based in third world countries.</a:t>
            </a:r>
          </a:p>
        </p:txBody>
      </p:sp>
      <p:sp>
        <p:nvSpPr>
          <p:cNvPr id="12" name="TextBox 11">
            <a:extLst>
              <a:ext uri="{FF2B5EF4-FFF2-40B4-BE49-F238E27FC236}">
                <a16:creationId xmlns:a16="http://schemas.microsoft.com/office/drawing/2014/main" id="{82EAAA3E-130E-4338-8FA6-6622EBF9AF29}"/>
              </a:ext>
            </a:extLst>
          </p:cNvPr>
          <p:cNvSpPr txBox="1"/>
          <p:nvPr/>
        </p:nvSpPr>
        <p:spPr>
          <a:xfrm>
            <a:off x="8313796" y="3392786"/>
            <a:ext cx="2687069" cy="646331"/>
          </a:xfrm>
          <a:prstGeom prst="rect">
            <a:avLst/>
          </a:prstGeom>
          <a:noFill/>
        </p:spPr>
        <p:txBody>
          <a:bodyPr wrap="square" rtlCol="0">
            <a:spAutoFit/>
          </a:bodyPr>
          <a:lstStyle/>
          <a:p>
            <a:r>
              <a:rPr lang="en-US" sz="1200" dirty="0">
                <a:solidFill>
                  <a:srgbClr val="404040"/>
                </a:solidFill>
              </a:rPr>
              <a:t>Air Travel deaths happened </a:t>
            </a:r>
            <a:r>
              <a:rPr lang="en-US" sz="1200" b="1" dirty="0">
                <a:solidFill>
                  <a:srgbClr val="404040"/>
                </a:solidFill>
              </a:rPr>
              <a:t>9.25</a:t>
            </a:r>
            <a:r>
              <a:rPr lang="en-US" sz="1200" dirty="0">
                <a:solidFill>
                  <a:srgbClr val="404040"/>
                </a:solidFill>
              </a:rPr>
              <a:t> times more from Airliners based in third world countries.</a:t>
            </a:r>
          </a:p>
        </p:txBody>
      </p:sp>
      <p:sp>
        <p:nvSpPr>
          <p:cNvPr id="13" name="TextBox 12">
            <a:extLst>
              <a:ext uri="{FF2B5EF4-FFF2-40B4-BE49-F238E27FC236}">
                <a16:creationId xmlns:a16="http://schemas.microsoft.com/office/drawing/2014/main" id="{548A8782-6E21-4FE9-9697-F1F28C89B66F}"/>
              </a:ext>
            </a:extLst>
          </p:cNvPr>
          <p:cNvSpPr txBox="1"/>
          <p:nvPr/>
        </p:nvSpPr>
        <p:spPr>
          <a:xfrm>
            <a:off x="8313796" y="4328107"/>
            <a:ext cx="2687069" cy="646331"/>
          </a:xfrm>
          <a:prstGeom prst="rect">
            <a:avLst/>
          </a:prstGeom>
          <a:noFill/>
        </p:spPr>
        <p:txBody>
          <a:bodyPr wrap="square" rtlCol="0">
            <a:spAutoFit/>
          </a:bodyPr>
          <a:lstStyle/>
          <a:p>
            <a:r>
              <a:rPr lang="en-US" sz="1200" dirty="0">
                <a:solidFill>
                  <a:srgbClr val="404040"/>
                </a:solidFill>
              </a:rPr>
              <a:t>Air travel accidents happened  </a:t>
            </a:r>
            <a:r>
              <a:rPr lang="en-US" sz="1200" b="1" dirty="0">
                <a:solidFill>
                  <a:srgbClr val="404040"/>
                </a:solidFill>
              </a:rPr>
              <a:t>3.5</a:t>
            </a:r>
            <a:r>
              <a:rPr lang="en-US" sz="1200" dirty="0">
                <a:solidFill>
                  <a:srgbClr val="404040"/>
                </a:solidFill>
              </a:rPr>
              <a:t> times from Airliners based in third world countries.</a:t>
            </a:r>
          </a:p>
        </p:txBody>
      </p:sp>
    </p:spTree>
    <p:extLst>
      <p:ext uri="{BB962C8B-B14F-4D97-AF65-F5344CB8AC3E}">
        <p14:creationId xmlns:p14="http://schemas.microsoft.com/office/powerpoint/2010/main" val="1480552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4151-BA9A-447C-84F3-318EA422B4B5}"/>
              </a:ext>
            </a:extLst>
          </p:cNvPr>
          <p:cNvSpPr>
            <a:spLocks noGrp="1"/>
          </p:cNvSpPr>
          <p:nvPr>
            <p:ph type="title"/>
          </p:nvPr>
        </p:nvSpPr>
        <p:spPr/>
        <p:txBody>
          <a:bodyPr>
            <a:normAutofit/>
          </a:bodyPr>
          <a:lstStyle/>
          <a:p>
            <a:r>
              <a:rPr lang="en-US" sz="2600" dirty="0"/>
              <a:t>Is There a Link between Death Rates and Airliner Homebase?</a:t>
            </a:r>
          </a:p>
        </p:txBody>
      </p:sp>
      <p:pic>
        <p:nvPicPr>
          <p:cNvPr id="7" name="Content Placeholder 6">
            <a:extLst>
              <a:ext uri="{FF2B5EF4-FFF2-40B4-BE49-F238E27FC236}">
                <a16:creationId xmlns:a16="http://schemas.microsoft.com/office/drawing/2014/main" id="{E9DF6E51-8DD5-499D-92C2-92D179C2A719}"/>
              </a:ext>
            </a:extLst>
          </p:cNvPr>
          <p:cNvPicPr>
            <a:picLocks noGrp="1" noChangeAspect="1"/>
          </p:cNvPicPr>
          <p:nvPr>
            <p:ph idx="1"/>
          </p:nvPr>
        </p:nvPicPr>
        <p:blipFill>
          <a:blip r:embed="rId2"/>
          <a:srcRect/>
          <a:stretch/>
        </p:blipFill>
        <p:spPr>
          <a:xfrm>
            <a:off x="3039900" y="2066963"/>
            <a:ext cx="6606436" cy="3760788"/>
          </a:xfrm>
        </p:spPr>
      </p:pic>
      <p:sp>
        <p:nvSpPr>
          <p:cNvPr id="8" name="TextBox 7">
            <a:extLst>
              <a:ext uri="{FF2B5EF4-FFF2-40B4-BE49-F238E27FC236}">
                <a16:creationId xmlns:a16="http://schemas.microsoft.com/office/drawing/2014/main" id="{01EEC157-2017-49F5-A550-C94F996A7DA7}"/>
              </a:ext>
            </a:extLst>
          </p:cNvPr>
          <p:cNvSpPr txBox="1"/>
          <p:nvPr/>
        </p:nvSpPr>
        <p:spPr>
          <a:xfrm>
            <a:off x="802377" y="2042099"/>
            <a:ext cx="1973656" cy="369332"/>
          </a:xfrm>
          <a:prstGeom prst="rect">
            <a:avLst/>
          </a:prstGeom>
          <a:noFill/>
        </p:spPr>
        <p:txBody>
          <a:bodyPr wrap="square" rtlCol="0">
            <a:spAutoFit/>
          </a:bodyPr>
          <a:lstStyle/>
          <a:p>
            <a:pPr algn="ctr"/>
            <a:r>
              <a:rPr lang="en-US" b="1" u="sng" dirty="0">
                <a:solidFill>
                  <a:srgbClr val="404040"/>
                </a:solidFill>
              </a:rPr>
              <a:t>Deaths</a:t>
            </a:r>
          </a:p>
        </p:txBody>
      </p:sp>
      <p:sp>
        <p:nvSpPr>
          <p:cNvPr id="9" name="TextBox 8">
            <a:extLst>
              <a:ext uri="{FF2B5EF4-FFF2-40B4-BE49-F238E27FC236}">
                <a16:creationId xmlns:a16="http://schemas.microsoft.com/office/drawing/2014/main" id="{20C699A3-2DFA-40BE-8CD8-3700927075CE}"/>
              </a:ext>
            </a:extLst>
          </p:cNvPr>
          <p:cNvSpPr txBox="1"/>
          <p:nvPr/>
        </p:nvSpPr>
        <p:spPr>
          <a:xfrm>
            <a:off x="796159" y="2411431"/>
            <a:ext cx="2154725" cy="3416320"/>
          </a:xfrm>
          <a:prstGeom prst="rect">
            <a:avLst/>
          </a:prstGeom>
          <a:noFill/>
        </p:spPr>
        <p:txBody>
          <a:bodyPr wrap="square" rtlCol="0">
            <a:spAutoFit/>
          </a:bodyPr>
          <a:lstStyle/>
          <a:p>
            <a:r>
              <a:rPr lang="en-US" dirty="0">
                <a:solidFill>
                  <a:srgbClr val="404040"/>
                </a:solidFill>
              </a:rPr>
              <a:t>Kenya Airways has the highest rates of death for 1985 to 2014. China Airlines has the second highest death rates for 1985 to 2014. The link between airlines and years have consistently higher rates.</a:t>
            </a:r>
          </a:p>
          <a:p>
            <a:endParaRPr lang="en-US" dirty="0"/>
          </a:p>
        </p:txBody>
      </p:sp>
      <p:sp>
        <p:nvSpPr>
          <p:cNvPr id="10" name="TextBox 9">
            <a:extLst>
              <a:ext uri="{FF2B5EF4-FFF2-40B4-BE49-F238E27FC236}">
                <a16:creationId xmlns:a16="http://schemas.microsoft.com/office/drawing/2014/main" id="{050297F5-880D-46CD-9882-3177BFFDD733}"/>
              </a:ext>
            </a:extLst>
          </p:cNvPr>
          <p:cNvSpPr txBox="1"/>
          <p:nvPr/>
        </p:nvSpPr>
        <p:spPr>
          <a:xfrm>
            <a:off x="9903987" y="2038115"/>
            <a:ext cx="1973656" cy="369332"/>
          </a:xfrm>
          <a:prstGeom prst="rect">
            <a:avLst/>
          </a:prstGeom>
          <a:noFill/>
        </p:spPr>
        <p:txBody>
          <a:bodyPr wrap="square" rtlCol="0">
            <a:spAutoFit/>
          </a:bodyPr>
          <a:lstStyle/>
          <a:p>
            <a:pPr algn="ctr"/>
            <a:r>
              <a:rPr lang="en-US" b="1" u="sng" dirty="0">
                <a:solidFill>
                  <a:srgbClr val="404040"/>
                </a:solidFill>
              </a:rPr>
              <a:t>Accidents</a:t>
            </a:r>
          </a:p>
        </p:txBody>
      </p:sp>
      <p:sp>
        <p:nvSpPr>
          <p:cNvPr id="11" name="TextBox 10">
            <a:extLst>
              <a:ext uri="{FF2B5EF4-FFF2-40B4-BE49-F238E27FC236}">
                <a16:creationId xmlns:a16="http://schemas.microsoft.com/office/drawing/2014/main" id="{9492558D-4FD8-42A7-9CBE-8CFCE4079DCB}"/>
              </a:ext>
            </a:extLst>
          </p:cNvPr>
          <p:cNvSpPr txBox="1"/>
          <p:nvPr/>
        </p:nvSpPr>
        <p:spPr>
          <a:xfrm>
            <a:off x="9903987" y="2411431"/>
            <a:ext cx="2154725" cy="3416320"/>
          </a:xfrm>
          <a:prstGeom prst="rect">
            <a:avLst/>
          </a:prstGeom>
          <a:noFill/>
        </p:spPr>
        <p:txBody>
          <a:bodyPr wrap="square" rtlCol="0">
            <a:spAutoFit/>
          </a:bodyPr>
          <a:lstStyle/>
          <a:p>
            <a:r>
              <a:rPr lang="en-US" dirty="0">
                <a:solidFill>
                  <a:srgbClr val="404040"/>
                </a:solidFill>
              </a:rPr>
              <a:t>Few airlines has links of  high accidents and deaths in this list of top ten. From This list, Gulf Air and Garuda Indonesia are based in third world countries and has considered lower rates for 1985 to 2014.</a:t>
            </a:r>
          </a:p>
        </p:txBody>
      </p:sp>
    </p:spTree>
    <p:extLst>
      <p:ext uri="{BB962C8B-B14F-4D97-AF65-F5344CB8AC3E}">
        <p14:creationId xmlns:p14="http://schemas.microsoft.com/office/powerpoint/2010/main" val="834741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3D7D3-C423-4C7F-A687-FB96F3B02F08}"/>
              </a:ext>
            </a:extLst>
          </p:cNvPr>
          <p:cNvSpPr>
            <a:spLocks noGrp="1"/>
          </p:cNvSpPr>
          <p:nvPr>
            <p:ph type="title"/>
          </p:nvPr>
        </p:nvSpPr>
        <p:spPr/>
        <p:txBody>
          <a:bodyPr>
            <a:normAutofit/>
          </a:bodyPr>
          <a:lstStyle/>
          <a:p>
            <a:pPr algn="ctr"/>
            <a:r>
              <a:rPr lang="en-US" sz="3400" dirty="0"/>
              <a:t>Final Thoughts</a:t>
            </a:r>
          </a:p>
        </p:txBody>
      </p:sp>
      <p:sp>
        <p:nvSpPr>
          <p:cNvPr id="4" name="Content Placeholder 3">
            <a:extLst>
              <a:ext uri="{FF2B5EF4-FFF2-40B4-BE49-F238E27FC236}">
                <a16:creationId xmlns:a16="http://schemas.microsoft.com/office/drawing/2014/main" id="{559E7410-B87F-4577-B2DC-AD2209492E40}"/>
              </a:ext>
            </a:extLst>
          </p:cNvPr>
          <p:cNvSpPr>
            <a:spLocks noGrp="1"/>
          </p:cNvSpPr>
          <p:nvPr>
            <p:ph idx="1"/>
          </p:nvPr>
        </p:nvSpPr>
        <p:spPr>
          <a:xfrm>
            <a:off x="1097280" y="2207790"/>
            <a:ext cx="10058400" cy="3760891"/>
          </a:xfrm>
        </p:spPr>
        <p:txBody>
          <a:bodyPr>
            <a:noAutofit/>
          </a:bodyPr>
          <a:lstStyle/>
          <a:p>
            <a:pPr>
              <a:buFont typeface="Wingdings" panose="05000000000000000000" pitchFamily="2" charset="2"/>
              <a:buChar char="§"/>
            </a:pPr>
            <a:r>
              <a:rPr lang="en-US" sz="1800" dirty="0"/>
              <a:t>There is insight from data that has information on airliner’s past safety history, which can be used to predict future accidents.</a:t>
            </a:r>
          </a:p>
          <a:p>
            <a:pPr>
              <a:buFont typeface="Wingdings" panose="05000000000000000000" pitchFamily="2" charset="2"/>
              <a:buChar char="§"/>
            </a:pPr>
            <a:r>
              <a:rPr lang="en-US" sz="1800" dirty="0"/>
              <a:t>In present history, the data has shown that accident and death rates have been falling with the help of technology.</a:t>
            </a:r>
          </a:p>
          <a:p>
            <a:pPr>
              <a:buFont typeface="Wingdings" panose="05000000000000000000" pitchFamily="2" charset="2"/>
              <a:buChar char="§"/>
            </a:pPr>
            <a:r>
              <a:rPr lang="en-US" sz="1800" dirty="0"/>
              <a:t>Technology is the reason for safer air travel in place like the US and other countries that are known as first world countries .</a:t>
            </a:r>
          </a:p>
          <a:p>
            <a:pPr>
              <a:buFont typeface="Wingdings" panose="05000000000000000000" pitchFamily="2" charset="2"/>
              <a:buChar char="§"/>
            </a:pPr>
            <a:r>
              <a:rPr lang="en-US" sz="1800" dirty="0"/>
              <a:t>When comparing accident rates from global air travel with US road accidents rates, it shows that air travel is safer then traveling by car. It also shows that airliners that are based in first world countries have lower death </a:t>
            </a:r>
            <a:r>
              <a:rPr lang="en-US" sz="1800"/>
              <a:t>and accident rates.</a:t>
            </a:r>
            <a:endParaRPr lang="en-US" sz="1800" dirty="0"/>
          </a:p>
          <a:p>
            <a:pPr marL="0" indent="0">
              <a:buNone/>
            </a:pPr>
            <a:endParaRPr lang="en-US" sz="1800" dirty="0"/>
          </a:p>
        </p:txBody>
      </p:sp>
    </p:spTree>
    <p:extLst>
      <p:ext uri="{BB962C8B-B14F-4D97-AF65-F5344CB8AC3E}">
        <p14:creationId xmlns:p14="http://schemas.microsoft.com/office/powerpoint/2010/main" val="236107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5CF0D-8A53-466E-9E9D-048E89335C4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70CE1AB-5619-402A-A91A-1C461134AFBA}"/>
              </a:ext>
            </a:extLst>
          </p:cNvPr>
          <p:cNvSpPr>
            <a:spLocks noGrp="1"/>
          </p:cNvSpPr>
          <p:nvPr>
            <p:ph idx="1"/>
          </p:nvPr>
        </p:nvSpPr>
        <p:spPr/>
        <p:txBody>
          <a:bodyPr/>
          <a:lstStyle/>
          <a:p>
            <a:r>
              <a:rPr lang="en-US" dirty="0" err="1"/>
              <a:t>Fivethirtyeight</a:t>
            </a:r>
            <a:r>
              <a:rPr lang="en-US" dirty="0"/>
              <a:t>/Aviation Safety Network. N. D.</a:t>
            </a:r>
            <a:r>
              <a:rPr lang="en-US" dirty="0">
                <a:hlinkClick r:id="rId2"/>
              </a:rPr>
              <a:t> https://github.com/fivethirtyeight/data/tree/master/airline-safety</a:t>
            </a:r>
            <a:endParaRPr lang="en-US" dirty="0"/>
          </a:p>
          <a:p>
            <a:r>
              <a:rPr lang="en-US" dirty="0"/>
              <a:t>Aviation Safety Network. Airline Statistics by Period. N. D. </a:t>
            </a:r>
            <a:r>
              <a:rPr lang="en-US" dirty="0">
                <a:hlinkClick r:id="rId3"/>
              </a:rPr>
              <a:t>https://aviation-safety.net/statistics/period/stats.php</a:t>
            </a:r>
            <a:endParaRPr lang="en-US" dirty="0"/>
          </a:p>
          <a:p>
            <a:r>
              <a:rPr lang="en-US" dirty="0"/>
              <a:t>NHTSA. Crash Stats &amp; Reports. N. D. </a:t>
            </a:r>
            <a:r>
              <a:rPr lang="en-US" dirty="0">
                <a:hlinkClick r:id="rId4"/>
              </a:rPr>
              <a:t>https://one.nhtsa.gov/Data</a:t>
            </a:r>
            <a:endParaRPr lang="en-US" dirty="0"/>
          </a:p>
        </p:txBody>
      </p:sp>
    </p:spTree>
    <p:extLst>
      <p:ext uri="{BB962C8B-B14F-4D97-AF65-F5344CB8AC3E}">
        <p14:creationId xmlns:p14="http://schemas.microsoft.com/office/powerpoint/2010/main" val="227978642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{3C9F95E2-9C2D-40A3-929D-9C44BC5F5FF0}tf11429527</Template>
  <TotalTime>0</TotalTime>
  <Words>530</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Bookman Old Style</vt:lpstr>
      <vt:lpstr>Calibri</vt:lpstr>
      <vt:lpstr>Franklin Gothic Book</vt:lpstr>
      <vt:lpstr>Wingdings</vt:lpstr>
      <vt:lpstr>1_RetrospectVTI</vt:lpstr>
      <vt:lpstr>Is Air Travel, Really Safe?  Executive Summary</vt:lpstr>
      <vt:lpstr>Let us Compare Some Stats!</vt:lpstr>
      <vt:lpstr>More Stats to Compare</vt:lpstr>
      <vt:lpstr>Has Technology Helped Safety in Air Travel?</vt:lpstr>
      <vt:lpstr>Is There a Link between Death Rates and Airliner Homebase?</vt:lpstr>
      <vt:lpstr>Final Thoughts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2020-06-24T21:02:29Z</dcterms:created>
  <dcterms:modified xsi:type="dcterms:W3CDTF">2020-07-21T18:27:20Z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