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7EC355-63A6-FB22-AAB4-649D240663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3DC58-E103-8D72-B0B9-AA39ED860C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E9AB4-3758-4B05-8F2D-F2B5B5633F3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1EFC2-45C7-6629-306C-EAD3149CF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4 All Provdied data, which is unavailable to share outside the organization.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5DA9F-1117-151B-562C-F5F62B8409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9DBE4-C60F-45E7-A74E-00433C30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81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92CF7-0756-4852-97A5-45D85F9C72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4 All Provdied data, which is unavailable to share outside the organization.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93AC4-8B3A-4763-9418-FFD44EFA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44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6F4D-66D9-4FFD-8A9D-E338F1F1EAB7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FCD-8F45-44AF-9928-7487105C679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681A-1746-4B9D-9A20-9B38FC42892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3675-48B2-44F4-B020-1D6FE254A7BE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17F-4770-4AE4-B608-0271EFFA68B8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BB8-9946-48E1-ACB0-9A8A43069210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505-1DD8-4A54-9825-EFB79EC8C823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A85-3096-4400-8E13-CC2E2D48B464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41A-57AF-43FD-8F02-BB2F0B3DE10C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36AD-8A7D-40BA-9F60-5115291BCEFF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4D5F-E061-4F61-BACD-433C9720F3AB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2C79-682C-4DEA-AF89-3783031C077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Science 4 All Provided the data, which is unavailable to share outside the organization.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s.mpg.portfolio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paying for a purchase&#10;&#10;Description automatically generated">
            <a:extLst>
              <a:ext uri="{FF2B5EF4-FFF2-40B4-BE49-F238E27FC236}">
                <a16:creationId xmlns:a16="http://schemas.microsoft.com/office/drawing/2014/main" id="{93C43D64-5800-E829-D60E-DFC803E1E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17236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92033849-B6A9-461D-96AC-28D50D696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1325"/>
            <a:ext cx="6483927" cy="480518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/>
          <a:p>
            <a:pPr algn="l"/>
            <a:r>
              <a:rPr lang="en-US" sz="2300" b="1" dirty="0">
                <a:solidFill>
                  <a:schemeClr val="bg1"/>
                </a:solidFill>
              </a:rPr>
              <a:t>Consumer Analysis for Enhanced Marketing Strategies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09F494C-DE66-48A3-B4B0-16FD1BB3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211843"/>
            <a:ext cx="6483926" cy="37730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Presentation for Data Science 4 All Retail Challenge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ag with colorful cards&#10;&#10;Description automatically generated with medium confidence">
            <a:extLst>
              <a:ext uri="{FF2B5EF4-FFF2-40B4-BE49-F238E27FC236}">
                <a16:creationId xmlns:a16="http://schemas.microsoft.com/office/drawing/2014/main" id="{30BDD95E-BB2F-F0CE-C5C4-62C937A88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5" y="6042149"/>
            <a:ext cx="628401" cy="62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B47DA-3959-C943-37D6-40AC9DE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32AE-0F8D-765E-7F19-9A557886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452" cy="4308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Summary</a:t>
            </a:r>
          </a:p>
          <a:p>
            <a:pPr lvl="1"/>
            <a:r>
              <a:rPr lang="en-US" dirty="0"/>
              <a:t>Data Science 4 All provided anonymized retail data from 2015 to 2018.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180,520 Individualized Orders from combining two datasets.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/>
              <a:t>Customer Segments</a:t>
            </a:r>
          </a:p>
          <a:p>
            <a:pPr lvl="1"/>
            <a:r>
              <a:rPr lang="en-US" dirty="0"/>
              <a:t>Consumer</a:t>
            </a:r>
          </a:p>
          <a:p>
            <a:pPr lvl="1"/>
            <a:r>
              <a:rPr lang="en-US" dirty="0"/>
              <a:t>Corporate</a:t>
            </a:r>
          </a:p>
          <a:p>
            <a:pPr lvl="1"/>
            <a:r>
              <a:rPr lang="en-US" dirty="0"/>
              <a:t>Home Office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8E54F-73B8-174C-D7D3-8F90C96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1631" y="6356350"/>
            <a:ext cx="7416139" cy="365125"/>
          </a:xfrm>
        </p:spPr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389C7-7238-607D-CB9F-5B749E7F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9BD7-F7E0-81B0-0D07-D9DC41A70DF3}"/>
              </a:ext>
            </a:extLst>
          </p:cNvPr>
          <p:cNvSpPr/>
          <p:nvPr/>
        </p:nvSpPr>
        <p:spPr>
          <a:xfrm>
            <a:off x="0" y="-41563"/>
            <a:ext cx="838200" cy="69530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2" descr="Profit by Segment">
            <a:extLst>
              <a:ext uri="{FF2B5EF4-FFF2-40B4-BE49-F238E27FC236}">
                <a16:creationId xmlns:a16="http://schemas.microsoft.com/office/drawing/2014/main" id="{7D9479B4-F845-ABC8-44E1-4F2AEB418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76" y="790575"/>
            <a:ext cx="6526399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6070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ag with colorful cards&#10;&#10;Description automatically generated with medium confidence">
            <a:extLst>
              <a:ext uri="{FF2B5EF4-FFF2-40B4-BE49-F238E27FC236}">
                <a16:creationId xmlns:a16="http://schemas.microsoft.com/office/drawing/2014/main" id="{30BDD95E-BB2F-F0CE-C5C4-62C937A88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5" y="6042149"/>
            <a:ext cx="628401" cy="62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B47DA-3959-C943-37D6-40AC9DE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Monthly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32AE-0F8D-765E-7F19-9A557886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452" cy="43084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Profits were made by these segments over the months.</a:t>
            </a:r>
          </a:p>
          <a:p>
            <a:endParaRPr lang="en-US" dirty="0"/>
          </a:p>
          <a:p>
            <a:r>
              <a:rPr lang="en-US" dirty="0"/>
              <a:t>The blue line represents consumers, which are the most profitable.</a:t>
            </a:r>
          </a:p>
          <a:p>
            <a:endParaRPr lang="en-US" dirty="0"/>
          </a:p>
          <a:p>
            <a:r>
              <a:rPr lang="en-US" dirty="0"/>
              <a:t>The red line represents the home office segment, which is the least profitable.</a:t>
            </a:r>
          </a:p>
          <a:p>
            <a:pPr lvl="1"/>
            <a:endParaRPr lang="en-US" dirty="0"/>
          </a:p>
          <a:p>
            <a:r>
              <a:rPr lang="en-US" dirty="0"/>
              <a:t>Focusing on consumer products  will lead to higher profit margins.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8E54F-73B8-174C-D7D3-8F90C96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1631" y="6356350"/>
            <a:ext cx="7416139" cy="365125"/>
          </a:xfrm>
        </p:spPr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389C7-7238-607D-CB9F-5B749E7F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9BD7-F7E0-81B0-0D07-D9DC41A70DF3}"/>
              </a:ext>
            </a:extLst>
          </p:cNvPr>
          <p:cNvSpPr/>
          <p:nvPr/>
        </p:nvSpPr>
        <p:spPr>
          <a:xfrm>
            <a:off x="0" y="-41563"/>
            <a:ext cx="838200" cy="69530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5" descr="segem cat by order profits">
            <a:extLst>
              <a:ext uri="{FF2B5EF4-FFF2-40B4-BE49-F238E27FC236}">
                <a16:creationId xmlns:a16="http://schemas.microsoft.com/office/drawing/2014/main" id="{4206CE25-7F4F-52DC-2C18-6BDCC7794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275" y="704849"/>
            <a:ext cx="6158649" cy="50577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10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ag with colorful cards&#10;&#10;Description automatically generated with medium confidence">
            <a:extLst>
              <a:ext uri="{FF2B5EF4-FFF2-40B4-BE49-F238E27FC236}">
                <a16:creationId xmlns:a16="http://schemas.microsoft.com/office/drawing/2014/main" id="{30BDD95E-BB2F-F0CE-C5C4-62C937A88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5" y="6042149"/>
            <a:ext cx="628401" cy="62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B47DA-3959-C943-37D6-40AC9DE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Monthly Retention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32AE-0F8D-765E-7F19-9A557886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0729" cy="4530724"/>
          </a:xfrm>
        </p:spPr>
        <p:txBody>
          <a:bodyPr>
            <a:normAutofit/>
          </a:bodyPr>
          <a:lstStyle/>
          <a:p>
            <a:r>
              <a:rPr lang="en-US" dirty="0"/>
              <a:t>Retention rates are for January to December.</a:t>
            </a:r>
          </a:p>
          <a:p>
            <a:r>
              <a:rPr lang="en-US" dirty="0"/>
              <a:t>March to September had high retention rates.</a:t>
            </a:r>
          </a:p>
          <a:p>
            <a:r>
              <a:rPr lang="en-US" dirty="0"/>
              <a:t>December had the lowest retention rate, out of all the months.</a:t>
            </a:r>
          </a:p>
          <a:p>
            <a:r>
              <a:rPr lang="en-US" dirty="0"/>
              <a:t>The drop was caused consumers lowering purchase due to </a:t>
            </a:r>
            <a:r>
              <a:rPr lang="en-US"/>
              <a:t>the holidays.</a:t>
            </a:r>
            <a:endParaRPr lang="en-US" dirty="0"/>
          </a:p>
          <a:p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8E54F-73B8-174C-D7D3-8F90C96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1631" y="6356350"/>
            <a:ext cx="7416139" cy="365125"/>
          </a:xfrm>
        </p:spPr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389C7-7238-607D-CB9F-5B749E7F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9BD7-F7E0-81B0-0D07-D9DC41A70DF3}"/>
              </a:ext>
            </a:extLst>
          </p:cNvPr>
          <p:cNvSpPr/>
          <p:nvPr/>
        </p:nvSpPr>
        <p:spPr>
          <a:xfrm>
            <a:off x="0" y="-41563"/>
            <a:ext cx="838200" cy="69530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B7CDB-E1E2-BFFD-C0A9-B4EF440E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568" y="345478"/>
            <a:ext cx="3985769" cy="58537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993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ag with colorful cards&#10;&#10;Description automatically generated with medium confidence">
            <a:extLst>
              <a:ext uri="{FF2B5EF4-FFF2-40B4-BE49-F238E27FC236}">
                <a16:creationId xmlns:a16="http://schemas.microsoft.com/office/drawing/2014/main" id="{30BDD95E-BB2F-F0CE-C5C4-62C937A88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5" y="6042149"/>
            <a:ext cx="628401" cy="62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B47DA-3959-C943-37D6-40AC9DE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Yearly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32AE-0F8D-765E-7F19-9A557886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0729" cy="45307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Sales made from 2015 to 2018.</a:t>
            </a:r>
          </a:p>
          <a:p>
            <a:endParaRPr lang="en-US" sz="1100" dirty="0"/>
          </a:p>
          <a:p>
            <a:r>
              <a:rPr lang="en-US" dirty="0"/>
              <a:t>This chart also shows these segments had huge sales growth then slow down.</a:t>
            </a:r>
          </a:p>
          <a:p>
            <a:endParaRPr lang="en-US" sz="1200" dirty="0"/>
          </a:p>
          <a:p>
            <a:r>
              <a:rPr lang="en-US" dirty="0"/>
              <a:t>The blue line represents consumers, which had the highest sales.</a:t>
            </a:r>
          </a:p>
          <a:p>
            <a:endParaRPr lang="en-US" sz="1300" dirty="0"/>
          </a:p>
          <a:p>
            <a:r>
              <a:rPr lang="en-US" dirty="0"/>
              <a:t>The red line represents the home office segment, which had the lowest sales.</a:t>
            </a:r>
          </a:p>
          <a:p>
            <a:endParaRPr lang="en-US" sz="1300" dirty="0"/>
          </a:p>
          <a:p>
            <a:r>
              <a:rPr lang="en-US" dirty="0"/>
              <a:t>Sales of consumer products were the highest in 2016 before slowly falling off.</a:t>
            </a:r>
          </a:p>
          <a:p>
            <a:endParaRPr lang="en-US" sz="1400" dirty="0"/>
          </a:p>
          <a:p>
            <a:r>
              <a:rPr lang="en-US" dirty="0"/>
              <a:t>Sales of corporate and home office products stayed the same before falling off.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8E54F-73B8-174C-D7D3-8F90C96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1631" y="6356350"/>
            <a:ext cx="7416139" cy="365125"/>
          </a:xfrm>
        </p:spPr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389C7-7238-607D-CB9F-5B749E7F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9BD7-F7E0-81B0-0D07-D9DC41A70DF3}"/>
              </a:ext>
            </a:extLst>
          </p:cNvPr>
          <p:cNvSpPr/>
          <p:nvPr/>
        </p:nvSpPr>
        <p:spPr>
          <a:xfrm>
            <a:off x="0" y="-41563"/>
            <a:ext cx="838200" cy="69530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B60EE-B668-73F0-71B2-36CF3748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106" y="346534"/>
            <a:ext cx="3368842" cy="6009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521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ag with colorful cards&#10;&#10;Description automatically generated with medium confidence">
            <a:extLst>
              <a:ext uri="{FF2B5EF4-FFF2-40B4-BE49-F238E27FC236}">
                <a16:creationId xmlns:a16="http://schemas.microsoft.com/office/drawing/2014/main" id="{30BDD95E-BB2F-F0CE-C5C4-62C937A88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5" y="6042149"/>
            <a:ext cx="628401" cy="62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B47DA-3959-C943-37D6-40AC9DE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32AE-0F8D-765E-7F19-9A557886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0729" cy="272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have any comments and question about this presentation.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reach out to me at </a:t>
            </a:r>
            <a:r>
              <a:rPr lang="en-US" dirty="0">
                <a:hlinkClick r:id="rId3"/>
              </a:rPr>
              <a:t>ds.mpg.portfolio@gmail.com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8E54F-73B8-174C-D7D3-8F90C96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1631" y="6356350"/>
            <a:ext cx="7416139" cy="365125"/>
          </a:xfrm>
        </p:spPr>
        <p:txBody>
          <a:bodyPr/>
          <a:lstStyle/>
          <a:p>
            <a:r>
              <a:rPr lang="en-US"/>
              <a:t>Data Science 4 All Provided the data, which is unavailable to share outside the organization.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389C7-7238-607D-CB9F-5B749E7F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9BD7-F7E0-81B0-0D07-D9DC41A70DF3}"/>
              </a:ext>
            </a:extLst>
          </p:cNvPr>
          <p:cNvSpPr/>
          <p:nvPr/>
        </p:nvSpPr>
        <p:spPr>
          <a:xfrm>
            <a:off x="0" y="-41563"/>
            <a:ext cx="838200" cy="69530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Question mark on green pastel background">
            <a:extLst>
              <a:ext uri="{FF2B5EF4-FFF2-40B4-BE49-F238E27FC236}">
                <a16:creationId xmlns:a16="http://schemas.microsoft.com/office/drawing/2014/main" id="{4F9ADD83-DC9C-8621-0B49-45F16A1A0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28" y="1612900"/>
            <a:ext cx="4693272" cy="3519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283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Consumer Analysis for Enhanced Marketing Strategies</vt:lpstr>
      <vt:lpstr>Overview</vt:lpstr>
      <vt:lpstr>Monthly Profit</vt:lpstr>
      <vt:lpstr>Monthly Retention Rate</vt:lpstr>
      <vt:lpstr>Yearly Sales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C1_retail_Data_Analyst_project</dc:title>
  <dc:creator/>
  <cp:lastModifiedBy>Gonzalez, Michael</cp:lastModifiedBy>
  <cp:revision>33</cp:revision>
  <dcterms:created xsi:type="dcterms:W3CDTF">2023-12-02T00:58:23Z</dcterms:created>
  <dcterms:modified xsi:type="dcterms:W3CDTF">2023-12-12T16:50:56Z</dcterms:modified>
</cp:coreProperties>
</file>