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6"/>
  </p:notesMasterIdLst>
  <p:sldIdLst>
    <p:sldId id="256" r:id="rId2"/>
    <p:sldId id="287" r:id="rId3"/>
    <p:sldId id="288" r:id="rId4"/>
    <p:sldId id="289" r:id="rId5"/>
    <p:sldId id="257" r:id="rId6"/>
    <p:sldId id="269" r:id="rId7"/>
    <p:sldId id="276" r:id="rId8"/>
    <p:sldId id="282" r:id="rId9"/>
    <p:sldId id="283" r:id="rId10"/>
    <p:sldId id="284" r:id="rId11"/>
    <p:sldId id="285" r:id="rId12"/>
    <p:sldId id="286" r:id="rId13"/>
    <p:sldId id="290" r:id="rId14"/>
    <p:sldId id="26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Dosis ExtraLight" panose="020B0604020202020204" charset="0"/>
      <p:regular r:id="rId23"/>
      <p:bold r:id="rId24"/>
    </p:embeddedFont>
    <p:embeddedFont>
      <p:font typeface="Titillium Web Light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1095AE-668D-49C2-B448-AC87A31DAF1B}">
  <a:tblStyle styleId="{241095AE-668D-49C2-B448-AC87A31DAF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42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7" name="Google Shape;38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8" name="Google Shape;38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553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625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8" name="Google Shape;3928;g8e3f62ff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9" name="Google Shape;3929;g8e3f62ff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147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66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179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331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213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231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g8e1e7ebe3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7" name="Google Shape;3857;g8e1e7ebe3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37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834" name="Google Shape;3834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35" name="Google Shape;383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3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chemeClr val="accen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47" name="Google Shape;1047;p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48" name="Google Shape;1048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9" name="Google Shape;1049;p4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30" name="Google Shape;1130;p4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50" name="Google Shape;1250;p4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60" name="Google Shape;1460;p4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845" name="Google Shape;1845;p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46" name="Google Shape;1846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7" name="Google Shape;1847;p6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6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4" name="Google Shape;1904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5" name="Google Shape;1905;p6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6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7" name="Google Shape;1967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8" name="Google Shape;1968;p6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70" name="Google Shape;2070;p6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6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679" name="Google Shape;2679;p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0" name="Google Shape;2680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1" name="Google Shape;2681;p9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9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9" name="Google Shape;2739;p9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9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1" name="Google Shape;2801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2" name="Google Shape;2802;p9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3" name="Google Shape;2903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4" name="Google Shape;2904;p9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9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_1">
    <p:bg>
      <p:bgPr>
        <a:solidFill>
          <a:schemeClr val="accent6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1" name="Google Shape;3831;p1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3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Google Shape;3840;p14"/>
          <p:cNvSpPr/>
          <p:nvPr/>
        </p:nvSpPr>
        <p:spPr>
          <a:xfrm>
            <a:off x="2347313" y="2155769"/>
            <a:ext cx="270850" cy="25861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41" name="Google Shape;3841;p14"/>
          <p:cNvGrpSpPr/>
          <p:nvPr/>
        </p:nvGrpSpPr>
        <p:grpSpPr>
          <a:xfrm>
            <a:off x="2011275" y="703738"/>
            <a:ext cx="1160371" cy="1160688"/>
            <a:chOff x="6654650" y="3665275"/>
            <a:chExt cx="409100" cy="409125"/>
          </a:xfrm>
        </p:grpSpPr>
        <p:sp>
          <p:nvSpPr>
            <p:cNvPr id="3842" name="Google Shape;3842;p14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4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4" name="Google Shape;3844;p14"/>
          <p:cNvGrpSpPr/>
          <p:nvPr/>
        </p:nvGrpSpPr>
        <p:grpSpPr>
          <a:xfrm rot="1057001">
            <a:off x="892483" y="1616446"/>
            <a:ext cx="766645" cy="766759"/>
            <a:chOff x="570875" y="4322250"/>
            <a:chExt cx="443300" cy="443325"/>
          </a:xfrm>
        </p:grpSpPr>
        <p:sp>
          <p:nvSpPr>
            <p:cNvPr id="3845" name="Google Shape;3845;p14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4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4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4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9" name="Google Shape;3849;p14"/>
          <p:cNvSpPr/>
          <p:nvPr/>
        </p:nvSpPr>
        <p:spPr>
          <a:xfrm rot="2466991">
            <a:off x="978868" y="928441"/>
            <a:ext cx="376301" cy="35930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14"/>
          <p:cNvSpPr/>
          <p:nvPr/>
        </p:nvSpPr>
        <p:spPr>
          <a:xfrm rot="-1609377">
            <a:off x="1529232" y="1154513"/>
            <a:ext cx="270839" cy="25860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14"/>
          <p:cNvSpPr/>
          <p:nvPr/>
        </p:nvSpPr>
        <p:spPr>
          <a:xfrm rot="2925705">
            <a:off x="3171263" y="1359369"/>
            <a:ext cx="202799" cy="19364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14"/>
          <p:cNvSpPr/>
          <p:nvPr/>
        </p:nvSpPr>
        <p:spPr>
          <a:xfrm rot="-1609197">
            <a:off x="2135091" y="394613"/>
            <a:ext cx="182676" cy="17442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0159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14"/>
          <p:cNvSpPr txBox="1"/>
          <p:nvPr/>
        </p:nvSpPr>
        <p:spPr>
          <a:xfrm>
            <a:off x="194024" y="2807375"/>
            <a:ext cx="591416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     Final - </a:t>
            </a:r>
            <a:r>
              <a:rPr lang="en" sz="4400" dirty="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Space Battle</a:t>
            </a:r>
            <a:endParaRPr sz="3600" dirty="0"/>
          </a:p>
        </p:txBody>
      </p:sp>
      <p:sp>
        <p:nvSpPr>
          <p:cNvPr id="3854" name="Google Shape;3854;p14"/>
          <p:cNvSpPr txBox="1"/>
          <p:nvPr/>
        </p:nvSpPr>
        <p:spPr>
          <a:xfrm>
            <a:off x="2105575" y="3888250"/>
            <a:ext cx="30000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Foo Fang Jee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Michelle Chai Mei Wei</a:t>
            </a: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chemeClr val="accent2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Added in Level 2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Tutorial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Teach player the input of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64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Pause Scene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Pause the game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Can continue the game or quit game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Player’s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Increase from 5 to 10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4828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Changes to Original Plan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Player’s fire rate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Reduce from 150 to 300 (in milliseconds)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Original: too long to execute, game stutters temporarily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Enhanced: A* + </a:t>
            </a: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algorithm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9641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8B94-EE11-4E02-83A7-842CCFC9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If we had more time</a:t>
            </a:r>
          </a:p>
        </p:txBody>
      </p:sp>
      <p:sp>
        <p:nvSpPr>
          <p:cNvPr id="4" name="Google Shape;3860;p15">
            <a:extLst>
              <a:ext uri="{FF2B5EF4-FFF2-40B4-BE49-F238E27FC236}">
                <a16:creationId xmlns:a16="http://schemas.microsoft.com/office/drawing/2014/main" id="{4E9C84EB-6156-490F-B0E4-8AA57811E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Collision between enemies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MY" sz="1800" dirty="0">
                <a:solidFill>
                  <a:srgbClr val="000000"/>
                </a:solidFill>
              </a:rPr>
              <a:t>Currently, enemies’ pathfinding do not avoid from </a:t>
            </a:r>
            <a:r>
              <a:rPr lang="en-MY" sz="1800">
                <a:solidFill>
                  <a:srgbClr val="000000"/>
                </a:solidFill>
              </a:rPr>
              <a:t>colliding against other </a:t>
            </a:r>
            <a:r>
              <a:rPr lang="en-MY" sz="1800" dirty="0">
                <a:solidFill>
                  <a:srgbClr val="000000"/>
                </a:solidFill>
              </a:rPr>
              <a:t>enemies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40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p26"/>
          <p:cNvSpPr txBox="1"/>
          <p:nvPr/>
        </p:nvSpPr>
        <p:spPr>
          <a:xfrm>
            <a:off x="834875" y="1071750"/>
            <a:ext cx="5449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rPr>
              <a:t>Thank you!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Character Design</a:t>
            </a:r>
            <a:endParaRPr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C81238-FD5B-4B07-BBBF-4A46F8BC4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007299"/>
              </p:ext>
            </p:extLst>
          </p:nvPr>
        </p:nvGraphicFramePr>
        <p:xfrm>
          <a:off x="874104" y="819804"/>
          <a:ext cx="6604714" cy="4233922"/>
        </p:xfrm>
        <a:graphic>
          <a:graphicData uri="http://schemas.openxmlformats.org/drawingml/2006/table">
            <a:tbl>
              <a:tblPr firstRow="1" firstCol="1" bandRow="1">
                <a:tableStyleId>{241095AE-668D-49C2-B448-AC87A31DAF1B}</a:tableStyleId>
              </a:tblPr>
              <a:tblGrid>
                <a:gridCol w="1242555">
                  <a:extLst>
                    <a:ext uri="{9D8B030D-6E8A-4147-A177-3AD203B41FA5}">
                      <a16:colId xmlns:a16="http://schemas.microsoft.com/office/drawing/2014/main" val="2385419594"/>
                    </a:ext>
                  </a:extLst>
                </a:gridCol>
                <a:gridCol w="1569713">
                  <a:extLst>
                    <a:ext uri="{9D8B030D-6E8A-4147-A177-3AD203B41FA5}">
                      <a16:colId xmlns:a16="http://schemas.microsoft.com/office/drawing/2014/main" val="3474251992"/>
                    </a:ext>
                  </a:extLst>
                </a:gridCol>
                <a:gridCol w="654701">
                  <a:extLst>
                    <a:ext uri="{9D8B030D-6E8A-4147-A177-3AD203B41FA5}">
                      <a16:colId xmlns:a16="http://schemas.microsoft.com/office/drawing/2014/main" val="2698935376"/>
                    </a:ext>
                  </a:extLst>
                </a:gridCol>
                <a:gridCol w="1053001">
                  <a:extLst>
                    <a:ext uri="{9D8B030D-6E8A-4147-A177-3AD203B41FA5}">
                      <a16:colId xmlns:a16="http://schemas.microsoft.com/office/drawing/2014/main" val="271355472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987711465"/>
                    </a:ext>
                  </a:extLst>
                </a:gridCol>
                <a:gridCol w="1042372">
                  <a:extLst>
                    <a:ext uri="{9D8B030D-6E8A-4147-A177-3AD203B41FA5}">
                      <a16:colId xmlns:a16="http://schemas.microsoft.com/office/drawing/2014/main" val="3190139185"/>
                    </a:ext>
                  </a:extLst>
                </a:gridCol>
              </a:tblGrid>
              <a:tr h="264054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Class Name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Technical aspects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040805"/>
                  </a:ext>
                </a:extLst>
              </a:tr>
              <a:tr h="263311"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Health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Movement Speed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Fire rate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Bullet Texture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84550340"/>
                  </a:ext>
                </a:extLst>
              </a:tr>
              <a:tr h="7189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Player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(Normal bullet)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(Missile)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075169015"/>
                  </a:ext>
                </a:extLst>
              </a:tr>
              <a:tr h="4397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Asteroid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739084491"/>
                  </a:ext>
                </a:extLst>
              </a:tr>
              <a:tr h="4904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Turret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-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600.0f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1048505935"/>
                  </a:ext>
                </a:extLst>
              </a:tr>
              <a:tr h="34202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Enemy1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582633876"/>
                  </a:ext>
                </a:extLst>
              </a:tr>
              <a:tr h="4817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Enemy2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7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150.0f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300.0f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3412025346"/>
                  </a:ext>
                </a:extLst>
              </a:tr>
              <a:tr h="5933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 dirty="0">
                          <a:effectLst/>
                        </a:rPr>
                        <a:t>Boss</a:t>
                      </a:r>
                      <a:r>
                        <a:rPr lang="en-MY" sz="600" dirty="0">
                          <a:effectLst/>
                        </a:rPr>
                        <a:t> </a:t>
                      </a:r>
                      <a:r>
                        <a:rPr lang="en-MY" sz="900" dirty="0">
                          <a:effectLst/>
                        </a:rPr>
                        <a:t> (Level 1)</a:t>
                      </a: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250.0f,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869731499"/>
                  </a:ext>
                </a:extLst>
              </a:tr>
              <a:tr h="5585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Boss</a:t>
                      </a:r>
                      <a:r>
                        <a:rPr lang="en-MY" sz="600">
                          <a:effectLst/>
                        </a:rPr>
                        <a:t> </a:t>
                      </a:r>
                      <a:r>
                        <a:rPr lang="en-MY" sz="900">
                          <a:effectLst/>
                        </a:rPr>
                        <a:t> (Level 2)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50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 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MY" sz="900">
                          <a:effectLst/>
                        </a:rPr>
                        <a:t>200.0f, 160.0f</a:t>
                      </a:r>
                      <a:endParaRPr lang="en-MY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MY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2" marR="52942" marT="0" marB="0"/>
                </a:tc>
                <a:extLst>
                  <a:ext uri="{0D108BD9-81ED-4DB2-BD59-A6C34878D82A}">
                    <a16:rowId xmlns:a16="http://schemas.microsoft.com/office/drawing/2014/main" val="2306459144"/>
                  </a:ext>
                </a:extLst>
              </a:tr>
            </a:tbl>
          </a:graphicData>
        </a:graphic>
      </p:graphicFrame>
      <p:pic>
        <p:nvPicPr>
          <p:cNvPr id="1054" name="Picture 5">
            <a:extLst>
              <a:ext uri="{FF2B5EF4-FFF2-40B4-BE49-F238E27FC236}">
                <a16:creationId xmlns:a16="http://schemas.microsoft.com/office/drawing/2014/main" id="{853E03D7-64C0-45C9-B5CB-B85AE1DB4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52" y="1428907"/>
            <a:ext cx="911927" cy="53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1">
            <a:extLst>
              <a:ext uri="{FF2B5EF4-FFF2-40B4-BE49-F238E27FC236}">
                <a16:creationId xmlns:a16="http://schemas.microsoft.com/office/drawing/2014/main" id="{95656970-6D76-4D57-B8AA-4AECD94A8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308" y="1379877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12">
            <a:extLst>
              <a:ext uri="{FF2B5EF4-FFF2-40B4-BE49-F238E27FC236}">
                <a16:creationId xmlns:a16="http://schemas.microsoft.com/office/drawing/2014/main" id="{7A49F2C7-A009-4BD6-8587-17D5CCB8E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146" y="1647825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6">
            <a:extLst>
              <a:ext uri="{FF2B5EF4-FFF2-40B4-BE49-F238E27FC236}">
                <a16:creationId xmlns:a16="http://schemas.microsoft.com/office/drawing/2014/main" id="{1ABF8C2C-EFBE-4BF4-BBA7-016036489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992" y="2029808"/>
            <a:ext cx="675291" cy="6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1">
            <a:extLst>
              <a:ext uri="{FF2B5EF4-FFF2-40B4-BE49-F238E27FC236}">
                <a16:creationId xmlns:a16="http://schemas.microsoft.com/office/drawing/2014/main" id="{AABFC057-F4A8-4E1B-813C-682302194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001" y="2577398"/>
            <a:ext cx="389480" cy="519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7">
            <a:extLst>
              <a:ext uri="{FF2B5EF4-FFF2-40B4-BE49-F238E27FC236}">
                <a16:creationId xmlns:a16="http://schemas.microsoft.com/office/drawing/2014/main" id="{6EE1CCF5-4753-4650-A4F0-748FC7621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3">
            <a:extLst>
              <a:ext uri="{FF2B5EF4-FFF2-40B4-BE49-F238E27FC236}">
                <a16:creationId xmlns:a16="http://schemas.microsoft.com/office/drawing/2014/main" id="{0F6F6717-C734-4B29-A8EC-48AA6C120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78" y="3007115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8">
            <a:extLst>
              <a:ext uri="{FF2B5EF4-FFF2-40B4-BE49-F238E27FC236}">
                <a16:creationId xmlns:a16="http://schemas.microsoft.com/office/drawing/2014/main" id="{735F3B05-EB18-4E4E-B67E-E2E1CDB4C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">
            <a:extLst>
              <a:ext uri="{FF2B5EF4-FFF2-40B4-BE49-F238E27FC236}">
                <a16:creationId xmlns:a16="http://schemas.microsoft.com/office/drawing/2014/main" id="{934FDF9B-3917-4A82-B5F0-FD4C954AB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31" y="3369052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9">
            <a:extLst>
              <a:ext uri="{FF2B5EF4-FFF2-40B4-BE49-F238E27FC236}">
                <a16:creationId xmlns:a16="http://schemas.microsoft.com/office/drawing/2014/main" id="{52D3B4F4-4953-41F6-9DB2-A8B2F8A18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2">
            <a:extLst>
              <a:ext uri="{FF2B5EF4-FFF2-40B4-BE49-F238E27FC236}">
                <a16:creationId xmlns:a16="http://schemas.microsoft.com/office/drawing/2014/main" id="{183E02F8-4C8D-43AB-8858-882A02ED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200" y="4442916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3">
            <a:extLst>
              <a:ext uri="{FF2B5EF4-FFF2-40B4-BE49-F238E27FC236}">
                <a16:creationId xmlns:a16="http://schemas.microsoft.com/office/drawing/2014/main" id="{9DF9B068-2167-420D-87FC-72A4D837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4" y="173355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4">
            <a:extLst>
              <a:ext uri="{FF2B5EF4-FFF2-40B4-BE49-F238E27FC236}">
                <a16:creationId xmlns:a16="http://schemas.microsoft.com/office/drawing/2014/main" id="{25BE7A84-7309-4401-A897-47BAB3611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95" y="3844314"/>
            <a:ext cx="689083" cy="689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">
            <a:extLst>
              <a:ext uri="{FF2B5EF4-FFF2-40B4-BE49-F238E27FC236}">
                <a16:creationId xmlns:a16="http://schemas.microsoft.com/office/drawing/2014/main" id="{A6B6258E-460F-4D94-854D-B4EFD95F6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2633537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ECBDD696-1CFE-4D79-B87A-8D47B54A7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40" y="3121592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>
            <a:extLst>
              <a:ext uri="{FF2B5EF4-FFF2-40B4-BE49-F238E27FC236}">
                <a16:creationId xmlns:a16="http://schemas.microsoft.com/office/drawing/2014/main" id="{B46703E9-6693-4133-B706-D35BC67D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463481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2E54B7EE-4E3D-42A0-95B4-A55F7B300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78" y="3954199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7592B63-C458-4803-9FB3-FE4E02511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39" y="4548415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5">
            <a:extLst>
              <a:ext uri="{FF2B5EF4-FFF2-40B4-BE49-F238E27FC236}">
                <a16:creationId xmlns:a16="http://schemas.microsoft.com/office/drawing/2014/main" id="{298DC8C1-F016-4561-B72A-E2670B65E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1">
            <a:extLst>
              <a:ext uri="{FF2B5EF4-FFF2-40B4-BE49-F238E27FC236}">
                <a16:creationId xmlns:a16="http://schemas.microsoft.com/office/drawing/2014/main" id="{10A45B29-542B-43AC-9872-14B1AF55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A9435BB-4431-4FD5-BC76-3496D6426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619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6">
            <a:extLst>
              <a:ext uri="{FF2B5EF4-FFF2-40B4-BE49-F238E27FC236}">
                <a16:creationId xmlns:a16="http://schemas.microsoft.com/office/drawing/2014/main" id="{903A70C8-F1BE-49E9-8F29-3F33DF08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">
            <a:extLst>
              <a:ext uri="{FF2B5EF4-FFF2-40B4-BE49-F238E27FC236}">
                <a16:creationId xmlns:a16="http://schemas.microsoft.com/office/drawing/2014/main" id="{1D181E20-F028-4459-97AC-E3744B47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86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7">
            <a:extLst>
              <a:ext uri="{FF2B5EF4-FFF2-40B4-BE49-F238E27FC236}">
                <a16:creationId xmlns:a16="http://schemas.microsoft.com/office/drawing/2014/main" id="{211DF9D2-7282-477B-B417-2A19C74E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3">
            <a:extLst>
              <a:ext uri="{FF2B5EF4-FFF2-40B4-BE49-F238E27FC236}">
                <a16:creationId xmlns:a16="http://schemas.microsoft.com/office/drawing/2014/main" id="{1AF889E0-5E17-495F-B269-54316AAA7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292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8">
            <a:extLst>
              <a:ext uri="{FF2B5EF4-FFF2-40B4-BE49-F238E27FC236}">
                <a16:creationId xmlns:a16="http://schemas.microsoft.com/office/drawing/2014/main" id="{CA7530C9-F7EB-41EF-806E-8B086D063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2">
            <a:extLst>
              <a:ext uri="{FF2B5EF4-FFF2-40B4-BE49-F238E27FC236}">
                <a16:creationId xmlns:a16="http://schemas.microsoft.com/office/drawing/2014/main" id="{A8966BD8-4922-4F9A-B709-C4F5BCE8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000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9">
            <a:extLst>
              <a:ext uri="{FF2B5EF4-FFF2-40B4-BE49-F238E27FC236}">
                <a16:creationId xmlns:a16="http://schemas.microsoft.com/office/drawing/2014/main" id="{5CBF547D-D840-461F-80D8-C3B68261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22">
            <a:extLst>
              <a:ext uri="{FF2B5EF4-FFF2-40B4-BE49-F238E27FC236}">
                <a16:creationId xmlns:a16="http://schemas.microsoft.com/office/drawing/2014/main" id="{D36B4E0F-3D0D-4A1B-8A2F-4409CD74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3">
            <a:extLst>
              <a:ext uri="{FF2B5EF4-FFF2-40B4-BE49-F238E27FC236}">
                <a16:creationId xmlns:a16="http://schemas.microsoft.com/office/drawing/2014/main" id="{28ECE998-03D6-4652-B714-BA2517EE7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4">
            <a:extLst>
              <a:ext uri="{FF2B5EF4-FFF2-40B4-BE49-F238E27FC236}">
                <a16:creationId xmlns:a16="http://schemas.microsoft.com/office/drawing/2014/main" id="{ADCF125A-3C27-4807-A653-FF8A4E39D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6B7225DD-8542-4B84-9F15-3CD81FC7E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6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1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DD449-3EC6-4C85-B4AD-BE70BC2A580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79719" y="1596775"/>
            <a:ext cx="4547235" cy="288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593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3E8224-A100-450C-AF41-242F8070C5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41232" y="1596775"/>
            <a:ext cx="4661535" cy="297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859;p15">
            <a:extLst>
              <a:ext uri="{FF2B5EF4-FFF2-40B4-BE49-F238E27FC236}">
                <a16:creationId xmlns:a16="http://schemas.microsoft.com/office/drawing/2014/main" id="{1E1C3964-5437-4179-8DB6-21B3D86FF0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Level Design – Level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28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Movement</a:t>
            </a:r>
            <a:endParaRPr lang="en-GB" sz="1800" dirty="0">
              <a:solidFill>
                <a:srgbClr val="000000"/>
              </a:solidFill>
            </a:endParaRP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Kinematic seek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Dynamic wander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Pattern movement</a:t>
            </a:r>
            <a:endParaRPr lang="en-GB" sz="2200" dirty="0">
              <a:solidFill>
                <a:srgbClr val="000000"/>
              </a:solidFill>
            </a:endParaRPr>
          </a:p>
          <a:p>
            <a:pPr marL="742950" indent="-285750"/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Line of sight (all enemies)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Angle distance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 err="1">
                <a:solidFill>
                  <a:srgbClr val="000000"/>
                </a:solidFill>
              </a:rPr>
              <a:t>Bresenham’s</a:t>
            </a:r>
            <a:r>
              <a:rPr lang="en-US" sz="1800" dirty="0">
                <a:solidFill>
                  <a:srgbClr val="000000"/>
                </a:solidFill>
              </a:rPr>
              <a:t> line check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Pathfinding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A* + </a:t>
            </a:r>
            <a:r>
              <a:rPr lang="en-GB" sz="1800" dirty="0" err="1">
                <a:solidFill>
                  <a:srgbClr val="000000"/>
                </a:solidFill>
              </a:rPr>
              <a:t>Bresenham’s</a:t>
            </a:r>
            <a:r>
              <a:rPr lang="en-GB" sz="1800" dirty="0">
                <a:solidFill>
                  <a:srgbClr val="000000"/>
                </a:solidFill>
              </a:rPr>
              <a:t> line algorithm)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5523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MY" dirty="0"/>
              <a:t>Technical Design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GB" dirty="0">
                <a:solidFill>
                  <a:srgbClr val="000000"/>
                </a:solidFill>
              </a:rPr>
              <a:t>Decision-making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Finite state machine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Boss (attack, avoid, attack faster)</a:t>
            </a:r>
          </a:p>
          <a:p>
            <a:pPr lvl="2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GB" sz="1800" dirty="0">
                <a:solidFill>
                  <a:srgbClr val="000000"/>
                </a:solidFill>
              </a:rPr>
              <a:t>Game (Main Menu, Gameplay, </a:t>
            </a:r>
            <a:r>
              <a:rPr lang="en-GB" sz="1800">
                <a:solidFill>
                  <a:srgbClr val="000000"/>
                </a:solidFill>
              </a:rPr>
              <a:t>GameOver</a:t>
            </a:r>
            <a:r>
              <a:rPr lang="en-GB" sz="1800" dirty="0">
                <a:solidFill>
                  <a:srgbClr val="000000"/>
                </a:solidFill>
              </a:rPr>
              <a:t>, Win, Tutorial)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sz="1800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8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Power Up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Change bullet pattern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Sound Effect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When enemy and player firing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442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p1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Cool Features</a:t>
            </a:r>
            <a:endParaRPr dirty="0"/>
          </a:p>
        </p:txBody>
      </p:sp>
      <p:sp>
        <p:nvSpPr>
          <p:cNvPr id="3860" name="Google Shape;3860;p15"/>
          <p:cNvSpPr txBox="1">
            <a:spLocks noGrp="1"/>
          </p:cNvSpPr>
          <p:nvPr>
            <p:ph type="body" idx="1"/>
          </p:nvPr>
        </p:nvSpPr>
        <p:spPr>
          <a:xfrm>
            <a:off x="718300" y="1596775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dirty="0">
                <a:solidFill>
                  <a:srgbClr val="000000"/>
                </a:solidFill>
              </a:rPr>
              <a:t>Pattern Movement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Move along predefined points</a:t>
            </a:r>
            <a:endParaRPr lang="en-GB" dirty="0">
              <a:solidFill>
                <a:srgbClr val="000000"/>
              </a:solidFill>
            </a:endParaRPr>
          </a:p>
          <a:p>
            <a:pPr marL="533400" lvl="1" indent="0">
              <a:spcBef>
                <a:spcPts val="600"/>
              </a:spcBef>
              <a:buClr>
                <a:srgbClr val="000000"/>
              </a:buClr>
              <a:buNone/>
            </a:pPr>
            <a:endParaRPr lang="en-GB" sz="1800" dirty="0">
              <a:solidFill>
                <a:srgbClr val="000000"/>
              </a:solidFill>
            </a:endParaRPr>
          </a:p>
          <a:p>
            <a:pPr lvl="0"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Challenging Boss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Dodge bullet 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r>
              <a:rPr lang="en-US" sz="1800" dirty="0">
                <a:solidFill>
                  <a:srgbClr val="000000"/>
                </a:solidFill>
              </a:rPr>
              <a:t>Attack faster when low health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Char char="▪"/>
            </a:pPr>
            <a:endParaRPr lang="en-GB" dirty="0">
              <a:solidFill>
                <a:srgbClr val="000000"/>
              </a:solidFill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6366424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280</Words>
  <Application>Microsoft Office PowerPoint</Application>
  <PresentationFormat>On-screen Show (16:9)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Titillium Web Light</vt:lpstr>
      <vt:lpstr>Dosis</vt:lpstr>
      <vt:lpstr>Dosis ExtraLight</vt:lpstr>
      <vt:lpstr>Calibri</vt:lpstr>
      <vt:lpstr>Mowbray template</vt:lpstr>
      <vt:lpstr>PowerPoint Presentation</vt:lpstr>
      <vt:lpstr>Character Design</vt:lpstr>
      <vt:lpstr>Level Design – Level 1</vt:lpstr>
      <vt:lpstr>Level Design – Level 2</vt:lpstr>
      <vt:lpstr>Technical Design</vt:lpstr>
      <vt:lpstr>Technical Design</vt:lpstr>
      <vt:lpstr>Technical Design</vt:lpstr>
      <vt:lpstr>Cool Features</vt:lpstr>
      <vt:lpstr>Cool Features</vt:lpstr>
      <vt:lpstr>Changes to Original Plan</vt:lpstr>
      <vt:lpstr>Changes to Original Plan</vt:lpstr>
      <vt:lpstr>Changes to Original Plan</vt:lpstr>
      <vt:lpstr>If we had more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FFJ</dc:creator>
  <cp:lastModifiedBy>office365_0057</cp:lastModifiedBy>
  <cp:revision>37</cp:revision>
  <dcterms:modified xsi:type="dcterms:W3CDTF">2020-10-12T04:19:53Z</dcterms:modified>
</cp:coreProperties>
</file>