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125" d="100"/>
          <a:sy n="125" d="100"/>
        </p:scale>
        <p:origin x="1062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KNN,</a:t>
            </a:r>
            <a:r>
              <a:rPr lang="en-US" baseline="0" dirty="0"/>
              <a:t> SVM, Multi-label LSTM,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r>
              <a:rPr lang="en-US" baseline="0" dirty="0"/>
              <a:t>Support Vector Machine</a:t>
            </a:r>
          </a:p>
          <a:p>
            <a:r>
              <a:rPr lang="en-US" baseline="0" dirty="0"/>
              <a:t>Recurrent Neural Networks 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utterance-level embeddings with Term Frequency Inverse Document Frequency </a:t>
            </a:r>
          </a:p>
          <a:p>
            <a:endParaRPr lang="en-US" dirty="0"/>
          </a:p>
          <a:p>
            <a:r>
              <a:rPr lang="en-US" dirty="0"/>
              <a:t>Deep Learning evolving rapid rate,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695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99038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1012012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037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5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2105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8368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435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1169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2806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231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1" r:id="rId13"/>
    <p:sldLayoutId id="2147483650" r:id="rId14"/>
    <p:sldLayoutId id="2147483663" r:id="rId15"/>
  </p:sldLayoutIdLst>
  <p:transition spd="slow">
    <p:wipe dir="d"/>
  </p:transition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23900" y="482600"/>
            <a:ext cx="4691270" cy="37905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and </a:t>
            </a:r>
            <a:b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Cognitive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903246" y="482600"/>
            <a:ext cx="2506116" cy="37905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CS598 Deep Learning for Healthcare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Michael Miller and Kurt Tuohy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5/2/2022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7543800" cy="301752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Scope of reproduction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7564901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NLP not yet utilized for psychological care</a:t>
            </a:r>
          </a:p>
          <a:p>
            <a:pPr lvl="1"/>
            <a:r>
              <a:rPr lang="en-US" dirty="0"/>
              <a:t>Difficult</a:t>
            </a:r>
          </a:p>
          <a:p>
            <a:pPr lvl="1"/>
            <a:r>
              <a:rPr lang="en-US" dirty="0"/>
              <a:t>High cost for mistakes </a:t>
            </a:r>
          </a:p>
          <a:p>
            <a:pPr lvl="1"/>
            <a:r>
              <a:rPr lang="en-US" dirty="0"/>
              <a:t>Potential high value</a:t>
            </a:r>
          </a:p>
          <a:p>
            <a:r>
              <a:rPr lang="en-US" dirty="0"/>
              <a:t>“Schemas” are categories for core beliefs </a:t>
            </a:r>
          </a:p>
          <a:p>
            <a:r>
              <a:rPr lang="en-US" dirty="0"/>
              <a:t>Currently, schemas manually predicted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Premise: use NLP and Deep Learning to predict schemas</a:t>
            </a:r>
          </a:p>
        </p:txBody>
      </p:sp>
    </p:spTree>
    <p:extLst>
      <p:ext uri="{BB962C8B-B14F-4D97-AF65-F5344CB8AC3E}">
        <p14:creationId xmlns:p14="http://schemas.microsoft.com/office/powerpoint/2010/main" val="7580012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Reproducibility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352800"/>
          </a:xfrm>
        </p:spPr>
        <p:txBody>
          <a:bodyPr>
            <a:normAutofit/>
          </a:bodyPr>
          <a:lstStyle/>
          <a:p>
            <a:r>
              <a:rPr lang="en-US" dirty="0"/>
              <a:t>Burger et all trained 4 types of model </a:t>
            </a:r>
          </a:p>
          <a:p>
            <a:r>
              <a:rPr lang="en-US" dirty="0"/>
              <a:t>Attempt to recreate these</a:t>
            </a:r>
          </a:p>
          <a:p>
            <a:r>
              <a:rPr lang="en-US" dirty="0"/>
              <a:t>Use different python packages</a:t>
            </a:r>
          </a:p>
          <a:p>
            <a:r>
              <a:rPr lang="en-US" dirty="0"/>
              <a:t>Use different design choices with judgement</a:t>
            </a:r>
          </a:p>
          <a:p>
            <a:r>
              <a:rPr lang="en-US" dirty="0"/>
              <a:t>Test two additional hypothesis </a:t>
            </a:r>
          </a:p>
          <a:p>
            <a:pPr lvl="1"/>
            <a:r>
              <a:rPr lang="en-US" dirty="0"/>
              <a:t>Lax preprocessing</a:t>
            </a:r>
          </a:p>
          <a:p>
            <a:pPr lvl="1"/>
            <a:r>
              <a:rPr lang="en-US" dirty="0"/>
              <a:t>Scenario level utterances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529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At high level, results support hypothesis </a:t>
            </a:r>
          </a:p>
          <a:p>
            <a:r>
              <a:rPr lang="en-US" dirty="0"/>
              <a:t>Simpler models (KNN, SVM) close matches</a:t>
            </a:r>
          </a:p>
          <a:p>
            <a:r>
              <a:rPr lang="en-US" dirty="0"/>
              <a:t>More complicated models (RNNs) match less closely </a:t>
            </a:r>
          </a:p>
          <a:p>
            <a:r>
              <a:rPr lang="en-US" dirty="0"/>
              <a:t>Differences are a result of model changes, design changes. For example: </a:t>
            </a:r>
          </a:p>
          <a:p>
            <a:pPr lvl="1"/>
            <a:r>
              <a:rPr lang="en-US" dirty="0"/>
              <a:t>Tokenization, padding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calculation </a:t>
            </a:r>
          </a:p>
          <a:p>
            <a:r>
              <a:rPr lang="en-US" dirty="0"/>
              <a:t>As a result, individual claims not verified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B3DC242-3998-E28D-4BD0-817ECE1999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38350"/>
            <a:ext cx="1282983" cy="136007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44FBD6-B534-61C1-E928-D7DE929A3B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860005"/>
            <a:ext cx="2938009" cy="725263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0ED20DE-BDE8-967F-64C8-CA2CF83D35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49" y="2665520"/>
            <a:ext cx="2209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26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2974640"/>
          </a:xfrm>
        </p:spPr>
        <p:txBody>
          <a:bodyPr>
            <a:normAutofit/>
          </a:bodyPr>
          <a:lstStyle/>
          <a:p>
            <a:r>
              <a:rPr lang="en-US" dirty="0"/>
              <a:t>Easy: </a:t>
            </a:r>
          </a:p>
          <a:p>
            <a:pPr lvl="1"/>
            <a:r>
              <a:rPr lang="en-US" dirty="0"/>
              <a:t>Straightforward access to code, data</a:t>
            </a:r>
          </a:p>
          <a:p>
            <a:pPr lvl="1"/>
            <a:r>
              <a:rPr lang="en-US" dirty="0"/>
              <a:t>Excellent documentation </a:t>
            </a:r>
          </a:p>
          <a:p>
            <a:r>
              <a:rPr lang="en-US" dirty="0"/>
              <a:t>Difficult: </a:t>
            </a:r>
          </a:p>
          <a:p>
            <a:pPr lvl="1"/>
            <a:r>
              <a:rPr lang="en-US" dirty="0"/>
              <a:t>Code community tend to rely on standard packages</a:t>
            </a:r>
          </a:p>
          <a:p>
            <a:pPr lvl="1"/>
            <a:r>
              <a:rPr lang="en-US" dirty="0"/>
              <a:t>Difficult to perfectly recreate results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Results point to potential confounding variables </a:t>
            </a:r>
          </a:p>
          <a:p>
            <a:r>
              <a:rPr lang="en-US" b="1" dirty="0"/>
              <a:t>Results suggest future research in psychology is worthwhile </a:t>
            </a:r>
          </a:p>
          <a:p>
            <a:endParaRPr lang="en-US" dirty="0"/>
          </a:p>
        </p:txBody>
      </p:sp>
      <p:pic>
        <p:nvPicPr>
          <p:cNvPr id="5" name="Graphic 4" descr="Mental Health outline">
            <a:extLst>
              <a:ext uri="{FF2B5EF4-FFF2-40B4-BE49-F238E27FC236}">
                <a16:creationId xmlns:a16="http://schemas.microsoft.com/office/drawing/2014/main" id="{F02050D4-B15A-23D3-DFAB-8605D1AB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560" y="1428750"/>
            <a:ext cx="2133600" cy="2133600"/>
          </a:xfrm>
          <a:prstGeom prst="rect">
            <a:avLst/>
          </a:prstGeom>
        </p:spPr>
      </p:pic>
      <p:pic>
        <p:nvPicPr>
          <p:cNvPr id="7" name="Graphic 6" descr="Reflection with solid fill">
            <a:extLst>
              <a:ext uri="{FF2B5EF4-FFF2-40B4-BE49-F238E27FC236}">
                <a16:creationId xmlns:a16="http://schemas.microsoft.com/office/drawing/2014/main" id="{D66EFBAD-73A0-26B4-4EE1-E7349835D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4200" y="3005119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459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231</Words>
  <Application>Microsoft Office PowerPoint</Application>
  <PresentationFormat>On-screen Show (16:9)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Georgia</vt:lpstr>
      <vt:lpstr>Retrospect</vt:lpstr>
      <vt:lpstr>Deep Learning and  Cognitive Therapy</vt:lpstr>
      <vt:lpstr>Overview</vt:lpstr>
      <vt:lpstr>Background</vt:lpstr>
      <vt:lpstr>Scope of Reproducibility 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2022-05-02T06:11:47Z</dcterms:created>
  <dcterms:modified xsi:type="dcterms:W3CDTF">2022-05-06T05:56:47Z</dcterms:modified>
</cp:coreProperties>
</file>