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3" r:id="rId1"/>
  </p:sldMasterIdLst>
  <p:notesMasterIdLst>
    <p:notesMasterId r:id="rId8"/>
  </p:notesMasterIdLst>
  <p:handoutMasterIdLst>
    <p:handoutMasterId r:id="rId9"/>
  </p:handoutMasterIdLst>
  <p:sldIdLst>
    <p:sldId id="259" r:id="rId2"/>
    <p:sldId id="260" r:id="rId3"/>
    <p:sldId id="261" r:id="rId4"/>
    <p:sldId id="262" r:id="rId5"/>
    <p:sldId id="263" r:id="rId6"/>
    <p:sldId id="264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87" d="100"/>
          <a:sy n="87" d="100"/>
        </p:scale>
        <p:origin x="52" y="4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12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1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4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KNN,</a:t>
            </a:r>
            <a:r>
              <a:rPr lang="en-US" baseline="0" dirty="0"/>
              <a:t> SVM, Multi-label LSTM, per-schema LSTM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4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KNN,</a:t>
            </a:r>
            <a:r>
              <a:rPr lang="en-US" baseline="0" dirty="0"/>
              <a:t> SVM, Multi-label LSTM</a:t>
            </a:r>
            <a:r>
              <a:rPr lang="en-US" baseline="0"/>
              <a:t>, per-schema LSTM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4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KNN,</a:t>
            </a:r>
            <a:r>
              <a:rPr lang="en-US" baseline="0" dirty="0"/>
              <a:t> SVM, Multi-label LSTM</a:t>
            </a:r>
            <a:r>
              <a:rPr lang="en-US" baseline="0"/>
              <a:t>, per-schema LSTM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4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31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96951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99038"/>
      </p:ext>
    </p:extLst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1"/>
            <a:ext cx="9100457" cy="5159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1714500"/>
            <a:ext cx="6180224" cy="1102519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028950"/>
            <a:ext cx="4772528" cy="74295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38"/>
            <a:ext cx="3721618" cy="51435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29050"/>
            <a:ext cx="1828800" cy="742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1012012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1"/>
            <a:ext cx="9100457" cy="5159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513474" y="-3529240"/>
            <a:ext cx="211455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2286000"/>
            <a:ext cx="4343400" cy="1021556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4000500"/>
            <a:ext cx="2133600" cy="7429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02224"/>
            <a:ext cx="8077200" cy="85725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7310"/>
            <a:ext cx="8077200" cy="3223022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4767263"/>
            <a:ext cx="2133600" cy="273844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1"/>
            <a:ext cx="9100457" cy="5159828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4767263"/>
            <a:ext cx="2133600" cy="273844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4767263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4767263"/>
            <a:ext cx="2133600" cy="273844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20371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55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92105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8368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31435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11698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57B281C-5159-4971-8228-52B9A72E9ED2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28068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92315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2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651" r:id="rId13"/>
    <p:sldLayoutId id="2147483650" r:id="rId14"/>
    <p:sldLayoutId id="2147483663" r:id="rId15"/>
  </p:sldLayoutIdLst>
  <p:transition spd="slow">
    <p:wipe dir="d"/>
  </p:transition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23900" y="482600"/>
            <a:ext cx="4691270" cy="37905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54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Deep Learning and </a:t>
            </a:r>
            <a:br>
              <a:rPr lang="en-US" sz="54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4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Cognitive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903246" y="482600"/>
            <a:ext cx="2506116" cy="37905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Bef>
                <a:spcPts val="1200"/>
              </a:spcBef>
              <a:spcAft>
                <a:spcPts val="200"/>
              </a:spcAft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CS598 Deep Learning for Healthcare</a:t>
            </a:r>
          </a:p>
          <a:p>
            <a:pPr algn="l" defTabSz="914400">
              <a:spcBef>
                <a:spcPts val="1200"/>
              </a:spcBef>
              <a:spcAft>
                <a:spcPts val="200"/>
              </a:spcAft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Michael Miller and Kurt Tuohy</a:t>
            </a:r>
          </a:p>
          <a:p>
            <a:pPr algn="l" defTabSz="914400">
              <a:spcBef>
                <a:spcPts val="1200"/>
              </a:spcBef>
              <a:spcAft>
                <a:spcPts val="200"/>
              </a:spcAft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5/2/2022</a:t>
            </a:r>
          </a:p>
        </p:txBody>
      </p: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043525"/>
            <a:ext cx="0" cy="26686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5706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custDataLst>
      <p:tags r:id="rId1"/>
    </p:custData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28750"/>
            <a:ext cx="7543800" cy="3017520"/>
          </a:xfrm>
        </p:spPr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Scope of reproduction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375649016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28750"/>
            <a:ext cx="8077200" cy="3660440"/>
          </a:xfrm>
        </p:spPr>
        <p:txBody>
          <a:bodyPr>
            <a:normAutofit/>
          </a:bodyPr>
          <a:lstStyle/>
          <a:p>
            <a:r>
              <a:rPr lang="en-US" dirty="0"/>
              <a:t>NLP not yet utilized for psychological care</a:t>
            </a:r>
          </a:p>
          <a:p>
            <a:pPr lvl="1"/>
            <a:r>
              <a:rPr lang="en-US" dirty="0"/>
              <a:t>Difficult</a:t>
            </a:r>
          </a:p>
          <a:p>
            <a:pPr lvl="1"/>
            <a:r>
              <a:rPr lang="en-US" dirty="0"/>
              <a:t>High cost for mistakes </a:t>
            </a:r>
          </a:p>
          <a:p>
            <a:pPr lvl="1"/>
            <a:r>
              <a:rPr lang="en-US" dirty="0"/>
              <a:t>Potential high value</a:t>
            </a:r>
          </a:p>
          <a:p>
            <a:r>
              <a:rPr lang="en-US" dirty="0"/>
              <a:t>“Schemas” are categories for core beliefs </a:t>
            </a:r>
          </a:p>
          <a:p>
            <a:r>
              <a:rPr lang="en-US" dirty="0"/>
              <a:t>Currently, schemas manually predicted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/>
              <a:t>Premise: use NLP and Deep Learning to predict schemas</a:t>
            </a:r>
          </a:p>
        </p:txBody>
      </p:sp>
    </p:spTree>
    <p:extLst>
      <p:ext uri="{BB962C8B-B14F-4D97-AF65-F5344CB8AC3E}">
        <p14:creationId xmlns:p14="http://schemas.microsoft.com/office/powerpoint/2010/main" val="758001204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Reproducibility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28750"/>
            <a:ext cx="8077200" cy="3352800"/>
          </a:xfrm>
        </p:spPr>
        <p:txBody>
          <a:bodyPr>
            <a:normAutofit/>
          </a:bodyPr>
          <a:lstStyle/>
          <a:p>
            <a:r>
              <a:rPr lang="en-US" dirty="0"/>
              <a:t>Burger et all trained 4 types of model </a:t>
            </a:r>
          </a:p>
          <a:p>
            <a:r>
              <a:rPr lang="en-US" dirty="0"/>
              <a:t>Attempt to recreate these</a:t>
            </a:r>
          </a:p>
          <a:p>
            <a:r>
              <a:rPr lang="en-US" dirty="0"/>
              <a:t>Use different python packages</a:t>
            </a:r>
          </a:p>
          <a:p>
            <a:r>
              <a:rPr lang="en-US" dirty="0"/>
              <a:t>Use different design choices with judgement</a:t>
            </a:r>
          </a:p>
          <a:p>
            <a:r>
              <a:rPr lang="en-US" dirty="0"/>
              <a:t>Test two additional hypothesis </a:t>
            </a:r>
          </a:p>
          <a:p>
            <a:pPr lvl="1"/>
            <a:r>
              <a:rPr lang="en-US" dirty="0"/>
              <a:t>Lax preprocessing</a:t>
            </a:r>
          </a:p>
          <a:p>
            <a:pPr lvl="1"/>
            <a:r>
              <a:rPr lang="en-US" dirty="0"/>
              <a:t>Scenario level utterances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75294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28750"/>
            <a:ext cx="8077200" cy="3660440"/>
          </a:xfrm>
        </p:spPr>
        <p:txBody>
          <a:bodyPr>
            <a:normAutofit/>
          </a:bodyPr>
          <a:lstStyle/>
          <a:p>
            <a:r>
              <a:rPr lang="en-US" dirty="0"/>
              <a:t>Results generally align </a:t>
            </a:r>
          </a:p>
          <a:p>
            <a:r>
              <a:rPr lang="en-US" dirty="0"/>
              <a:t>Differences result of module changes, design changes</a:t>
            </a:r>
          </a:p>
          <a:p>
            <a:r>
              <a:rPr lang="en-US" dirty="0"/>
              <a:t>Possibly due to insufficient data</a:t>
            </a:r>
          </a:p>
          <a:p>
            <a:endParaRPr lang="en-US" dirty="0"/>
          </a:p>
          <a:p>
            <a:r>
              <a:rPr lang="en-US" dirty="0"/>
              <a:t>Neither additional hypothesis particularly effective</a:t>
            </a:r>
          </a:p>
          <a:p>
            <a:pPr lvl="1"/>
            <a:r>
              <a:rPr lang="en-US" dirty="0"/>
              <a:t>Interesting to see if increasing dataset helps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26086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28750"/>
            <a:ext cx="8077200" cy="2974640"/>
          </a:xfrm>
        </p:spPr>
        <p:txBody>
          <a:bodyPr>
            <a:normAutofit/>
          </a:bodyPr>
          <a:lstStyle/>
          <a:p>
            <a:r>
              <a:rPr lang="en-US" dirty="0"/>
              <a:t>Good access to data</a:t>
            </a:r>
          </a:p>
          <a:p>
            <a:r>
              <a:rPr lang="en-US" dirty="0"/>
              <a:t>Hard to translate to python module sometime</a:t>
            </a:r>
          </a:p>
          <a:p>
            <a:r>
              <a:rPr lang="en-US" dirty="0"/>
              <a:t>Good job</a:t>
            </a:r>
          </a:p>
          <a:p>
            <a:r>
              <a:rPr lang="en-US" dirty="0"/>
              <a:t>A+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04590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174</Words>
  <Application>Microsoft Office PowerPoint</Application>
  <PresentationFormat>On-screen Show (16:9)</PresentationFormat>
  <Paragraphs>46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Georgia</vt:lpstr>
      <vt:lpstr>Retrospect</vt:lpstr>
      <vt:lpstr>Deep Learning and  Cognitive Therapy</vt:lpstr>
      <vt:lpstr>Overview</vt:lpstr>
      <vt:lpstr>Background</vt:lpstr>
      <vt:lpstr>Scope of Reproducibility </vt:lpstr>
      <vt:lpstr>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2022-05-02T06:11:47Z</dcterms:created>
  <dcterms:modified xsi:type="dcterms:W3CDTF">2022-05-05T17:28:30Z</dcterms:modified>
</cp:coreProperties>
</file>