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5" r:id="rId5"/>
    <p:sldId id="266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32" d="100"/>
          <a:sy n="132" d="100"/>
        </p:scale>
        <p:origin x="115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1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1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KNN,</a:t>
            </a:r>
            <a:r>
              <a:rPr lang="en-US" baseline="0" dirty="0"/>
              <a:t> SVM, Multi-label LSTM, per-schema LSTM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  <a:p>
            <a:r>
              <a:rPr lang="en-US" baseline="0" dirty="0"/>
              <a:t>Support Vector Machine</a:t>
            </a:r>
          </a:p>
          <a:p>
            <a:r>
              <a:rPr lang="en-US" baseline="0" dirty="0"/>
              <a:t>Recurrent Neural Networks 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utterance-level embeddings with Term Frequency Inverse Document Frequency </a:t>
            </a:r>
          </a:p>
          <a:p>
            <a:endParaRPr lang="en-US" dirty="0"/>
          </a:p>
          <a:p>
            <a:r>
              <a:rPr lang="en-US" dirty="0"/>
              <a:t>Deep Learning evolving rapid rate,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695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99038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1714500"/>
            <a:ext cx="6180224" cy="1102519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028950"/>
            <a:ext cx="4772528" cy="74295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8"/>
            <a:ext cx="3721618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29050"/>
            <a:ext cx="1828800" cy="742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1012012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513474" y="-3529240"/>
            <a:ext cx="211455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86000"/>
            <a:ext cx="4343400" cy="1021556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4000500"/>
            <a:ext cx="2133600" cy="7429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3"/>
            <a:ext cx="2133600" cy="273844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20371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5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92105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8368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1435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11698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28068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92315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651" r:id="rId13"/>
    <p:sldLayoutId id="2147483650" r:id="rId14"/>
    <p:sldLayoutId id="2147483663" r:id="rId15"/>
  </p:sldLayoutIdLst>
  <p:transition spd="slow">
    <p:wipe dir="d"/>
  </p:transition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s://doi.org/10.1371/journal.pone.0257832" TargetMode="Externa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23900" y="819150"/>
            <a:ext cx="4691270" cy="3124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Learning and </a:t>
            </a:r>
            <a:b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Cognitive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903246" y="971550"/>
            <a:ext cx="2506116" cy="2828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CS598 Deep Learning for Healthcare</a:t>
            </a:r>
          </a:p>
          <a:p>
            <a:pPr algn="l" defTabSz="914400"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Michael Miller and Kurt Tuohy</a:t>
            </a:r>
          </a:p>
          <a:p>
            <a:pPr algn="l" defTabSz="914400">
              <a:spcBef>
                <a:spcPts val="1200"/>
              </a:spcBef>
              <a:spcAft>
                <a:spcPts val="200"/>
              </a:spcAft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5/6/2022</a:t>
            </a: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043525"/>
            <a:ext cx="0" cy="26686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5706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5A1-2701-63F7-9A48-CF0DE4D0FDEB}"/>
              </a:ext>
            </a:extLst>
          </p:cNvPr>
          <p:cNvSpPr txBox="1"/>
          <p:nvPr/>
        </p:nvSpPr>
        <p:spPr>
          <a:xfrm>
            <a:off x="905743" y="3977711"/>
            <a:ext cx="7095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Franziska Burger, Mark A. </a:t>
            </a:r>
            <a:r>
              <a:rPr lang="en-US" sz="1400" dirty="0" err="1"/>
              <a:t>Neerincx</a:t>
            </a:r>
            <a:r>
              <a:rPr lang="en-US" sz="1400" dirty="0"/>
              <a:t>, and Willem-Paul Brinkman. 2021.</a:t>
            </a:r>
          </a:p>
          <a:p>
            <a:r>
              <a:rPr lang="en-US" sz="1400" dirty="0">
                <a:hlinkClick r:id="rId6"/>
              </a:rPr>
              <a:t>Natural language processing for cognitive therapy: Extracting schemas from thought records.</a:t>
            </a:r>
            <a:endParaRPr lang="en-US" sz="1400" dirty="0"/>
          </a:p>
          <a:p>
            <a:r>
              <a:rPr lang="en-US" sz="1400" dirty="0"/>
              <a:t>PLOS ONE, 16(10).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7543800" cy="3017520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Scope of reproduction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7564901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3660440"/>
          </a:xfrm>
        </p:spPr>
        <p:txBody>
          <a:bodyPr>
            <a:normAutofit/>
          </a:bodyPr>
          <a:lstStyle/>
          <a:p>
            <a:r>
              <a:rPr lang="en-US" dirty="0"/>
              <a:t>NLP not yet utilized for psychological care</a:t>
            </a:r>
          </a:p>
          <a:p>
            <a:pPr lvl="1"/>
            <a:r>
              <a:rPr lang="en-US" dirty="0"/>
              <a:t>Difficult</a:t>
            </a:r>
          </a:p>
          <a:p>
            <a:pPr lvl="1"/>
            <a:r>
              <a:rPr lang="en-US" dirty="0"/>
              <a:t>High cost for mistakes </a:t>
            </a:r>
          </a:p>
          <a:p>
            <a:pPr lvl="1"/>
            <a:r>
              <a:rPr lang="en-US" dirty="0"/>
              <a:t>Potential high value</a:t>
            </a:r>
          </a:p>
          <a:p>
            <a:r>
              <a:rPr lang="en-US" dirty="0"/>
              <a:t>“Schemas” are categories for core beliefs </a:t>
            </a:r>
          </a:p>
          <a:p>
            <a:r>
              <a:rPr lang="en-US" dirty="0"/>
              <a:t>Currently, schemas manually predicted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Premise: use NLP and Deep Learning to predict schemas</a:t>
            </a:r>
          </a:p>
        </p:txBody>
      </p:sp>
    </p:spTree>
    <p:extLst>
      <p:ext uri="{BB962C8B-B14F-4D97-AF65-F5344CB8AC3E}">
        <p14:creationId xmlns:p14="http://schemas.microsoft.com/office/powerpoint/2010/main" val="75800120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11C4-C78F-27B6-05D0-871EEF60F719}"/>
              </a:ext>
            </a:extLst>
          </p:cNvPr>
          <p:cNvSpPr txBox="1">
            <a:spLocks/>
          </p:cNvSpPr>
          <p:nvPr/>
        </p:nvSpPr>
        <p:spPr>
          <a:xfrm>
            <a:off x="822960" y="214953"/>
            <a:ext cx="7543800" cy="52799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Experimental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076B9D-8F67-0FA3-1F17-90578805F690}"/>
              </a:ext>
            </a:extLst>
          </p:cNvPr>
          <p:cNvCxnSpPr/>
          <p:nvPr/>
        </p:nvCxnSpPr>
        <p:spPr>
          <a:xfrm>
            <a:off x="838200" y="819150"/>
            <a:ext cx="7543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341447-4288-B8B9-E0C0-5C8E8DF62E24}"/>
              </a:ext>
            </a:extLst>
          </p:cNvPr>
          <p:cNvSpPr txBox="1"/>
          <p:nvPr/>
        </p:nvSpPr>
        <p:spPr>
          <a:xfrm>
            <a:off x="685800" y="9715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A24FA-B610-10A5-CB83-57FD3B4D9703}"/>
              </a:ext>
            </a:extLst>
          </p:cNvPr>
          <p:cNvSpPr txBox="1"/>
          <p:nvPr/>
        </p:nvSpPr>
        <p:spPr>
          <a:xfrm>
            <a:off x="685800" y="1454835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“You’ve been dieting for a week, but you gained a pound.”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F6FC6-4FFB-F63B-D71B-065527D3728C}"/>
              </a:ext>
            </a:extLst>
          </p:cNvPr>
          <p:cNvSpPr txBox="1"/>
          <p:nvPr/>
        </p:nvSpPr>
        <p:spPr>
          <a:xfrm>
            <a:off x="2743200" y="9715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Automatic Thought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B7C3D-139C-1CFA-2B93-77DAAB3DA863}"/>
              </a:ext>
            </a:extLst>
          </p:cNvPr>
          <p:cNvSpPr txBox="1"/>
          <p:nvPr/>
        </p:nvSpPr>
        <p:spPr>
          <a:xfrm>
            <a:off x="6858000" y="9715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Schema</a:t>
            </a:r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A573763A-CF4A-2669-E3F3-C45FD8B105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68" y="2021683"/>
            <a:ext cx="2141332" cy="267666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79B9140-102C-293F-F4B0-908D5D2F8FD4}"/>
              </a:ext>
            </a:extLst>
          </p:cNvPr>
          <p:cNvGrpSpPr/>
          <p:nvPr/>
        </p:nvGrpSpPr>
        <p:grpSpPr>
          <a:xfrm>
            <a:off x="3810000" y="1461425"/>
            <a:ext cx="1509729" cy="1307578"/>
            <a:chOff x="3960163" y="1340883"/>
            <a:chExt cx="1373837" cy="1167761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6EB922AB-180F-E2B8-9582-F86C637B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163" y="1340883"/>
              <a:ext cx="1373837" cy="11677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0F382D-0F6D-0B1A-C65C-66574A83ABF4}"/>
                </a:ext>
              </a:extLst>
            </p:cNvPr>
            <p:cNvSpPr txBox="1"/>
            <p:nvPr/>
          </p:nvSpPr>
          <p:spPr>
            <a:xfrm>
              <a:off x="4173303" y="1589014"/>
              <a:ext cx="1037795" cy="46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“I have no self-control.”</a:t>
              </a:r>
            </a:p>
          </p:txBody>
        </p:sp>
      </p:grp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67FF6F36-4CF0-4F3A-BB72-5B5D205675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69" y="1482066"/>
            <a:ext cx="438430" cy="518809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D75D124C-B2EC-FBAE-C3A0-04313CF5503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85" y="2769004"/>
            <a:ext cx="438430" cy="518809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F5BB4A46-5D05-0AA9-DEA6-11E222B900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39" y="3412473"/>
            <a:ext cx="438430" cy="518809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E56A62FB-32FB-94BD-B20F-893171605FD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85" y="4055942"/>
            <a:ext cx="438430" cy="518809"/>
          </a:xfrm>
          <a:prstGeom prst="rect">
            <a:avLst/>
          </a:prstGeom>
        </p:spPr>
      </p:pic>
      <p:pic>
        <p:nvPicPr>
          <p:cNvPr id="27" name="Picture 2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68B32DFC-8C2E-B732-78CD-B515A4D5088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69" y="2127242"/>
            <a:ext cx="438431" cy="5188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3A7BB53-6F1C-BB59-DBF9-6CE13CAFB3C5}"/>
              </a:ext>
            </a:extLst>
          </p:cNvPr>
          <p:cNvSpPr txBox="1"/>
          <p:nvPr/>
        </p:nvSpPr>
        <p:spPr>
          <a:xfrm>
            <a:off x="6858000" y="22481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&amp; Control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A0AE7-9958-D81B-C46D-28ABCE8DDDBE}"/>
              </a:ext>
            </a:extLst>
          </p:cNvPr>
          <p:cNvSpPr txBox="1"/>
          <p:nvPr/>
        </p:nvSpPr>
        <p:spPr>
          <a:xfrm>
            <a:off x="6858000" y="162411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Attachment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11877C-C665-6FD2-6818-81C5EF1ABF2F}"/>
              </a:ext>
            </a:extLst>
          </p:cNvPr>
          <p:cNvSpPr txBox="1"/>
          <p:nvPr/>
        </p:nvSpPr>
        <p:spPr>
          <a:xfrm>
            <a:off x="6858000" y="288990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Competence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36064-41F9-454C-38AA-9908FBF2ACDF}"/>
              </a:ext>
            </a:extLst>
          </p:cNvPr>
          <p:cNvSpPr txBox="1"/>
          <p:nvPr/>
        </p:nvSpPr>
        <p:spPr>
          <a:xfrm>
            <a:off x="6858000" y="353337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Meta-Cognition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2B12F6-AFF6-C3D5-16D0-05A6CDDE4681}"/>
              </a:ext>
            </a:extLst>
          </p:cNvPr>
          <p:cNvSpPr txBox="1"/>
          <p:nvPr/>
        </p:nvSpPr>
        <p:spPr>
          <a:xfrm>
            <a:off x="6858000" y="417684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People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C0EF32F-89CC-6EC0-5EA4-C07AD86EC0EF}"/>
              </a:ext>
            </a:extLst>
          </p:cNvPr>
          <p:cNvSpPr/>
          <p:nvPr/>
        </p:nvSpPr>
        <p:spPr>
          <a:xfrm rot="559460">
            <a:off x="5412258" y="2083657"/>
            <a:ext cx="785906" cy="25639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850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11C4-C78F-27B6-05D0-871EEF60F719}"/>
              </a:ext>
            </a:extLst>
          </p:cNvPr>
          <p:cNvSpPr txBox="1">
            <a:spLocks/>
          </p:cNvSpPr>
          <p:nvPr/>
        </p:nvSpPr>
        <p:spPr>
          <a:xfrm>
            <a:off x="822960" y="214953"/>
            <a:ext cx="7543800" cy="52799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Preprocessing and Prediction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076B9D-8F67-0FA3-1F17-90578805F690}"/>
              </a:ext>
            </a:extLst>
          </p:cNvPr>
          <p:cNvCxnSpPr/>
          <p:nvPr/>
        </p:nvCxnSpPr>
        <p:spPr>
          <a:xfrm>
            <a:off x="838200" y="819150"/>
            <a:ext cx="7543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347E53-D9C4-37FD-8EDE-3B429F557814}"/>
              </a:ext>
            </a:extLst>
          </p:cNvPr>
          <p:cNvGrpSpPr/>
          <p:nvPr/>
        </p:nvGrpSpPr>
        <p:grpSpPr>
          <a:xfrm>
            <a:off x="478920" y="1747702"/>
            <a:ext cx="1455812" cy="1237441"/>
            <a:chOff x="296789" y="1567306"/>
            <a:chExt cx="1455812" cy="1237441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197C0ACA-83D8-ED6B-6EFD-81D30E4A4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89" y="1567306"/>
              <a:ext cx="1455812" cy="12374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6B0D6F-A158-390B-A279-BBE8547DCEAC}"/>
                </a:ext>
              </a:extLst>
            </p:cNvPr>
            <p:cNvSpPr txBox="1"/>
            <p:nvPr/>
          </p:nvSpPr>
          <p:spPr>
            <a:xfrm>
              <a:off x="533400" y="188595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“I have no self-control.”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0401E8B-49DA-604D-8DF6-38397236159A}"/>
              </a:ext>
            </a:extLst>
          </p:cNvPr>
          <p:cNvSpPr txBox="1"/>
          <p:nvPr/>
        </p:nvSpPr>
        <p:spPr>
          <a:xfrm>
            <a:off x="685799" y="971550"/>
            <a:ext cx="12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Utterances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4299DF-1F85-A127-7F5A-C51F66897C9A}"/>
              </a:ext>
            </a:extLst>
          </p:cNvPr>
          <p:cNvSpPr txBox="1"/>
          <p:nvPr/>
        </p:nvSpPr>
        <p:spPr>
          <a:xfrm>
            <a:off x="3435623" y="971550"/>
            <a:ext cx="124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Embedding Levels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549B7F-4252-B2D5-EFB1-6B0C2D05E295}"/>
              </a:ext>
            </a:extLst>
          </p:cNvPr>
          <p:cNvSpPr txBox="1"/>
          <p:nvPr/>
        </p:nvSpPr>
        <p:spPr>
          <a:xfrm>
            <a:off x="5334001" y="9715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Models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2AFC93-17F8-982A-C5CC-9FE4ACE3CCF0}"/>
              </a:ext>
            </a:extLst>
          </p:cNvPr>
          <p:cNvSpPr txBox="1"/>
          <p:nvPr/>
        </p:nvSpPr>
        <p:spPr>
          <a:xfrm>
            <a:off x="6934200" y="9715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Schemas</a:t>
            </a:r>
          </a:p>
        </p:txBody>
      </p:sp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F672334F-BDCB-B476-A05E-CAC9F7B95BF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49" y="1363897"/>
            <a:ext cx="887309" cy="883816"/>
          </a:xfrm>
          <a:prstGeom prst="rect">
            <a:avLst/>
          </a:prstGeom>
        </p:spPr>
      </p:pic>
      <p:pic>
        <p:nvPicPr>
          <p:cNvPr id="44" name="Picture 4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9B4125-81AB-ECB4-8743-691FFBF714C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75" y="2288612"/>
            <a:ext cx="1190467" cy="1119395"/>
          </a:xfrm>
          <a:prstGeom prst="rect">
            <a:avLst/>
          </a:prstGeom>
        </p:spPr>
      </p:pic>
      <p:pic>
        <p:nvPicPr>
          <p:cNvPr id="46" name="Picture 4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22AAD98-65CE-BF12-16CC-6DBB5DEC31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67" y="3499994"/>
            <a:ext cx="630672" cy="97911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26C1765-B524-0989-C3B7-3F4328490B7D}"/>
              </a:ext>
            </a:extLst>
          </p:cNvPr>
          <p:cNvGrpSpPr/>
          <p:nvPr/>
        </p:nvGrpSpPr>
        <p:grpSpPr>
          <a:xfrm>
            <a:off x="3525839" y="3348140"/>
            <a:ext cx="1294735" cy="889683"/>
            <a:chOff x="3683115" y="2151204"/>
            <a:chExt cx="1294735" cy="8896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BB334E-E09E-ABF2-5014-0E990574C534}"/>
                </a:ext>
              </a:extLst>
            </p:cNvPr>
            <p:cNvSpPr txBox="1"/>
            <p:nvPr/>
          </p:nvSpPr>
          <p:spPr>
            <a:xfrm>
              <a:off x="3892473" y="2151204"/>
              <a:ext cx="887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Word-level</a:t>
              </a:r>
            </a:p>
          </p:txBody>
        </p:sp>
        <p:pic>
          <p:nvPicPr>
            <p:cNvPr id="48" name="Picture 47" descr="A picture containing shoji, building&#10;&#10;Description automatically generated">
              <a:extLst>
                <a:ext uri="{FF2B5EF4-FFF2-40B4-BE49-F238E27FC236}">
                  <a16:creationId xmlns:a16="http://schemas.microsoft.com/office/drawing/2014/main" id="{27D442B5-6C97-3CDE-0CAC-502E098F8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115" y="2406913"/>
              <a:ext cx="1294735" cy="63397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DD948C-2A19-3507-6546-3870006585F6}"/>
              </a:ext>
            </a:extLst>
          </p:cNvPr>
          <p:cNvGrpSpPr/>
          <p:nvPr/>
        </p:nvGrpSpPr>
        <p:grpSpPr>
          <a:xfrm>
            <a:off x="3520112" y="1959784"/>
            <a:ext cx="1255555" cy="489555"/>
            <a:chOff x="3735733" y="3837543"/>
            <a:chExt cx="1255555" cy="4895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E7BCFE-77B9-A09B-53B2-C6563DFA381D}"/>
                </a:ext>
              </a:extLst>
            </p:cNvPr>
            <p:cNvSpPr txBox="1"/>
            <p:nvPr/>
          </p:nvSpPr>
          <p:spPr>
            <a:xfrm>
              <a:off x="3770937" y="3837543"/>
              <a:ext cx="1140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Utterance-level</a:t>
              </a:r>
            </a:p>
          </p:txBody>
        </p:sp>
        <p:pic>
          <p:nvPicPr>
            <p:cNvPr id="51" name="Picture 50" descr="A picture containing shoji, table&#10;&#10;Description automatically generated">
              <a:extLst>
                <a:ext uri="{FF2B5EF4-FFF2-40B4-BE49-F238E27FC236}">
                  <a16:creationId xmlns:a16="http://schemas.microsoft.com/office/drawing/2014/main" id="{476BF892-A7FE-623B-B04F-13446905F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733" y="4128047"/>
              <a:ext cx="1255555" cy="199051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0BD7DB-70FD-670E-8751-5795BCF9ABC5}"/>
              </a:ext>
            </a:extLst>
          </p:cNvPr>
          <p:cNvSpPr txBox="1"/>
          <p:nvPr/>
        </p:nvSpPr>
        <p:spPr>
          <a:xfrm>
            <a:off x="5157214" y="1410720"/>
            <a:ext cx="48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kNN</a:t>
            </a:r>
            <a:endParaRPr lang="en-US" sz="12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6E8632-76CB-AB79-2A17-A75AA3F08B85}"/>
              </a:ext>
            </a:extLst>
          </p:cNvPr>
          <p:cNvSpPr txBox="1"/>
          <p:nvPr/>
        </p:nvSpPr>
        <p:spPr>
          <a:xfrm>
            <a:off x="5157214" y="2212411"/>
            <a:ext cx="48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SVM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58D251-CB42-D3A7-93C7-3EAF9F58F5CE}"/>
              </a:ext>
            </a:extLst>
          </p:cNvPr>
          <p:cNvSpPr txBox="1"/>
          <p:nvPr/>
        </p:nvSpPr>
        <p:spPr>
          <a:xfrm>
            <a:off x="5162605" y="3493516"/>
            <a:ext cx="52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LSTM</a:t>
            </a:r>
          </a:p>
        </p:txBody>
      </p:sp>
      <p:pic>
        <p:nvPicPr>
          <p:cNvPr id="57" name="Picture 56" descr="A picture containing hanger&#10;&#10;Description automatically generated">
            <a:extLst>
              <a:ext uri="{FF2B5EF4-FFF2-40B4-BE49-F238E27FC236}">
                <a16:creationId xmlns:a16="http://schemas.microsoft.com/office/drawing/2014/main" id="{109B1DEA-310D-E29F-2AC5-159F6EA6D1F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38" y="2091751"/>
            <a:ext cx="982255" cy="12278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8D4DE9D-95D6-304A-453D-38A4EB929956}"/>
              </a:ext>
            </a:extLst>
          </p:cNvPr>
          <p:cNvSpPr txBox="1"/>
          <p:nvPr/>
        </p:nvSpPr>
        <p:spPr>
          <a:xfrm>
            <a:off x="2507156" y="2807272"/>
            <a:ext cx="671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GLoVe</a:t>
            </a:r>
            <a:endParaRPr lang="en-US" sz="1200" i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9DE59B8-6E4D-FA7D-5E60-B5A8D28977D5}"/>
              </a:ext>
            </a:extLst>
          </p:cNvPr>
          <p:cNvGrpSpPr/>
          <p:nvPr/>
        </p:nvGrpSpPr>
        <p:grpSpPr>
          <a:xfrm>
            <a:off x="478920" y="2904454"/>
            <a:ext cx="1455812" cy="1237441"/>
            <a:chOff x="296789" y="1567306"/>
            <a:chExt cx="1455812" cy="1237441"/>
          </a:xfrm>
        </p:grpSpPr>
        <p:pic>
          <p:nvPicPr>
            <p:cNvPr id="60" name="Picture 59" descr="Icon&#10;&#10;Description automatically generated">
              <a:extLst>
                <a:ext uri="{FF2B5EF4-FFF2-40B4-BE49-F238E27FC236}">
                  <a16:creationId xmlns:a16="http://schemas.microsoft.com/office/drawing/2014/main" id="{29AD2BE9-1279-24BB-20D6-BF1001D08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89" y="1567306"/>
              <a:ext cx="1455812" cy="123744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F7AAF2-E2A2-DCA8-53B1-FC193BB15E9C}"/>
                </a:ext>
              </a:extLst>
            </p:cNvPr>
            <p:cNvSpPr txBox="1"/>
            <p:nvPr/>
          </p:nvSpPr>
          <p:spPr>
            <a:xfrm>
              <a:off x="526898" y="1809503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“I can’t accomplish my goals.”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857CE5-B4C4-6EFA-C6DD-7A45A6A9CF0F}"/>
              </a:ext>
            </a:extLst>
          </p:cNvPr>
          <p:cNvGrpSpPr/>
          <p:nvPr/>
        </p:nvGrpSpPr>
        <p:grpSpPr>
          <a:xfrm>
            <a:off x="6938045" y="1647507"/>
            <a:ext cx="1654585" cy="945522"/>
            <a:chOff x="6932893" y="1458100"/>
            <a:chExt cx="1654585" cy="945522"/>
          </a:xfrm>
        </p:grpSpPr>
        <p:pic>
          <p:nvPicPr>
            <p:cNvPr id="63" name="Picture 6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2D4099A-8B6E-1AA4-A2B8-3961D4CE3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048" y="1860579"/>
              <a:ext cx="438430" cy="518809"/>
            </a:xfrm>
            <a:prstGeom prst="rect">
              <a:avLst/>
            </a:prstGeom>
          </p:spPr>
        </p:pic>
        <p:pic>
          <p:nvPicPr>
            <p:cNvPr id="65" name="Picture 6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7E4E593-9627-5E4E-79C5-34148796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389" y="1860579"/>
              <a:ext cx="438430" cy="518809"/>
            </a:xfrm>
            <a:prstGeom prst="rect">
              <a:avLst/>
            </a:prstGeom>
          </p:spPr>
        </p:pic>
        <p:pic>
          <p:nvPicPr>
            <p:cNvPr id="66" name="Picture 65" descr="A picture containing text, light&#10;&#10;Description automatically generated">
              <a:extLst>
                <a:ext uri="{FF2B5EF4-FFF2-40B4-BE49-F238E27FC236}">
                  <a16:creationId xmlns:a16="http://schemas.microsoft.com/office/drawing/2014/main" id="{7F409751-80E8-37A9-B6ED-3DC111A79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893" y="1884812"/>
              <a:ext cx="438431" cy="51881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F75DFE-2C38-A78F-706D-D0478E2492F8}"/>
                </a:ext>
              </a:extLst>
            </p:cNvPr>
            <p:cNvSpPr txBox="1"/>
            <p:nvPr/>
          </p:nvSpPr>
          <p:spPr>
            <a:xfrm>
              <a:off x="6932893" y="1458100"/>
              <a:ext cx="1372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Classify by schema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D9937C-4CB2-ACEA-6496-DD3111ABF89A}"/>
              </a:ext>
            </a:extLst>
          </p:cNvPr>
          <p:cNvGrpSpPr/>
          <p:nvPr/>
        </p:nvGrpSpPr>
        <p:grpSpPr>
          <a:xfrm>
            <a:off x="6932893" y="3159101"/>
            <a:ext cx="1967087" cy="1571534"/>
            <a:chOff x="6932893" y="3042571"/>
            <a:chExt cx="1967087" cy="1571534"/>
          </a:xfrm>
        </p:grpSpPr>
        <p:pic>
          <p:nvPicPr>
            <p:cNvPr id="68" name="Picture 6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4D3781-4C94-CA6E-FF24-43D73519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47" y="3504224"/>
              <a:ext cx="761905" cy="901587"/>
            </a:xfrm>
            <a:prstGeom prst="rect">
              <a:avLst/>
            </a:prstGeom>
          </p:spPr>
        </p:pic>
        <p:pic>
          <p:nvPicPr>
            <p:cNvPr id="74" name="Picture 7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D1B255DC-2616-021F-D931-19175094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003" y="3302932"/>
              <a:ext cx="521923" cy="131117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2A45CE5-9EA0-63BC-6CDB-F266C9C9C6B2}"/>
                </a:ext>
              </a:extLst>
            </p:cNvPr>
            <p:cNvSpPr txBox="1"/>
            <p:nvPr/>
          </p:nvSpPr>
          <p:spPr>
            <a:xfrm>
              <a:off x="6932893" y="3042571"/>
              <a:ext cx="1967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Predict single schema rating</a:t>
              </a:r>
            </a:p>
          </p:txBody>
        </p:sp>
      </p:grp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27AC5CA-2976-6A79-956E-21F5EA2A4707}"/>
              </a:ext>
            </a:extLst>
          </p:cNvPr>
          <p:cNvSpPr/>
          <p:nvPr/>
        </p:nvSpPr>
        <p:spPr>
          <a:xfrm rot="20005599">
            <a:off x="1914508" y="3051978"/>
            <a:ext cx="441718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252A97-D5E3-484B-2B50-5C6BFF7F9041}"/>
              </a:ext>
            </a:extLst>
          </p:cNvPr>
          <p:cNvSpPr txBox="1"/>
          <p:nvPr/>
        </p:nvSpPr>
        <p:spPr>
          <a:xfrm>
            <a:off x="2093575" y="970533"/>
            <a:ext cx="12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Embedding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5EFC45D7-31BD-AEE1-1DE7-EE62DD9DB4A7}"/>
              </a:ext>
            </a:extLst>
          </p:cNvPr>
          <p:cNvSpPr/>
          <p:nvPr/>
        </p:nvSpPr>
        <p:spPr>
          <a:xfrm rot="766590">
            <a:off x="1818229" y="2567099"/>
            <a:ext cx="441718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419105E2-8698-B415-0361-9F028BCC1FB9}"/>
              </a:ext>
            </a:extLst>
          </p:cNvPr>
          <p:cNvSpPr/>
          <p:nvPr/>
        </p:nvSpPr>
        <p:spPr>
          <a:xfrm rot="20005599">
            <a:off x="3221701" y="2571042"/>
            <a:ext cx="441718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C94936E1-02E6-1AF5-628E-B88C1DCEA88A}"/>
              </a:ext>
            </a:extLst>
          </p:cNvPr>
          <p:cNvSpPr/>
          <p:nvPr/>
        </p:nvSpPr>
        <p:spPr>
          <a:xfrm rot="2305442">
            <a:off x="3149691" y="3266983"/>
            <a:ext cx="441718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83B64B2E-B6CD-9B45-E4D8-EA40F2D373C7}"/>
              </a:ext>
            </a:extLst>
          </p:cNvPr>
          <p:cNvSpPr/>
          <p:nvPr/>
        </p:nvSpPr>
        <p:spPr>
          <a:xfrm rot="20005599">
            <a:off x="4832207" y="2013592"/>
            <a:ext cx="441718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7513EC-75E9-FC74-3A43-E827A1B1963A}"/>
              </a:ext>
            </a:extLst>
          </p:cNvPr>
          <p:cNvSpPr/>
          <p:nvPr/>
        </p:nvSpPr>
        <p:spPr>
          <a:xfrm rot="1312441">
            <a:off x="4822606" y="2574296"/>
            <a:ext cx="441718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4F9AB0FB-CC33-BA17-2AD1-6E122FD38988}"/>
              </a:ext>
            </a:extLst>
          </p:cNvPr>
          <p:cNvSpPr/>
          <p:nvPr/>
        </p:nvSpPr>
        <p:spPr>
          <a:xfrm>
            <a:off x="4928751" y="3845865"/>
            <a:ext cx="441718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DFB6ABF7-CA22-6342-C06C-09604A5C3713}"/>
              </a:ext>
            </a:extLst>
          </p:cNvPr>
          <p:cNvSpPr/>
          <p:nvPr/>
        </p:nvSpPr>
        <p:spPr>
          <a:xfrm rot="1328851">
            <a:off x="6393430" y="1937698"/>
            <a:ext cx="441718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6528B33B-4DD0-69A0-89CC-47456F9F2E2B}"/>
              </a:ext>
            </a:extLst>
          </p:cNvPr>
          <p:cNvSpPr/>
          <p:nvPr/>
        </p:nvSpPr>
        <p:spPr>
          <a:xfrm rot="20005599">
            <a:off x="6479695" y="2492217"/>
            <a:ext cx="365760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C86F16A-5BA9-94EF-1175-994452577E6A}"/>
              </a:ext>
            </a:extLst>
          </p:cNvPr>
          <p:cNvSpPr/>
          <p:nvPr/>
        </p:nvSpPr>
        <p:spPr>
          <a:xfrm rot="19082050">
            <a:off x="6200181" y="3103040"/>
            <a:ext cx="1084008" cy="155448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DBDE8438-6E96-E11C-7793-CFC00C84127D}"/>
              </a:ext>
            </a:extLst>
          </p:cNvPr>
          <p:cNvSpPr/>
          <p:nvPr/>
        </p:nvSpPr>
        <p:spPr>
          <a:xfrm>
            <a:off x="6419382" y="3920836"/>
            <a:ext cx="530352" cy="156319"/>
          </a:xfrm>
          <a:prstGeom prst="rightArrow">
            <a:avLst/>
          </a:prstGeom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5FC436-D863-8D0E-F9A7-96F64F97B402}"/>
              </a:ext>
            </a:extLst>
          </p:cNvPr>
          <p:cNvCxnSpPr>
            <a:cxnSpLocks/>
          </p:cNvCxnSpPr>
          <p:nvPr/>
        </p:nvCxnSpPr>
        <p:spPr>
          <a:xfrm>
            <a:off x="5277543" y="2212411"/>
            <a:ext cx="1102717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E3F0323-BFC3-02DC-B6B7-980FAF6EBF9D}"/>
              </a:ext>
            </a:extLst>
          </p:cNvPr>
          <p:cNvCxnSpPr>
            <a:cxnSpLocks/>
          </p:cNvCxnSpPr>
          <p:nvPr/>
        </p:nvCxnSpPr>
        <p:spPr>
          <a:xfrm>
            <a:off x="5277543" y="3440216"/>
            <a:ext cx="104705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C3F9FD2-9439-4635-6EF8-C318A84B7460}"/>
              </a:ext>
            </a:extLst>
          </p:cNvPr>
          <p:cNvCxnSpPr>
            <a:cxnSpLocks/>
          </p:cNvCxnSpPr>
          <p:nvPr/>
        </p:nvCxnSpPr>
        <p:spPr>
          <a:xfrm>
            <a:off x="7046331" y="3138376"/>
            <a:ext cx="1716669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0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Reproducibility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3352800"/>
          </a:xfrm>
        </p:spPr>
        <p:txBody>
          <a:bodyPr>
            <a:normAutofit/>
          </a:bodyPr>
          <a:lstStyle/>
          <a:p>
            <a:r>
              <a:rPr lang="en-US" dirty="0"/>
              <a:t>Burger et all trained 4 types of model </a:t>
            </a:r>
          </a:p>
          <a:p>
            <a:r>
              <a:rPr lang="en-US" dirty="0"/>
              <a:t>Attempt to recreate these</a:t>
            </a:r>
          </a:p>
          <a:p>
            <a:r>
              <a:rPr lang="en-US" dirty="0"/>
              <a:t>Use different python packages</a:t>
            </a:r>
          </a:p>
          <a:p>
            <a:r>
              <a:rPr lang="en-US" dirty="0"/>
              <a:t>Use different design choices with judgement</a:t>
            </a:r>
          </a:p>
          <a:p>
            <a:r>
              <a:rPr lang="en-US" dirty="0"/>
              <a:t>Test two additional hypothesis </a:t>
            </a:r>
          </a:p>
          <a:p>
            <a:pPr lvl="1"/>
            <a:r>
              <a:rPr lang="en-US" dirty="0"/>
              <a:t>Lax preprocessing</a:t>
            </a:r>
          </a:p>
          <a:p>
            <a:pPr lvl="1"/>
            <a:r>
              <a:rPr lang="en-US" dirty="0"/>
              <a:t>Scenario level utterances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529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3660440"/>
          </a:xfrm>
        </p:spPr>
        <p:txBody>
          <a:bodyPr>
            <a:normAutofit/>
          </a:bodyPr>
          <a:lstStyle/>
          <a:p>
            <a:r>
              <a:rPr lang="en-US" dirty="0"/>
              <a:t>At high level, results support hypothesis </a:t>
            </a:r>
          </a:p>
          <a:p>
            <a:r>
              <a:rPr lang="en-US" dirty="0"/>
              <a:t>Simpler models (KNN, SVM) close matches</a:t>
            </a:r>
          </a:p>
          <a:p>
            <a:r>
              <a:rPr lang="en-US" dirty="0"/>
              <a:t>More complicated models (RNNs) match less closely </a:t>
            </a:r>
          </a:p>
          <a:p>
            <a:r>
              <a:rPr lang="en-US" dirty="0"/>
              <a:t>Differences are a result of model changes, design changes. For example: </a:t>
            </a:r>
          </a:p>
          <a:p>
            <a:pPr lvl="1"/>
            <a:r>
              <a:rPr lang="en-US" dirty="0"/>
              <a:t>Tokenization, padding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Loss calculation </a:t>
            </a:r>
          </a:p>
          <a:p>
            <a:r>
              <a:rPr lang="en-US" dirty="0"/>
              <a:t>As a result, individual claims not verified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B3DC242-3998-E28D-4BD0-817ECE1999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38350"/>
            <a:ext cx="1282983" cy="136007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D44FBD6-B534-61C1-E928-D7DE929A3BF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3860005"/>
            <a:ext cx="2938009" cy="725263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0ED20DE-BDE8-967F-64C8-CA2CF83D35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49" y="2665520"/>
            <a:ext cx="2209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2608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8750"/>
            <a:ext cx="8077200" cy="2974640"/>
          </a:xfrm>
        </p:spPr>
        <p:txBody>
          <a:bodyPr>
            <a:normAutofit/>
          </a:bodyPr>
          <a:lstStyle/>
          <a:p>
            <a:r>
              <a:rPr lang="en-US" dirty="0"/>
              <a:t>Easy: </a:t>
            </a:r>
          </a:p>
          <a:p>
            <a:pPr lvl="1"/>
            <a:r>
              <a:rPr lang="en-US" dirty="0"/>
              <a:t>Straightforward access to code, data</a:t>
            </a:r>
          </a:p>
          <a:p>
            <a:pPr lvl="1"/>
            <a:r>
              <a:rPr lang="en-US" dirty="0"/>
              <a:t>Excellent documentation </a:t>
            </a:r>
          </a:p>
          <a:p>
            <a:r>
              <a:rPr lang="en-US" dirty="0"/>
              <a:t>Difficult: </a:t>
            </a:r>
          </a:p>
          <a:p>
            <a:pPr lvl="1"/>
            <a:r>
              <a:rPr lang="en-US" dirty="0"/>
              <a:t>Code community tend to rely on standard packages</a:t>
            </a:r>
          </a:p>
          <a:p>
            <a:pPr lvl="1"/>
            <a:r>
              <a:rPr lang="en-US" dirty="0"/>
              <a:t>Difficult to perfectly recreate results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Results point to potential confounding variables </a:t>
            </a:r>
          </a:p>
          <a:p>
            <a:r>
              <a:rPr lang="en-US" b="1" dirty="0"/>
              <a:t>Results suggest future research in psychology is worthwhile </a:t>
            </a:r>
          </a:p>
          <a:p>
            <a:endParaRPr lang="en-US" dirty="0"/>
          </a:p>
        </p:txBody>
      </p:sp>
      <p:pic>
        <p:nvPicPr>
          <p:cNvPr id="5" name="Graphic 4" descr="Mental Health outline">
            <a:extLst>
              <a:ext uri="{FF2B5EF4-FFF2-40B4-BE49-F238E27FC236}">
                <a16:creationId xmlns:a16="http://schemas.microsoft.com/office/drawing/2014/main" id="{F02050D4-B15A-23D3-DFAB-8605D1ABD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1560" y="1428750"/>
            <a:ext cx="2133600" cy="2133600"/>
          </a:xfrm>
          <a:prstGeom prst="rect">
            <a:avLst/>
          </a:prstGeom>
        </p:spPr>
      </p:pic>
      <p:pic>
        <p:nvPicPr>
          <p:cNvPr id="7" name="Graphic 6" descr="Reflection with solid fill">
            <a:extLst>
              <a:ext uri="{FF2B5EF4-FFF2-40B4-BE49-F238E27FC236}">
                <a16:creationId xmlns:a16="http://schemas.microsoft.com/office/drawing/2014/main" id="{D66EFBAD-73A0-26B4-4EE1-E7349835D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4200" y="3005119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459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2060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332</Words>
  <Application>Microsoft Office PowerPoint</Application>
  <PresentationFormat>On-screen Show (16:9)</PresentationFormat>
  <Paragraphs>88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Georgia</vt:lpstr>
      <vt:lpstr>Retrospect</vt:lpstr>
      <vt:lpstr>Deep Learning and  Cognitive Therapy</vt:lpstr>
      <vt:lpstr>Overview</vt:lpstr>
      <vt:lpstr>Background</vt:lpstr>
      <vt:lpstr>PowerPoint Presentation</vt:lpstr>
      <vt:lpstr>PowerPoint Presentation</vt:lpstr>
      <vt:lpstr>Scope of Reproducibility 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2022-05-02T06:11:47Z</dcterms:created>
  <dcterms:modified xsi:type="dcterms:W3CDTF">2022-05-07T20:26:23Z</dcterms:modified>
</cp:coreProperties>
</file>