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9"/>
  </p:notesMasterIdLst>
  <p:handoutMasterIdLst>
    <p:handoutMasterId r:id="rId20"/>
  </p:handoutMasterIdLst>
  <p:sldIdLst>
    <p:sldId id="257" r:id="rId5"/>
    <p:sldId id="389" r:id="rId6"/>
    <p:sldId id="384" r:id="rId7"/>
    <p:sldId id="317" r:id="rId8"/>
    <p:sldId id="277" r:id="rId9"/>
    <p:sldId id="278" r:id="rId10"/>
    <p:sldId id="279" r:id="rId11"/>
    <p:sldId id="268" r:id="rId12"/>
    <p:sldId id="272" r:id="rId13"/>
    <p:sldId id="270" r:id="rId14"/>
    <p:sldId id="281" r:id="rId15"/>
    <p:sldId id="392" r:id="rId16"/>
    <p:sldId id="321" r:id="rId17"/>
    <p:sldId id="391" r:id="rId18"/>
  </p:sldIdLst>
  <p:sldSz cx="12192000" cy="6858000"/>
  <p:notesSz cx="6858000" cy="9144000"/>
  <p:defaultTextStyle>
    <a:defPPr rtl="0">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113" d="100"/>
          <a:sy n="113" d="100"/>
        </p:scale>
        <p:origin x="510" y="10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l-PL"/>
          </a:p>
        </p:txBody>
      </p:sp>
      <p:sp>
        <p:nvSpPr>
          <p:cNvPr id="3" name="Data — symbol zastępczy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D4C38CF-67C2-4088-A2AD-522FD06E4E9F}" type="datetime1">
              <a:rPr lang="pl-PL" smtClean="0"/>
              <a:t>19.04.2023</a:t>
            </a:fld>
            <a:endParaRPr lang="pl-PL"/>
          </a:p>
        </p:txBody>
      </p:sp>
      <p:sp>
        <p:nvSpPr>
          <p:cNvPr id="4" name="Stopka — symbol zastępczy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l-PL"/>
          </a:p>
        </p:txBody>
      </p:sp>
      <p:sp>
        <p:nvSpPr>
          <p:cNvPr id="5" name="Numer slajdu — symbol zastępczy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pl-PL" smtClean="0"/>
              <a:t>‹#›</a:t>
            </a:fld>
            <a:endParaRPr lang="pl-PL"/>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l-PL"/>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BFB94E0-1F98-4426-9482-6C6FD17970C3}" type="datetime1">
              <a:rPr lang="pl-PL" smtClean="0"/>
              <a:t>19.04.2023</a:t>
            </a:fld>
            <a:endParaRPr lang="pl-PL"/>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l-PL"/>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l-PL"/>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pl-PL" smtClean="0"/>
              <a:t>‹#›</a:t>
            </a:fld>
            <a:endParaRPr lang="pl-PL"/>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dirty="0"/>
          </a:p>
        </p:txBody>
      </p:sp>
      <p:sp>
        <p:nvSpPr>
          <p:cNvPr id="4" name="Numer slajdu — symbol zastępczy 3"/>
          <p:cNvSpPr>
            <a:spLocks noGrp="1"/>
          </p:cNvSpPr>
          <p:nvPr>
            <p:ph type="sldNum" sz="quarter" idx="5"/>
          </p:nvPr>
        </p:nvSpPr>
        <p:spPr/>
        <p:txBody>
          <a:bodyPr rtlCol="0"/>
          <a:lstStyle/>
          <a:p>
            <a:pPr rtl="0"/>
            <a:fld id="{1983A999-5E0E-42CA-8400-604AE921FF7C}" type="slidenum">
              <a:rPr lang="pl-PL" smtClean="0"/>
              <a:t>1</a:t>
            </a:fld>
            <a:endParaRPr lang="pl-PL"/>
          </a:p>
        </p:txBody>
      </p:sp>
      <p:sp>
        <p:nvSpPr>
          <p:cNvPr id="5" name="Symbol zastępczy daty 4">
            <a:extLst>
              <a:ext uri="{FF2B5EF4-FFF2-40B4-BE49-F238E27FC236}">
                <a16:creationId xmlns:a16="http://schemas.microsoft.com/office/drawing/2014/main" id="{DB1513CE-31DD-419A-8771-730D41147047}"/>
              </a:ext>
            </a:extLst>
          </p:cNvPr>
          <p:cNvSpPr>
            <a:spLocks noGrp="1"/>
          </p:cNvSpPr>
          <p:nvPr>
            <p:ph type="dt" idx="1"/>
          </p:nvPr>
        </p:nvSpPr>
        <p:spPr/>
        <p:txBody>
          <a:bodyPr/>
          <a:lstStyle/>
          <a:p>
            <a:pPr rtl="0"/>
            <a:fld id="{68DDCB5A-8DF3-4145-9175-339BBE145B1B}" type="datetime1">
              <a:rPr lang="pl-PL" smtClean="0"/>
              <a:t>19.04.2023</a:t>
            </a:fld>
            <a:endParaRPr lang="pl-PL"/>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dirty="0"/>
          </a:p>
        </p:txBody>
      </p:sp>
      <p:sp>
        <p:nvSpPr>
          <p:cNvPr id="4" name="Numer slajdu — symbol zastępczy 3"/>
          <p:cNvSpPr>
            <a:spLocks noGrp="1"/>
          </p:cNvSpPr>
          <p:nvPr>
            <p:ph type="sldNum" sz="quarter" idx="5"/>
          </p:nvPr>
        </p:nvSpPr>
        <p:spPr/>
        <p:txBody>
          <a:bodyPr rtlCol="0"/>
          <a:lstStyle/>
          <a:p>
            <a:pPr rtl="0"/>
            <a:fld id="{1983A999-5E0E-42CA-8400-604AE921FF7C}" type="slidenum">
              <a:rPr lang="pl-PL" smtClean="0"/>
              <a:t>3</a:t>
            </a:fld>
            <a:endParaRPr lang="pl-PL"/>
          </a:p>
        </p:txBody>
      </p:sp>
      <p:sp>
        <p:nvSpPr>
          <p:cNvPr id="5" name="Symbol zastępczy daty 4">
            <a:extLst>
              <a:ext uri="{FF2B5EF4-FFF2-40B4-BE49-F238E27FC236}">
                <a16:creationId xmlns:a16="http://schemas.microsoft.com/office/drawing/2014/main" id="{9B290639-4E92-4ED8-8D96-471111637F13}"/>
              </a:ext>
            </a:extLst>
          </p:cNvPr>
          <p:cNvSpPr>
            <a:spLocks noGrp="1"/>
          </p:cNvSpPr>
          <p:nvPr>
            <p:ph type="dt" idx="1"/>
          </p:nvPr>
        </p:nvSpPr>
        <p:spPr/>
        <p:txBody>
          <a:bodyPr/>
          <a:lstStyle/>
          <a:p>
            <a:pPr rtl="0"/>
            <a:fld id="{725DCC78-8463-444F-A0CF-2EABB296C18C}" type="datetime1">
              <a:rPr lang="pl-PL" smtClean="0"/>
              <a:t>19.04.2023</a:t>
            </a:fld>
            <a:endParaRPr lang="pl-PL"/>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dirty="0"/>
          </a:p>
        </p:txBody>
      </p:sp>
      <p:sp>
        <p:nvSpPr>
          <p:cNvPr id="4" name="Numer slajdu — symbol zastępczy 3"/>
          <p:cNvSpPr>
            <a:spLocks noGrp="1"/>
          </p:cNvSpPr>
          <p:nvPr>
            <p:ph type="sldNum" sz="quarter" idx="5"/>
          </p:nvPr>
        </p:nvSpPr>
        <p:spPr/>
        <p:txBody>
          <a:bodyPr rtlCol="0"/>
          <a:lstStyle/>
          <a:p>
            <a:pPr rtl="0"/>
            <a:fld id="{1983A999-5E0E-42CA-8400-604AE921FF7C}" type="slidenum">
              <a:rPr lang="pl-PL" smtClean="0"/>
              <a:t>4</a:t>
            </a:fld>
            <a:endParaRPr lang="pl-PL"/>
          </a:p>
        </p:txBody>
      </p:sp>
      <p:sp>
        <p:nvSpPr>
          <p:cNvPr id="5" name="Symbol zastępczy daty 4">
            <a:extLst>
              <a:ext uri="{FF2B5EF4-FFF2-40B4-BE49-F238E27FC236}">
                <a16:creationId xmlns:a16="http://schemas.microsoft.com/office/drawing/2014/main" id="{D1E8B9C0-D202-4F09-BF77-9FA608F42D56}"/>
              </a:ext>
            </a:extLst>
          </p:cNvPr>
          <p:cNvSpPr>
            <a:spLocks noGrp="1"/>
          </p:cNvSpPr>
          <p:nvPr>
            <p:ph type="dt" idx="1"/>
          </p:nvPr>
        </p:nvSpPr>
        <p:spPr/>
        <p:txBody>
          <a:bodyPr/>
          <a:lstStyle/>
          <a:p>
            <a:pPr rtl="0"/>
            <a:fld id="{B65CB970-E35C-4CF5-95DE-0955C0BD62D9}" type="datetime1">
              <a:rPr lang="pl-PL" smtClean="0"/>
              <a:t>19.04.2023</a:t>
            </a:fld>
            <a:endParaRPr lang="pl-PL"/>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dirty="0"/>
          </a:p>
        </p:txBody>
      </p:sp>
      <p:sp>
        <p:nvSpPr>
          <p:cNvPr id="4" name="Numer slajdu — symbol zastępczy 3"/>
          <p:cNvSpPr>
            <a:spLocks noGrp="1"/>
          </p:cNvSpPr>
          <p:nvPr>
            <p:ph type="sldNum" sz="quarter" idx="5"/>
          </p:nvPr>
        </p:nvSpPr>
        <p:spPr/>
        <p:txBody>
          <a:bodyPr rtlCol="0"/>
          <a:lstStyle/>
          <a:p>
            <a:pPr rtl="0"/>
            <a:fld id="{1983A999-5E0E-42CA-8400-604AE921FF7C}" type="slidenum">
              <a:rPr lang="pl-PL" smtClean="0"/>
              <a:t>8</a:t>
            </a:fld>
            <a:endParaRPr lang="pl-PL"/>
          </a:p>
        </p:txBody>
      </p:sp>
      <p:sp>
        <p:nvSpPr>
          <p:cNvPr id="5" name="Symbol zastępczy daty 4">
            <a:extLst>
              <a:ext uri="{FF2B5EF4-FFF2-40B4-BE49-F238E27FC236}">
                <a16:creationId xmlns:a16="http://schemas.microsoft.com/office/drawing/2014/main" id="{E233BE3D-D76F-4FC3-90DD-076CC61266C6}"/>
              </a:ext>
            </a:extLst>
          </p:cNvPr>
          <p:cNvSpPr>
            <a:spLocks noGrp="1"/>
          </p:cNvSpPr>
          <p:nvPr>
            <p:ph type="dt" idx="1"/>
          </p:nvPr>
        </p:nvSpPr>
        <p:spPr/>
        <p:txBody>
          <a:bodyPr/>
          <a:lstStyle/>
          <a:p>
            <a:pPr rtl="0"/>
            <a:fld id="{0A1D9C8C-C657-40A7-B3BC-81AB0E04CBBF}" type="datetime1">
              <a:rPr lang="pl-PL" smtClean="0"/>
              <a:t>19.04.2023</a:t>
            </a:fld>
            <a:endParaRPr lang="pl-PL"/>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a:p>
        </p:txBody>
      </p:sp>
      <p:sp>
        <p:nvSpPr>
          <p:cNvPr id="4" name="Numer slajdu — symbol zastępczy 3"/>
          <p:cNvSpPr>
            <a:spLocks noGrp="1"/>
          </p:cNvSpPr>
          <p:nvPr>
            <p:ph type="sldNum" sz="quarter" idx="10"/>
          </p:nvPr>
        </p:nvSpPr>
        <p:spPr/>
        <p:txBody>
          <a:bodyPr rtlCol="0"/>
          <a:lstStyle/>
          <a:p>
            <a:pPr rtl="0"/>
            <a:fld id="{32DC0559-D619-4E56-BF6F-3712370C2150}" type="slidenum">
              <a:rPr lang="pl-PL" smtClean="0"/>
              <a:t>9</a:t>
            </a:fld>
            <a:endParaRPr lang="pl-PL"/>
          </a:p>
        </p:txBody>
      </p:sp>
      <p:sp>
        <p:nvSpPr>
          <p:cNvPr id="5" name="Symbol zastępczy daty 4">
            <a:extLst>
              <a:ext uri="{FF2B5EF4-FFF2-40B4-BE49-F238E27FC236}">
                <a16:creationId xmlns:a16="http://schemas.microsoft.com/office/drawing/2014/main" id="{53161216-F533-408B-AC3D-C1534949BCE4}"/>
              </a:ext>
            </a:extLst>
          </p:cNvPr>
          <p:cNvSpPr>
            <a:spLocks noGrp="1"/>
          </p:cNvSpPr>
          <p:nvPr>
            <p:ph type="dt" idx="1"/>
          </p:nvPr>
        </p:nvSpPr>
        <p:spPr/>
        <p:txBody>
          <a:bodyPr/>
          <a:lstStyle/>
          <a:p>
            <a:pPr rtl="0"/>
            <a:fld id="{23B35D52-2BE3-474F-A65D-1C57A1E9C8EA}" type="datetime1">
              <a:rPr lang="pl-PL" smtClean="0"/>
              <a:t>19.04.2023</a:t>
            </a:fld>
            <a:endParaRPr lang="pl-PL"/>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dirty="0"/>
          </a:p>
        </p:txBody>
      </p:sp>
      <p:sp>
        <p:nvSpPr>
          <p:cNvPr id="4" name="Numer slajdu — symbol zastępczy 3"/>
          <p:cNvSpPr>
            <a:spLocks noGrp="1"/>
          </p:cNvSpPr>
          <p:nvPr>
            <p:ph type="sldNum" sz="quarter" idx="5"/>
          </p:nvPr>
        </p:nvSpPr>
        <p:spPr/>
        <p:txBody>
          <a:bodyPr rtlCol="0"/>
          <a:lstStyle/>
          <a:p>
            <a:pPr rtl="0"/>
            <a:fld id="{1983A999-5E0E-42CA-8400-604AE921FF7C}" type="slidenum">
              <a:rPr lang="pl-PL" smtClean="0"/>
              <a:t>10</a:t>
            </a:fld>
            <a:endParaRPr lang="pl-PL"/>
          </a:p>
        </p:txBody>
      </p:sp>
      <p:sp>
        <p:nvSpPr>
          <p:cNvPr id="5" name="Symbol zastępczy daty 4">
            <a:extLst>
              <a:ext uri="{FF2B5EF4-FFF2-40B4-BE49-F238E27FC236}">
                <a16:creationId xmlns:a16="http://schemas.microsoft.com/office/drawing/2014/main" id="{96F04566-63C4-4E04-95F6-F236912A2F8F}"/>
              </a:ext>
            </a:extLst>
          </p:cNvPr>
          <p:cNvSpPr>
            <a:spLocks noGrp="1"/>
          </p:cNvSpPr>
          <p:nvPr>
            <p:ph type="dt" idx="1"/>
          </p:nvPr>
        </p:nvSpPr>
        <p:spPr/>
        <p:txBody>
          <a:bodyPr/>
          <a:lstStyle/>
          <a:p>
            <a:pPr rtl="0"/>
            <a:fld id="{349161C6-02E6-4A51-9612-82E8932FCFC9}" type="datetime1">
              <a:rPr lang="pl-PL" smtClean="0"/>
              <a:t>19.04.2023</a:t>
            </a:fld>
            <a:endParaRPr lang="pl-PL"/>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pPr rtl="0"/>
            <a:fld id="{E7CCE34D-CFF1-4FFE-815B-D050E7ED2DFD}" type="slidenum">
              <a:rPr lang="pl-PL" smtClean="0"/>
              <a:t>11</a:t>
            </a:fld>
            <a:endParaRPr lang="pl-PL"/>
          </a:p>
        </p:txBody>
      </p:sp>
      <p:sp>
        <p:nvSpPr>
          <p:cNvPr id="5" name="Symbol zastępczy daty 4">
            <a:extLst>
              <a:ext uri="{FF2B5EF4-FFF2-40B4-BE49-F238E27FC236}">
                <a16:creationId xmlns:a16="http://schemas.microsoft.com/office/drawing/2014/main" id="{E4891A17-6249-461C-B075-652AEA2598D9}"/>
              </a:ext>
            </a:extLst>
          </p:cNvPr>
          <p:cNvSpPr>
            <a:spLocks noGrp="1"/>
          </p:cNvSpPr>
          <p:nvPr>
            <p:ph type="dt" idx="1"/>
          </p:nvPr>
        </p:nvSpPr>
        <p:spPr/>
        <p:txBody>
          <a:bodyPr/>
          <a:lstStyle/>
          <a:p>
            <a:pPr rtl="0"/>
            <a:fld id="{0CE26397-7EB8-4E6D-9388-C37617315B24}" type="datetime1">
              <a:rPr lang="pl-PL" smtClean="0"/>
              <a:t>19.04.2023</a:t>
            </a:fld>
            <a:endParaRPr lang="pl-PL"/>
          </a:p>
        </p:txBody>
      </p:sp>
    </p:spTree>
    <p:extLst>
      <p:ext uri="{BB962C8B-B14F-4D97-AF65-F5344CB8AC3E}">
        <p14:creationId xmlns:p14="http://schemas.microsoft.com/office/powerpoint/2010/main" val="438094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dirty="0"/>
          </a:p>
        </p:txBody>
      </p:sp>
      <p:sp>
        <p:nvSpPr>
          <p:cNvPr id="4" name="Numer slajdu — symbol zastępczy 3"/>
          <p:cNvSpPr>
            <a:spLocks noGrp="1"/>
          </p:cNvSpPr>
          <p:nvPr>
            <p:ph type="sldNum" sz="quarter" idx="5"/>
          </p:nvPr>
        </p:nvSpPr>
        <p:spPr/>
        <p:txBody>
          <a:bodyPr rtlCol="0"/>
          <a:lstStyle/>
          <a:p>
            <a:pPr rtl="0"/>
            <a:fld id="{1983A999-5E0E-42CA-8400-604AE921FF7C}" type="slidenum">
              <a:rPr lang="pl-PL" smtClean="0"/>
              <a:t>13</a:t>
            </a:fld>
            <a:endParaRPr lang="pl-PL"/>
          </a:p>
        </p:txBody>
      </p:sp>
      <p:sp>
        <p:nvSpPr>
          <p:cNvPr id="5" name="Symbol zastępczy daty 4">
            <a:extLst>
              <a:ext uri="{FF2B5EF4-FFF2-40B4-BE49-F238E27FC236}">
                <a16:creationId xmlns:a16="http://schemas.microsoft.com/office/drawing/2014/main" id="{DC575042-9803-4365-98E6-7B269EDD9F1D}"/>
              </a:ext>
            </a:extLst>
          </p:cNvPr>
          <p:cNvSpPr>
            <a:spLocks noGrp="1"/>
          </p:cNvSpPr>
          <p:nvPr>
            <p:ph type="dt" idx="1"/>
          </p:nvPr>
        </p:nvSpPr>
        <p:spPr/>
        <p:txBody>
          <a:bodyPr/>
          <a:lstStyle/>
          <a:p>
            <a:pPr rtl="0"/>
            <a:fld id="{9509B6E6-3E65-49C0-94CE-1A750F0F84E8}" type="datetime1">
              <a:rPr lang="pl-PL" smtClean="0"/>
              <a:t>19.04.2023</a:t>
            </a:fld>
            <a:endParaRPr lang="pl-PL"/>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ytuł">
    <p:spTree>
      <p:nvGrpSpPr>
        <p:cNvPr id="1" name=""/>
        <p:cNvGrpSpPr/>
        <p:nvPr/>
      </p:nvGrpSpPr>
      <p:grpSpPr>
        <a:xfrm>
          <a:off x="0" y="0"/>
          <a:ext cx="0" cy="0"/>
          <a:chOff x="0" y="0"/>
          <a:chExt cx="0" cy="0"/>
        </a:xfrm>
      </p:grpSpPr>
      <p:sp>
        <p:nvSpPr>
          <p:cNvPr id="6" name="Tytuł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pl-PL" sz="4800"/>
              <a:t>3DFloat</a:t>
            </a:r>
          </a:p>
        </p:txBody>
      </p:sp>
      <p:sp>
        <p:nvSpPr>
          <p:cNvPr id="14" name="Obraz — symbol zastępczy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pl-PL"/>
              <a:t>Kliknij ikonę, aby dodać obraz</a:t>
            </a:r>
          </a:p>
        </p:txBody>
      </p:sp>
      <p:sp>
        <p:nvSpPr>
          <p:cNvPr id="8" name="Ow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grpSp>
        <p:nvGrpSpPr>
          <p:cNvPr id="9" name="Grupa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Dowolny kształt: Kształt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sp>
          <p:nvSpPr>
            <p:cNvPr id="11" name="Ow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grpSp>
      <p:sp>
        <p:nvSpPr>
          <p:cNvPr id="3" name="Tekst — symbol zastępczy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pl-PL"/>
              <a:t>Kliknij, aby edytować style wzorca tekstu</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Kolumna zawartości 3">
    <p:spTree>
      <p:nvGrpSpPr>
        <p:cNvPr id="1" name=""/>
        <p:cNvGrpSpPr/>
        <p:nvPr/>
      </p:nvGrpSpPr>
      <p:grpSpPr>
        <a:xfrm>
          <a:off x="0" y="0"/>
          <a:ext cx="0" cy="0"/>
          <a:chOff x="0" y="0"/>
          <a:chExt cx="0" cy="0"/>
        </a:xfrm>
      </p:grpSpPr>
      <p:grpSp>
        <p:nvGrpSpPr>
          <p:cNvPr id="34" name="Grupa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Dowolny kształt: Kształt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l-PL" dirty="0"/>
            </a:p>
          </p:txBody>
        </p:sp>
        <p:sp>
          <p:nvSpPr>
            <p:cNvPr id="36" name="Dowolny kształt: Kształt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l-PL" dirty="0">
                <a:solidFill>
                  <a:schemeClr val="tx1"/>
                </a:solidFill>
              </a:endParaRPr>
            </a:p>
          </p:txBody>
        </p:sp>
        <p:sp>
          <p:nvSpPr>
            <p:cNvPr id="37" name="Ow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sp>
          <p:nvSpPr>
            <p:cNvPr id="38" name="Ow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grpSp>
      <p:sp>
        <p:nvSpPr>
          <p:cNvPr id="19" name="Dowolny kształt: Kształt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sp>
        <p:nvSpPr>
          <p:cNvPr id="20" name="Ow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sp>
        <p:nvSpPr>
          <p:cNvPr id="25" name="Ow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sp>
        <p:nvSpPr>
          <p:cNvPr id="15" name="Tytuł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pl-PL" sz="4800" dirty="0"/>
            </a:lvl1pPr>
          </a:lstStyle>
          <a:p>
            <a:pPr lvl="0" rtl="0">
              <a:lnSpc>
                <a:spcPct val="100000"/>
              </a:lnSpc>
            </a:pPr>
            <a:r>
              <a:rPr lang="pl-PL"/>
              <a:t>Kliknij, aby edytować styl</a:t>
            </a:r>
          </a:p>
        </p:txBody>
      </p:sp>
      <p:sp>
        <p:nvSpPr>
          <p:cNvPr id="16" name="Tekst — symbol zastępczy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a:t>Kliknij, aby edytować style wzorca tekstu</a:t>
            </a:r>
          </a:p>
        </p:txBody>
      </p:sp>
      <p:sp>
        <p:nvSpPr>
          <p:cNvPr id="17" name="Zawartość — symbol zastępczy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22" name="Tekst — symbol zastępczy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pl-PL" sz="2000" b="0" cap="all" spc="200" baseline="0" dirty="0">
                <a:solidFill>
                  <a:schemeClr val="tx1"/>
                </a:solidFill>
              </a:defRPr>
            </a:lvl1pPr>
          </a:lstStyle>
          <a:p>
            <a:pPr marL="228600" lvl="0" indent="-228600" rtl="0"/>
            <a:r>
              <a:rPr lang="pl-PL"/>
              <a:t>Kliknij, aby edytować style wzorca tekstu</a:t>
            </a:r>
          </a:p>
        </p:txBody>
      </p:sp>
      <p:sp>
        <p:nvSpPr>
          <p:cNvPr id="23" name="Zawartość — symbol zastępczy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18" name="Tekst — symbol zastępczy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pl-PL" sz="2000" b="0" cap="all" spc="200" baseline="0" dirty="0">
                <a:solidFill>
                  <a:schemeClr val="tx1"/>
                </a:solidFill>
              </a:defRPr>
            </a:lvl1pPr>
          </a:lstStyle>
          <a:p>
            <a:pPr marL="228600" lvl="0" indent="-228600" rtl="0"/>
            <a:r>
              <a:rPr lang="pl-PL"/>
              <a:t>Kliknij, aby EDYTOWAĆ</a:t>
            </a:r>
          </a:p>
        </p:txBody>
      </p:sp>
      <p:sp>
        <p:nvSpPr>
          <p:cNvPr id="21" name="Zawartość — symbol zastępczy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4" name="Data — symbol zastępczy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pl-PL"/>
              <a:t>Wtorek, 2 lutego 20XX</a:t>
            </a:r>
            <a:endParaRPr lang="pl-PL" dirty="0"/>
          </a:p>
        </p:txBody>
      </p:sp>
      <p:sp>
        <p:nvSpPr>
          <p:cNvPr id="5" name="Stopka — symbol zastępczy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pl-PL"/>
              <a:t>Przykładowy tekst stopki</a:t>
            </a:r>
          </a:p>
        </p:txBody>
      </p:sp>
      <p:sp>
        <p:nvSpPr>
          <p:cNvPr id="6" name="Numer slajdu — symbol zastępczy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pl-PL" smtClean="0"/>
              <a:t>‹#›</a:t>
            </a:fld>
            <a:endParaRPr lang="pl-PL"/>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Podsumowanie">
    <p:spTree>
      <p:nvGrpSpPr>
        <p:cNvPr id="1" name=""/>
        <p:cNvGrpSpPr/>
        <p:nvPr/>
      </p:nvGrpSpPr>
      <p:grpSpPr>
        <a:xfrm>
          <a:off x="0" y="0"/>
          <a:ext cx="0" cy="0"/>
          <a:chOff x="0" y="0"/>
          <a:chExt cx="0" cy="0"/>
        </a:xfrm>
      </p:grpSpPr>
      <p:sp>
        <p:nvSpPr>
          <p:cNvPr id="5" name="Tytuł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pl-PL"/>
              <a:t>Kliknij, aby edytować styl</a:t>
            </a:r>
          </a:p>
        </p:txBody>
      </p:sp>
      <p:sp>
        <p:nvSpPr>
          <p:cNvPr id="10" name="Obraz — symbol zastępczy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pl-PL"/>
              <a:t>Kliknij ikonę, aby dodać obraz</a:t>
            </a:r>
          </a:p>
        </p:txBody>
      </p:sp>
      <p:sp>
        <p:nvSpPr>
          <p:cNvPr id="7" name="Zawartość — symbol zastępczy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pl-PL"/>
              <a:t>Kliknij, aby edytować style wzorca tekstu</a:t>
            </a:r>
          </a:p>
        </p:txBody>
      </p:sp>
      <p:sp>
        <p:nvSpPr>
          <p:cNvPr id="2" name="Data — symbol zastępczy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pl-PL"/>
              <a:t>Wtorek, 2 lutego 20XX</a:t>
            </a:r>
          </a:p>
        </p:txBody>
      </p:sp>
      <p:sp>
        <p:nvSpPr>
          <p:cNvPr id="3" name="Stopka — symbol zastępczy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pl-PL"/>
              <a:t>Przykładowy tekst stopki</a:t>
            </a:r>
          </a:p>
        </p:txBody>
      </p:sp>
      <p:sp>
        <p:nvSpPr>
          <p:cNvPr id="4" name="Numer slajdu — symbol zastępczy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pl-PL" smtClean="0"/>
              <a:t>‹#›</a:t>
            </a:fld>
            <a:endParaRPr lang="pl-PL"/>
          </a:p>
        </p:txBody>
      </p:sp>
      <p:sp>
        <p:nvSpPr>
          <p:cNvPr id="8" name="Ow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Zamknięcie">
    <p:spTree>
      <p:nvGrpSpPr>
        <p:cNvPr id="1" name=""/>
        <p:cNvGrpSpPr/>
        <p:nvPr/>
      </p:nvGrpSpPr>
      <p:grpSpPr>
        <a:xfrm>
          <a:off x="0" y="0"/>
          <a:ext cx="0" cy="0"/>
          <a:chOff x="0" y="0"/>
          <a:chExt cx="0" cy="0"/>
        </a:xfrm>
      </p:grpSpPr>
      <p:sp>
        <p:nvSpPr>
          <p:cNvPr id="28" name="Tytuł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pl-PL"/>
              <a:t>Kliknij, aby edytować styl</a:t>
            </a:r>
            <a:endParaRPr lang="pl-PL" dirty="0"/>
          </a:p>
        </p:txBody>
      </p:sp>
      <p:sp>
        <p:nvSpPr>
          <p:cNvPr id="31" name="Podtytuł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pl-PL">
                <a:solidFill>
                  <a:schemeClr val="tx1">
                    <a:alpha val="60000"/>
                  </a:schemeClr>
                </a:solidFill>
              </a:rPr>
              <a:t>Kliknij, aby edytować styl wzorca podtytułu</a:t>
            </a:r>
            <a:endParaRPr lang="pl-PL" dirty="0">
              <a:solidFill>
                <a:schemeClr val="tx1">
                  <a:alpha val="60000"/>
                </a:schemeClr>
              </a:solidFill>
            </a:endParaRPr>
          </a:p>
        </p:txBody>
      </p:sp>
      <p:sp>
        <p:nvSpPr>
          <p:cNvPr id="40" name="Obraz — symbol zastępczy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pl-PL"/>
              <a:t>Kliknij ikonę, aby dodać obraz</a:t>
            </a:r>
            <a:endParaRPr lang="pl-PL" dirty="0"/>
          </a:p>
        </p:txBody>
      </p:sp>
      <p:sp>
        <p:nvSpPr>
          <p:cNvPr id="42" name="Obraz — symbol zastępczy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pl-PL"/>
              <a:t>Kliknij ikonę, aby dodać obraz</a:t>
            </a:r>
          </a:p>
        </p:txBody>
      </p:sp>
      <p:grpSp>
        <p:nvGrpSpPr>
          <p:cNvPr id="43" name="Grupa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Dowolny kształt: Kształt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l-PL">
                <a:solidFill>
                  <a:schemeClr val="tx1"/>
                </a:solidFill>
              </a:endParaRPr>
            </a:p>
          </p:txBody>
        </p:sp>
        <p:sp>
          <p:nvSpPr>
            <p:cNvPr id="45" name="Ow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sp>
          <p:nvSpPr>
            <p:cNvPr id="46" name="Dowolny kształt: Kształt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l-PL">
                <a:solidFill>
                  <a:schemeClr val="tx1"/>
                </a:solidFill>
              </a:endParaRPr>
            </a:p>
          </p:txBody>
        </p:sp>
      </p:grpSp>
      <p:grpSp>
        <p:nvGrpSpPr>
          <p:cNvPr id="15" name="Grupa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Dowolny kształt: Kształt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sp>
          <p:nvSpPr>
            <p:cNvPr id="21" name="Ow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grpSp>
      <p:sp>
        <p:nvSpPr>
          <p:cNvPr id="5" name="Data — symbol zastępczy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pl-PL"/>
              <a:t>Wtorek, 2 lutego 20XX</a:t>
            </a:r>
          </a:p>
        </p:txBody>
      </p:sp>
      <p:sp>
        <p:nvSpPr>
          <p:cNvPr id="6" name="Stopka — symbol zastępczy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pl-PL"/>
              <a:t>Przykładowy tekst stopki</a:t>
            </a:r>
          </a:p>
        </p:txBody>
      </p:sp>
      <p:sp>
        <p:nvSpPr>
          <p:cNvPr id="7" name="Numer slajdu — symbol zastępczy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pl-PL" smtClean="0"/>
              <a:t>‹#›</a:t>
            </a:fld>
            <a:endParaRPr lang="pl-PL"/>
          </a:p>
        </p:txBody>
      </p:sp>
      <p:sp>
        <p:nvSpPr>
          <p:cNvPr id="17" name="Ow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pl-PL"/>
              <a:t>Kliknij, aby edytować styl</a:t>
            </a:r>
            <a:endParaRPr lang="pl-PL" dirty="0"/>
          </a:p>
        </p:txBody>
      </p:sp>
      <p:sp>
        <p:nvSpPr>
          <p:cNvPr id="3" name="Podtytuł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l-PL"/>
              <a:t>Kliknij, aby edytować styl wzorca podtytułu</a:t>
            </a:r>
            <a:endParaRPr lang="pl-PL" dirty="0"/>
          </a:p>
        </p:txBody>
      </p:sp>
      <p:sp>
        <p:nvSpPr>
          <p:cNvPr id="4" name="Data — symbol zastępczy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pl-PL"/>
              <a:t>Wtorek, 2 lutego 20XX</a:t>
            </a:r>
            <a:endParaRPr lang="pl-PL" dirty="0"/>
          </a:p>
        </p:txBody>
      </p:sp>
      <p:sp>
        <p:nvSpPr>
          <p:cNvPr id="5" name="Stopka — symbol zastępczy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pl-PL"/>
              <a:t>Przykładowy tekst stopki</a:t>
            </a:r>
          </a:p>
        </p:txBody>
      </p:sp>
      <p:sp>
        <p:nvSpPr>
          <p:cNvPr id="6" name="Numer slajdu — symbol zastępczy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pl-PL" smtClean="0"/>
              <a:t>‹#›</a:t>
            </a:fld>
            <a:endParaRPr lang="pl-PL"/>
          </a:p>
        </p:txBody>
      </p:sp>
      <p:sp>
        <p:nvSpPr>
          <p:cNvPr id="19" name="Dowolny kształt: Kształt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sp>
        <p:nvSpPr>
          <p:cNvPr id="20" name="Ow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sp>
        <p:nvSpPr>
          <p:cNvPr id="25" name="Ow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grpSp>
        <p:nvGrpSpPr>
          <p:cNvPr id="34" name="Grupa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Dowolny kształt: Kształt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l-PL" dirty="0"/>
            </a:p>
          </p:txBody>
        </p:sp>
        <p:sp>
          <p:nvSpPr>
            <p:cNvPr id="36" name="Dowolny kształt: Kształt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l-PL" dirty="0">
                <a:solidFill>
                  <a:schemeClr val="tx1"/>
                </a:solidFill>
              </a:endParaRPr>
            </a:p>
          </p:txBody>
        </p:sp>
        <p:sp>
          <p:nvSpPr>
            <p:cNvPr id="37" name="Ow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sp>
          <p:nvSpPr>
            <p:cNvPr id="38" name="Ow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2" name="Ow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grpSp>
        <p:nvGrpSpPr>
          <p:cNvPr id="13" name="Grupa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Dowolny kształt: Kształt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sp>
          <p:nvSpPr>
            <p:cNvPr id="21" name="Ow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grpSp>
      <p:sp>
        <p:nvSpPr>
          <p:cNvPr id="2" name="Tytuł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pl-PL"/>
              <a:t>Kliknij, aby edytować styl</a:t>
            </a:r>
            <a:endParaRPr lang="pl-PL" dirty="0"/>
          </a:p>
        </p:txBody>
      </p:sp>
      <p:sp>
        <p:nvSpPr>
          <p:cNvPr id="3" name="Zawartość — symbol zastępczy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PL" dirty="0"/>
          </a:p>
        </p:txBody>
      </p:sp>
      <p:sp>
        <p:nvSpPr>
          <p:cNvPr id="4" name="Zawartość — symbol zastępczy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PL" dirty="0"/>
          </a:p>
        </p:txBody>
      </p:sp>
      <p:sp>
        <p:nvSpPr>
          <p:cNvPr id="5" name="Data — symbol zastępczy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pl-PL"/>
              <a:t>Wtorek, 2 lutego 20XX</a:t>
            </a:r>
          </a:p>
        </p:txBody>
      </p:sp>
      <p:sp>
        <p:nvSpPr>
          <p:cNvPr id="6" name="Stopka — symbol zastępczy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pl-PL"/>
              <a:t>Przykładowy tekst stopki</a:t>
            </a:r>
          </a:p>
        </p:txBody>
      </p:sp>
      <p:sp>
        <p:nvSpPr>
          <p:cNvPr id="7" name="Numer slajdu — symbol zastępczy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pl-PL" smtClean="0"/>
              <a:t>‹#›</a:t>
            </a:fld>
            <a:endParaRPr lang="pl-PL"/>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pl-PL"/>
              <a:t>Wtorek, 2 lutego 20XX</a:t>
            </a:r>
          </a:p>
        </p:txBody>
      </p:sp>
      <p:sp>
        <p:nvSpPr>
          <p:cNvPr id="3" name="Stopka — symbol zastępczy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pl-PL"/>
              <a:t>Przykładowy tekst stopki</a:t>
            </a:r>
          </a:p>
        </p:txBody>
      </p:sp>
      <p:sp>
        <p:nvSpPr>
          <p:cNvPr id="4" name="Numer slajdu — symbol zastępczy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pl-PL" smtClean="0"/>
              <a:t>‹#›</a:t>
            </a:fld>
            <a:endParaRPr lang="pl-PL"/>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grpSp>
        <p:nvGrpSpPr>
          <p:cNvPr id="8" name="Grupa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Dowolny kształt: Kształt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sp>
          <p:nvSpPr>
            <p:cNvPr id="12" name="Ow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grpSp>
      <p:sp>
        <p:nvSpPr>
          <p:cNvPr id="2" name="Tytuł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pl-PL"/>
              <a:t>Kliknij, aby edytować styl</a:t>
            </a:r>
            <a:endParaRPr lang="pl-PL" dirty="0"/>
          </a:p>
        </p:txBody>
      </p:sp>
      <p:sp>
        <p:nvSpPr>
          <p:cNvPr id="3" name="Zawartość — symbol zastępczy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PL" dirty="0"/>
          </a:p>
        </p:txBody>
      </p:sp>
      <p:sp>
        <p:nvSpPr>
          <p:cNvPr id="4" name="Tekst — symbol zastępczy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a:t>Kliknij, aby edytować style wzorca tekstu</a:t>
            </a:r>
          </a:p>
        </p:txBody>
      </p:sp>
      <p:sp>
        <p:nvSpPr>
          <p:cNvPr id="5" name="Data — symbol zastępczy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pl-PL"/>
              <a:t>Wtorek, 2 lutego 20XX</a:t>
            </a:r>
          </a:p>
        </p:txBody>
      </p:sp>
      <p:sp>
        <p:nvSpPr>
          <p:cNvPr id="6" name="Stopka — symbol zastępczy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pl-PL"/>
              <a:t>Przykładowy tekst stopki</a:t>
            </a:r>
          </a:p>
        </p:txBody>
      </p:sp>
      <p:sp>
        <p:nvSpPr>
          <p:cNvPr id="7" name="Numer slajdu — symbol zastępczy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pl-PL" smtClean="0"/>
              <a:t>‹#›</a:t>
            </a:fld>
            <a:endParaRPr lang="pl-PL"/>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Plan">
    <p:spTree>
      <p:nvGrpSpPr>
        <p:cNvPr id="1" name=""/>
        <p:cNvGrpSpPr/>
        <p:nvPr/>
      </p:nvGrpSpPr>
      <p:grpSpPr>
        <a:xfrm>
          <a:off x="0" y="0"/>
          <a:ext cx="0" cy="0"/>
          <a:chOff x="0" y="0"/>
          <a:chExt cx="0" cy="0"/>
        </a:xfrm>
      </p:grpSpPr>
      <p:sp>
        <p:nvSpPr>
          <p:cNvPr id="5" name="Tytuł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pl-PL"/>
              <a:t>Kliknij, aby dodać tytuł</a:t>
            </a:r>
          </a:p>
        </p:txBody>
      </p:sp>
      <p:sp>
        <p:nvSpPr>
          <p:cNvPr id="7" name="Zawartość — symbol zastępczy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pl-PL" sz="1600"/>
              <a:t>Kliknij, aby dodać tekst</a:t>
            </a:r>
          </a:p>
        </p:txBody>
      </p:sp>
      <p:sp>
        <p:nvSpPr>
          <p:cNvPr id="17" name="Obraz — symbol zastępczy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pl-PL"/>
              <a:t>Kliknij ikonę, aby dodać obraz</a:t>
            </a:r>
          </a:p>
        </p:txBody>
      </p:sp>
      <p:sp>
        <p:nvSpPr>
          <p:cNvPr id="22" name="Obraz — symbol zastępczy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pl-PL"/>
              <a:t>Kliknij ikonę, aby dodać obraz</a:t>
            </a:r>
          </a:p>
        </p:txBody>
      </p:sp>
      <p:sp>
        <p:nvSpPr>
          <p:cNvPr id="25" name="Obraz — symbol zastępczy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pl-PL"/>
              <a:t>Kliknij ikonę, aby dodać obraz</a:t>
            </a:r>
          </a:p>
        </p:txBody>
      </p:sp>
      <p:sp>
        <p:nvSpPr>
          <p:cNvPr id="2" name="Data — symbol zastępczy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pl-PL"/>
              <a:t>Wtorek, 2 lutego 20XX</a:t>
            </a:r>
          </a:p>
        </p:txBody>
      </p:sp>
      <p:sp>
        <p:nvSpPr>
          <p:cNvPr id="3" name="Stopka — symbol zastępczy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pl-PL"/>
              <a:t>Przykładowy tekst stopki</a:t>
            </a:r>
          </a:p>
        </p:txBody>
      </p:sp>
      <p:sp>
        <p:nvSpPr>
          <p:cNvPr id="4" name="Numer slajdu — symbol zastępczy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pl-PL" smtClean="0"/>
              <a:t>‹#›</a:t>
            </a:fld>
            <a:endParaRPr lang="pl-PL"/>
          </a:p>
        </p:txBody>
      </p:sp>
      <p:sp>
        <p:nvSpPr>
          <p:cNvPr id="6" name="Ow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grpSp>
        <p:nvGrpSpPr>
          <p:cNvPr id="10" name="Grupa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Dowolny kształt: Kształt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sp>
          <p:nvSpPr>
            <p:cNvPr id="12" name="Ow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Wstęp">
    <p:spTree>
      <p:nvGrpSpPr>
        <p:cNvPr id="1" name=""/>
        <p:cNvGrpSpPr/>
        <p:nvPr/>
      </p:nvGrpSpPr>
      <p:grpSpPr>
        <a:xfrm>
          <a:off x="0" y="0"/>
          <a:ext cx="0" cy="0"/>
          <a:chOff x="0" y="0"/>
          <a:chExt cx="0" cy="0"/>
        </a:xfrm>
      </p:grpSpPr>
      <p:sp>
        <p:nvSpPr>
          <p:cNvPr id="9" name="Tytuł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pl-PL"/>
              <a:t>Kliknij, aby edytować styl</a:t>
            </a:r>
            <a:endParaRPr lang="pl-PL" dirty="0"/>
          </a:p>
        </p:txBody>
      </p:sp>
      <p:sp>
        <p:nvSpPr>
          <p:cNvPr id="12" name="Obraz — symbol zastępczy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pl-PL"/>
              <a:t>Kliknij ikonę, aby dodać obraz</a:t>
            </a:r>
          </a:p>
        </p:txBody>
      </p:sp>
      <p:sp>
        <p:nvSpPr>
          <p:cNvPr id="18" name="Obraz — symbol zastępczy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pl-PL"/>
              <a:t>Kliknij ikonę, aby dodać obraz</a:t>
            </a:r>
          </a:p>
        </p:txBody>
      </p:sp>
      <p:sp>
        <p:nvSpPr>
          <p:cNvPr id="19" name="Obraz — symbol zastępczy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pl-PL"/>
              <a:t>Kliknij ikonę, aby dodać obraz</a:t>
            </a:r>
          </a:p>
        </p:txBody>
      </p:sp>
      <p:sp>
        <p:nvSpPr>
          <p:cNvPr id="20" name="Obraz — symbol zastępczy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pl-PL"/>
              <a:t>Kliknij ikonę, aby dodać obraz</a:t>
            </a:r>
          </a:p>
        </p:txBody>
      </p:sp>
      <p:sp>
        <p:nvSpPr>
          <p:cNvPr id="2" name="Data — symbol zastępczy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pl-PL"/>
              <a:t>Wtorek, 2 lutego 20XX</a:t>
            </a:r>
          </a:p>
        </p:txBody>
      </p:sp>
      <p:sp>
        <p:nvSpPr>
          <p:cNvPr id="3" name="Stopka — symbol zastępczy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pl-PL"/>
              <a:t>Przykładowy tekst stopki</a:t>
            </a:r>
          </a:p>
        </p:txBody>
      </p:sp>
      <p:sp>
        <p:nvSpPr>
          <p:cNvPr id="4" name="Numer slajdu — symbol zastępczy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pl-PL" smtClean="0"/>
              <a:t>‹#›</a:t>
            </a:fld>
            <a:endParaRPr lang="pl-PL"/>
          </a:p>
        </p:txBody>
      </p:sp>
      <p:sp>
        <p:nvSpPr>
          <p:cNvPr id="11" name="Zawartość — symbol zastępczy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pl-PL"/>
              <a:t>Kliknij, aby edytować style wzorca tekstu</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Podział sekcji">
    <p:bg>
      <p:bgRef idx="1001">
        <a:schemeClr val="bg1"/>
      </p:bgRef>
    </p:bg>
    <p:spTree>
      <p:nvGrpSpPr>
        <p:cNvPr id="1" name=""/>
        <p:cNvGrpSpPr/>
        <p:nvPr/>
      </p:nvGrpSpPr>
      <p:grpSpPr>
        <a:xfrm>
          <a:off x="0" y="0"/>
          <a:ext cx="0" cy="0"/>
          <a:chOff x="0" y="0"/>
          <a:chExt cx="0" cy="0"/>
        </a:xfrm>
      </p:grpSpPr>
      <p:sp>
        <p:nvSpPr>
          <p:cNvPr id="8" name="Obraz — symbol zastępczy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pl-PL"/>
              <a:t>Kliknij ikonę, aby dodać obraz</a:t>
            </a:r>
          </a:p>
        </p:txBody>
      </p:sp>
      <p:sp>
        <p:nvSpPr>
          <p:cNvPr id="4" name="Data — symbol zastępczy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pl-PL"/>
              <a:t>Wtorek, 2 lutego 20XX</a:t>
            </a:r>
          </a:p>
        </p:txBody>
      </p:sp>
      <p:sp>
        <p:nvSpPr>
          <p:cNvPr id="5" name="Stopka — symbol zastępczy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pl-PL"/>
              <a:t>Przykładowy tekst stopki</a:t>
            </a:r>
          </a:p>
        </p:txBody>
      </p:sp>
      <p:sp>
        <p:nvSpPr>
          <p:cNvPr id="6" name="Numer slajdu — symbol zastępczy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pl-PL" smtClean="0"/>
              <a:t>‹#›</a:t>
            </a:fld>
            <a:endParaRPr lang="pl-PL"/>
          </a:p>
        </p:txBody>
      </p:sp>
      <p:sp>
        <p:nvSpPr>
          <p:cNvPr id="13" name="Prostokąt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a:p>
        </p:txBody>
      </p:sp>
      <p:sp>
        <p:nvSpPr>
          <p:cNvPr id="14" name="Prostokąt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a:p>
        </p:txBody>
      </p:sp>
      <p:sp>
        <p:nvSpPr>
          <p:cNvPr id="15" name="Tytuł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pl-PL"/>
              <a:t>Kliknij, aby edytować styl</a:t>
            </a:r>
            <a:endParaRPr lang="pl-PL" dirty="0"/>
          </a:p>
        </p:txBody>
      </p:sp>
      <p:sp>
        <p:nvSpPr>
          <p:cNvPr id="16" name="Podtytuł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pl-PL">
                <a:solidFill>
                  <a:schemeClr val="tx1">
                    <a:alpha val="60000"/>
                  </a:schemeClr>
                </a:solidFill>
              </a:rPr>
              <a:t>Kliknij, aby edytować styl wzorca podtytułu</a:t>
            </a:r>
            <a:endParaRPr lang="pl-PL"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Podział sekcji">
    <p:bg>
      <p:bgRef idx="1001">
        <a:schemeClr val="bg1"/>
      </p:bgRef>
    </p:bg>
    <p:spTree>
      <p:nvGrpSpPr>
        <p:cNvPr id="1" name=""/>
        <p:cNvGrpSpPr/>
        <p:nvPr/>
      </p:nvGrpSpPr>
      <p:grpSpPr>
        <a:xfrm>
          <a:off x="0" y="0"/>
          <a:ext cx="0" cy="0"/>
          <a:chOff x="0" y="0"/>
          <a:chExt cx="0" cy="0"/>
        </a:xfrm>
      </p:grpSpPr>
      <p:sp>
        <p:nvSpPr>
          <p:cNvPr id="8" name="Obraz — symbol zastępczy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pl-PL"/>
              <a:t>Kliknij ikonę, aby dodać obraz</a:t>
            </a:r>
          </a:p>
        </p:txBody>
      </p:sp>
      <p:sp>
        <p:nvSpPr>
          <p:cNvPr id="16" name="Podtytuł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pl-PL">
                <a:solidFill>
                  <a:schemeClr val="tx1">
                    <a:alpha val="60000"/>
                  </a:schemeClr>
                </a:solidFill>
              </a:rPr>
              <a:t>Kliknij, aby edytować styl wzorca podtytułu</a:t>
            </a:r>
            <a:endParaRPr lang="pl-PL" dirty="0">
              <a:solidFill>
                <a:schemeClr val="tx1">
                  <a:alpha val="60000"/>
                </a:schemeClr>
              </a:solidFill>
            </a:endParaRPr>
          </a:p>
        </p:txBody>
      </p:sp>
      <p:sp>
        <p:nvSpPr>
          <p:cNvPr id="15" name="Tytuł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pl-PL"/>
              <a:t>Kliknij, aby edytować styl</a:t>
            </a:r>
            <a:endParaRPr lang="pl-PL"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Oś czasu tabeli wykresów">
    <p:spTree>
      <p:nvGrpSpPr>
        <p:cNvPr id="1" name=""/>
        <p:cNvGrpSpPr/>
        <p:nvPr/>
      </p:nvGrpSpPr>
      <p:grpSpPr>
        <a:xfrm>
          <a:off x="0" y="0"/>
          <a:ext cx="0" cy="0"/>
          <a:chOff x="0" y="0"/>
          <a:chExt cx="0" cy="0"/>
        </a:xfrm>
      </p:grpSpPr>
      <p:grpSp>
        <p:nvGrpSpPr>
          <p:cNvPr id="12" name="Grupa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Dowolny kształt: Kształt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l-PL" dirty="0">
                <a:solidFill>
                  <a:schemeClr val="tx1"/>
                </a:solidFill>
              </a:endParaRPr>
            </a:p>
          </p:txBody>
        </p:sp>
        <p:sp>
          <p:nvSpPr>
            <p:cNvPr id="14" name="Ow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sp>
          <p:nvSpPr>
            <p:cNvPr id="15" name="Ow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sp>
          <p:nvSpPr>
            <p:cNvPr id="16" name="Dowolny kształt: Kształt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l-PL" dirty="0">
                <a:solidFill>
                  <a:schemeClr val="tx1"/>
                </a:solidFill>
              </a:endParaRPr>
            </a:p>
          </p:txBody>
        </p:sp>
      </p:grpSp>
      <p:sp>
        <p:nvSpPr>
          <p:cNvPr id="2" name="Tytuł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pl-PL" dirty="0"/>
            </a:lvl1pPr>
          </a:lstStyle>
          <a:p>
            <a:pPr lvl="0" rtl="0">
              <a:lnSpc>
                <a:spcPct val="100000"/>
              </a:lnSpc>
            </a:pPr>
            <a:r>
              <a:rPr lang="pl-PL"/>
              <a:t>Kliknij, aby edytować styl</a:t>
            </a:r>
          </a:p>
        </p:txBody>
      </p:sp>
      <p:sp>
        <p:nvSpPr>
          <p:cNvPr id="3" name="Zawartość — symbol zastępczy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PL" dirty="0"/>
          </a:p>
        </p:txBody>
      </p:sp>
      <p:sp>
        <p:nvSpPr>
          <p:cNvPr id="4" name="Data — symbol zastępczy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pl-PL"/>
              <a:t>Wtorek, 2 lutego 20XX</a:t>
            </a:r>
          </a:p>
        </p:txBody>
      </p:sp>
      <p:sp>
        <p:nvSpPr>
          <p:cNvPr id="5" name="Stopka — symbol zastępczy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pl-PL"/>
              <a:t>Przykładowy tekst stopki</a:t>
            </a:r>
          </a:p>
        </p:txBody>
      </p:sp>
      <p:sp>
        <p:nvSpPr>
          <p:cNvPr id="6" name="Numer slajdu — symbol zastępczy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pl-PL" smtClean="0"/>
              <a:t>‹#›</a:t>
            </a:fld>
            <a:endParaRPr lang="pl-PL"/>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ytat">
    <p:spTree>
      <p:nvGrpSpPr>
        <p:cNvPr id="1" name=""/>
        <p:cNvGrpSpPr/>
        <p:nvPr/>
      </p:nvGrpSpPr>
      <p:grpSpPr>
        <a:xfrm>
          <a:off x="0" y="0"/>
          <a:ext cx="0" cy="0"/>
          <a:chOff x="0" y="0"/>
          <a:chExt cx="0" cy="0"/>
        </a:xfrm>
      </p:grpSpPr>
      <p:sp>
        <p:nvSpPr>
          <p:cNvPr id="5" name="Tytuł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pl-PL"/>
              <a:t>Kliknij, aby edytować styl</a:t>
            </a:r>
            <a:endParaRPr lang="pl-PL" dirty="0"/>
          </a:p>
        </p:txBody>
      </p:sp>
      <p:grpSp>
        <p:nvGrpSpPr>
          <p:cNvPr id="8" name="Grupa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Dowolny kształt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sp>
          <p:nvSpPr>
            <p:cNvPr id="10" name="Dowolny kształt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sp>
          <p:nvSpPr>
            <p:cNvPr id="11" name="Dowolny kształt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grpSp>
      <p:sp>
        <p:nvSpPr>
          <p:cNvPr id="12" name="Ow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sp>
        <p:nvSpPr>
          <p:cNvPr id="17" name="Zawartość — symbol zastępczy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pl-PL"/>
              <a:t>Kliknij, aby edytować style wzorca tekstu</a:t>
            </a:r>
          </a:p>
        </p:txBody>
      </p:sp>
      <p:sp>
        <p:nvSpPr>
          <p:cNvPr id="15" name="Obraz — symbol zastępczy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pl-PL"/>
              <a:t>Kliknij ikonę, aby dodać obraz</a:t>
            </a:r>
          </a:p>
        </p:txBody>
      </p:sp>
      <p:sp>
        <p:nvSpPr>
          <p:cNvPr id="2" name="Data — symbol zastępczy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pl-PL"/>
              <a:t>Wtorek, 2 lutego 20XX</a:t>
            </a:r>
          </a:p>
        </p:txBody>
      </p:sp>
      <p:sp>
        <p:nvSpPr>
          <p:cNvPr id="3" name="Stopka — symbol zastępczy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pl-PL"/>
              <a:t>Przykładowy tekst stopki</a:t>
            </a:r>
          </a:p>
        </p:txBody>
      </p:sp>
      <p:sp>
        <p:nvSpPr>
          <p:cNvPr id="4" name="Numer slajdu — symbol zastępczy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pl-PL" smtClean="0"/>
              <a:t>‹#›</a:t>
            </a:fld>
            <a:endParaRPr lang="pl-PL"/>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Zespół">
    <p:spTree>
      <p:nvGrpSpPr>
        <p:cNvPr id="1" name=""/>
        <p:cNvGrpSpPr/>
        <p:nvPr/>
      </p:nvGrpSpPr>
      <p:grpSpPr>
        <a:xfrm>
          <a:off x="0" y="0"/>
          <a:ext cx="0" cy="0"/>
          <a:chOff x="0" y="0"/>
          <a:chExt cx="0" cy="0"/>
        </a:xfrm>
      </p:grpSpPr>
      <p:sp>
        <p:nvSpPr>
          <p:cNvPr id="16" name="Prostokąt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l-PL"/>
          </a:p>
        </p:txBody>
      </p:sp>
      <p:sp>
        <p:nvSpPr>
          <p:cNvPr id="34" name="Ow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sp>
        <p:nvSpPr>
          <p:cNvPr id="40" name="Tytuł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pl-PL"/>
              <a:t>Zespół</a:t>
            </a:r>
          </a:p>
        </p:txBody>
      </p:sp>
      <p:grpSp>
        <p:nvGrpSpPr>
          <p:cNvPr id="51" name="Grupa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Dowolny kształt: Kształt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l-PL"/>
            </a:p>
          </p:txBody>
        </p:sp>
        <p:sp>
          <p:nvSpPr>
            <p:cNvPr id="53" name="Dowolny kształt: Kształt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l-PL">
                <a:solidFill>
                  <a:schemeClr val="tx1"/>
                </a:solidFill>
              </a:endParaRPr>
            </a:p>
          </p:txBody>
        </p:sp>
        <p:sp>
          <p:nvSpPr>
            <p:cNvPr id="54" name="Ow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sp>
          <p:nvSpPr>
            <p:cNvPr id="55" name="Ow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grpSp>
      <p:sp>
        <p:nvSpPr>
          <p:cNvPr id="56" name="Obraz — symbol zastępczy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pl-PL"/>
              <a:t>Kliknij ikonę, aby dodać obraz</a:t>
            </a:r>
          </a:p>
        </p:txBody>
      </p:sp>
      <p:sp>
        <p:nvSpPr>
          <p:cNvPr id="57" name="Obraz — symbol zastępczy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pl-PL"/>
              <a:t>Kliknij ikonę, aby dodać obraz</a:t>
            </a:r>
          </a:p>
        </p:txBody>
      </p:sp>
      <p:sp>
        <p:nvSpPr>
          <p:cNvPr id="58" name="Obraz — symbol zastępczy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pl-PL"/>
              <a:t>Kliknij ikonę, aby dodać obraz</a:t>
            </a:r>
            <a:endParaRPr lang="pl-PL" dirty="0"/>
          </a:p>
        </p:txBody>
      </p:sp>
      <p:sp>
        <p:nvSpPr>
          <p:cNvPr id="59" name="Obraz — symbol zastępczy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pl-PL"/>
              <a:t>Kliknij ikonę, aby dodać obraz</a:t>
            </a:r>
          </a:p>
        </p:txBody>
      </p:sp>
      <p:sp>
        <p:nvSpPr>
          <p:cNvPr id="63" name="Tekst — symbol zastępczy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pl-PL"/>
              <a:t>Imię i nazwisko</a:t>
            </a:r>
          </a:p>
        </p:txBody>
      </p:sp>
      <p:sp>
        <p:nvSpPr>
          <p:cNvPr id="61" name="Tekst — symbol zastępczy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pl-PL"/>
              <a:t>Tytuł</a:t>
            </a:r>
          </a:p>
        </p:txBody>
      </p:sp>
      <p:sp>
        <p:nvSpPr>
          <p:cNvPr id="65" name="Tekst — symbol zastępczy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pl-PL"/>
              <a:t>Imię i nazwisko</a:t>
            </a:r>
          </a:p>
        </p:txBody>
      </p:sp>
      <p:sp>
        <p:nvSpPr>
          <p:cNvPr id="64" name="Tekst — symbol zastępczy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pl-PL"/>
              <a:t>Tytuł</a:t>
            </a:r>
          </a:p>
        </p:txBody>
      </p:sp>
      <p:sp>
        <p:nvSpPr>
          <p:cNvPr id="67" name="Tekst — symbol zastępczy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pl-PL"/>
              <a:t>Imię i nazwisko</a:t>
            </a:r>
          </a:p>
        </p:txBody>
      </p:sp>
      <p:sp>
        <p:nvSpPr>
          <p:cNvPr id="66" name="Tekst — symbol zastępczy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pl-PL"/>
              <a:t>Tytuł</a:t>
            </a:r>
          </a:p>
        </p:txBody>
      </p:sp>
      <p:sp>
        <p:nvSpPr>
          <p:cNvPr id="69" name="Tekst — symbol zastępczy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pl-PL"/>
              <a:t>Imię i nazwisko</a:t>
            </a:r>
          </a:p>
        </p:txBody>
      </p:sp>
      <p:sp>
        <p:nvSpPr>
          <p:cNvPr id="68" name="Tekst — symbol zastępczy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pl-PL"/>
              <a:t>Tytuł</a:t>
            </a:r>
          </a:p>
        </p:txBody>
      </p:sp>
      <p:sp>
        <p:nvSpPr>
          <p:cNvPr id="4" name="Data — symbol zastępczy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pl-PL"/>
              <a:t>Wtorek, 2 lutego 20XX</a:t>
            </a:r>
            <a:endParaRPr lang="pl-PL" dirty="0"/>
          </a:p>
        </p:txBody>
      </p:sp>
      <p:sp>
        <p:nvSpPr>
          <p:cNvPr id="5" name="Stopka — symbol zastępczy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pl-PL"/>
              <a:t>Przykładowy tekst stopki</a:t>
            </a:r>
          </a:p>
        </p:txBody>
      </p:sp>
      <p:sp>
        <p:nvSpPr>
          <p:cNvPr id="6" name="Numer slajdu — symbol zastępczy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pl-PL" smtClean="0"/>
              <a:t>‹#›</a:t>
            </a:fld>
            <a:endParaRPr lang="pl-PL"/>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Kolumna zawartości 2 (slajd porównania)">
    <p:spTree>
      <p:nvGrpSpPr>
        <p:cNvPr id="1" name=""/>
        <p:cNvGrpSpPr/>
        <p:nvPr/>
      </p:nvGrpSpPr>
      <p:grpSpPr>
        <a:xfrm>
          <a:off x="0" y="0"/>
          <a:ext cx="0" cy="0"/>
          <a:chOff x="0" y="0"/>
          <a:chExt cx="0" cy="0"/>
        </a:xfrm>
      </p:grpSpPr>
      <p:sp>
        <p:nvSpPr>
          <p:cNvPr id="12" name="Ow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sp>
        <p:nvSpPr>
          <p:cNvPr id="11" name="Prostokąt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l-PL"/>
          </a:p>
        </p:txBody>
      </p:sp>
      <p:sp>
        <p:nvSpPr>
          <p:cNvPr id="2" name="Tytuł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pl-PL" sz="4800" dirty="0"/>
            </a:lvl1pPr>
          </a:lstStyle>
          <a:p>
            <a:pPr lvl="0" rtl="0">
              <a:lnSpc>
                <a:spcPct val="100000"/>
              </a:lnSpc>
            </a:pPr>
            <a:r>
              <a:rPr lang="pl-PL"/>
              <a:t>Kliknij, aby edytować styl</a:t>
            </a:r>
          </a:p>
        </p:txBody>
      </p:sp>
      <p:sp>
        <p:nvSpPr>
          <p:cNvPr id="3" name="Tekst — symbol zastępczy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a:t>Kliknij, aby edytować style wzorca tekstu</a:t>
            </a:r>
          </a:p>
        </p:txBody>
      </p:sp>
      <p:sp>
        <p:nvSpPr>
          <p:cNvPr id="4" name="Zawartość — symbol zastępczy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5" name="Tekst — symbol zastępczy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pl-PL" sz="1400" b="0" cap="all" spc="200" baseline="0" dirty="0">
                <a:solidFill>
                  <a:schemeClr val="tx1"/>
                </a:solidFill>
              </a:defRPr>
            </a:lvl1pPr>
          </a:lstStyle>
          <a:p>
            <a:pPr marL="228600" lvl="0" indent="-228600" rtl="0"/>
            <a:r>
              <a:rPr lang="pl-PL"/>
              <a:t>Kliknij, aby edytować style wzorca tekstu</a:t>
            </a:r>
          </a:p>
        </p:txBody>
      </p:sp>
      <p:sp>
        <p:nvSpPr>
          <p:cNvPr id="6" name="Zawartość — symbol zastępczy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7" name="Data — symbol zastępczy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pl-PL"/>
              <a:t>Wtorek, 2 lutego 20XX</a:t>
            </a:r>
          </a:p>
        </p:txBody>
      </p:sp>
      <p:sp>
        <p:nvSpPr>
          <p:cNvPr id="8" name="Stopka — symbol zastępczy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pl-PL"/>
              <a:t>Przykładowy tekst stopki</a:t>
            </a:r>
          </a:p>
        </p:txBody>
      </p:sp>
      <p:sp>
        <p:nvSpPr>
          <p:cNvPr id="9" name="Numer slajdu — symbol zastępczy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pl-PL" smtClean="0"/>
              <a:t>‹#›</a:t>
            </a:fld>
            <a:endParaRPr lang="pl-PL"/>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ytuł — symbol zastępczy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pl-PL" dirty="0"/>
              <a:t>Kliknij, aby edytować styl wzorca tytułu</a:t>
            </a:r>
          </a:p>
        </p:txBody>
      </p:sp>
      <p:sp>
        <p:nvSpPr>
          <p:cNvPr id="3" name="Tekst — symbol zastępczy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4" name="Data — symbol zastępczy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pl-PL"/>
              <a:t>Wtorek, 2 lutego 20XX</a:t>
            </a:r>
            <a:endParaRPr lang="pl-PL" dirty="0"/>
          </a:p>
        </p:txBody>
      </p:sp>
      <p:sp>
        <p:nvSpPr>
          <p:cNvPr id="5" name="Stopka — symbol zastępczy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pl-PL"/>
              <a:t>Przykładowy tekst stopki</a:t>
            </a:r>
            <a:endParaRPr lang="pl-PL" dirty="0"/>
          </a:p>
        </p:txBody>
      </p:sp>
      <p:sp>
        <p:nvSpPr>
          <p:cNvPr id="6" name="Numer slajdu — symbol zastępczy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pl-PL" smtClean="0"/>
              <a:pPr/>
              <a:t>‹#›</a:t>
            </a:fld>
            <a:endParaRPr lang="pl-PL"/>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pl-PL" sz="4800" kern="1200" dirty="0">
          <a:solidFill>
            <a:schemeClr val="tx1"/>
          </a:solidFill>
          <a:latin typeface="Times New Roman" panose="02020603050405020304" pitchFamily="18" charset="0"/>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6E938C-9D94-4B05-979A-D39FFC457291}"/>
              </a:ext>
            </a:extLst>
          </p:cNvPr>
          <p:cNvSpPr>
            <a:spLocks noGrp="1"/>
          </p:cNvSpPr>
          <p:nvPr>
            <p:ph type="ctrTitle"/>
          </p:nvPr>
        </p:nvSpPr>
        <p:spPr>
          <a:xfrm>
            <a:off x="7999413" y="1051551"/>
            <a:ext cx="3972453" cy="2384898"/>
          </a:xfrm>
        </p:spPr>
        <p:txBody>
          <a:bodyPr rtlCol="0" anchor="b" anchorCtr="0">
            <a:normAutofit/>
          </a:bodyPr>
          <a:lstStyle/>
          <a:p>
            <a:pPr rtl="0"/>
            <a:r>
              <a:rPr lang="pl-PL" dirty="0"/>
              <a:t>Technologia druku</a:t>
            </a:r>
          </a:p>
        </p:txBody>
      </p:sp>
      <p:pic>
        <p:nvPicPr>
          <p:cNvPr id="14" name="Obraz — symbol zastępczy 13" descr="Cyfrowe tło punktów danych">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Podtytuł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rtlCol="0">
            <a:normAutofit/>
          </a:bodyPr>
          <a:lstStyle/>
          <a:p>
            <a:pPr rtl="0"/>
            <a:r>
              <a:rPr lang="pl-PL" dirty="0"/>
              <a:t>Michał Bagiński</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upa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Dowolny kształt: Kształt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sp>
          <p:nvSpPr>
            <p:cNvPr id="27" name="Ow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grpSp>
      <p:sp>
        <p:nvSpPr>
          <p:cNvPr id="7" name="Tytuł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fontScale="90000"/>
          </a:bodyPr>
          <a:lstStyle/>
          <a:p>
            <a:pPr algn="l"/>
            <a:r>
              <a:rPr lang="pl-PL" b="0" i="0" dirty="0">
                <a:effectLst/>
                <a:latin typeface="Poppins" panose="020B0502040204020203" pitchFamily="2" charset="-18"/>
              </a:rPr>
              <a:t>Zastosowania druku przestrzennego w medycynie</a:t>
            </a:r>
            <a:br>
              <a:rPr lang="pl-PL" b="0" i="0" dirty="0">
                <a:effectLst/>
                <a:latin typeface="Poppins" panose="020B0502040204020203" pitchFamily="2" charset="-18"/>
              </a:rPr>
            </a:br>
            <a:br>
              <a:rPr lang="pl-PL" dirty="0"/>
            </a:br>
            <a:endParaRPr lang="pl-PL" b="0" i="0" dirty="0">
              <a:effectLst/>
              <a:latin typeface="-apple-system"/>
            </a:endParaRPr>
          </a:p>
        </p:txBody>
      </p:sp>
      <p:sp>
        <p:nvSpPr>
          <p:cNvPr id="6" name="Numer slajdu — symbol zastępczy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pl-PL" smtClean="0"/>
              <a:pPr/>
              <a:t>10</a:t>
            </a:fld>
            <a:endParaRPr lang="pl-PL"/>
          </a:p>
        </p:txBody>
      </p:sp>
      <p:sp>
        <p:nvSpPr>
          <p:cNvPr id="22" name="Dowolny kształt: Kształt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sp>
        <p:nvSpPr>
          <p:cNvPr id="21" name="pole tekstowe 20">
            <a:extLst>
              <a:ext uri="{FF2B5EF4-FFF2-40B4-BE49-F238E27FC236}">
                <a16:creationId xmlns:a16="http://schemas.microsoft.com/office/drawing/2014/main" id="{4EF6D1FD-0226-0E01-FCA2-F5521A9C741C}"/>
              </a:ext>
            </a:extLst>
          </p:cNvPr>
          <p:cNvSpPr txBox="1"/>
          <p:nvPr/>
        </p:nvSpPr>
        <p:spPr>
          <a:xfrm>
            <a:off x="550862" y="1968305"/>
            <a:ext cx="9490127" cy="923330"/>
          </a:xfrm>
          <a:prstGeom prst="rect">
            <a:avLst/>
          </a:prstGeom>
          <a:noFill/>
        </p:spPr>
        <p:txBody>
          <a:bodyPr wrap="square">
            <a:spAutoFit/>
          </a:bodyPr>
          <a:lstStyle/>
          <a:p>
            <a:pPr algn="l"/>
            <a:r>
              <a:rPr lang="pl-PL" b="0" i="0" dirty="0">
                <a:solidFill>
                  <a:schemeClr val="tx1">
                    <a:lumMod val="85000"/>
                  </a:schemeClr>
                </a:solidFill>
                <a:effectLst/>
                <a:latin typeface="Roboto" panose="020B0604020202020204" pitchFamily="2" charset="0"/>
              </a:rPr>
              <a:t>Drukowanie elementów przestrzennych z różnych materiałów może wpłynąć na wiele gałęzi medycyny oraz pokrewnych dziedzin, takich jak przemysł farmaceutyczny czy edukacja związana ze zdrowiem. </a:t>
            </a:r>
            <a:endParaRPr lang="pl-PL" b="0" i="0" dirty="0">
              <a:solidFill>
                <a:schemeClr val="tx1">
                  <a:lumMod val="85000"/>
                </a:schemeClr>
              </a:solidFill>
              <a:effectLst/>
              <a:latin typeface="-apple-system"/>
            </a:endParaRPr>
          </a:p>
        </p:txBody>
      </p:sp>
      <p:sp>
        <p:nvSpPr>
          <p:cNvPr id="24" name="pole tekstowe 23">
            <a:extLst>
              <a:ext uri="{FF2B5EF4-FFF2-40B4-BE49-F238E27FC236}">
                <a16:creationId xmlns:a16="http://schemas.microsoft.com/office/drawing/2014/main" id="{7AD889F9-9ED1-D476-A9FB-B858A5C81F15}"/>
              </a:ext>
            </a:extLst>
          </p:cNvPr>
          <p:cNvSpPr txBox="1"/>
          <p:nvPr/>
        </p:nvSpPr>
        <p:spPr>
          <a:xfrm>
            <a:off x="550863" y="3129763"/>
            <a:ext cx="6637338" cy="3447098"/>
          </a:xfrm>
          <a:prstGeom prst="rect">
            <a:avLst/>
          </a:prstGeom>
          <a:noFill/>
        </p:spPr>
        <p:txBody>
          <a:bodyPr wrap="square">
            <a:spAutoFit/>
          </a:bodyPr>
          <a:lstStyle/>
          <a:p>
            <a:pPr algn="l"/>
            <a:r>
              <a:rPr lang="pl-PL" sz="2000" b="1" i="0" dirty="0">
                <a:effectLst/>
                <a:latin typeface="Poppins" panose="00000500000000000000" pitchFamily="2" charset="-18"/>
              </a:rPr>
              <a:t>Protezy i implanty</a:t>
            </a:r>
          </a:p>
          <a:p>
            <a:pPr algn="l"/>
            <a:endParaRPr lang="pl-PL" b="0" i="0" dirty="0">
              <a:effectLst/>
              <a:latin typeface="Roboto" panose="02000000000000000000" pitchFamily="2" charset="0"/>
            </a:endParaRPr>
          </a:p>
          <a:p>
            <a:pPr algn="l"/>
            <a:r>
              <a:rPr lang="pl-PL" b="0" i="0" dirty="0">
                <a:solidFill>
                  <a:schemeClr val="tx1">
                    <a:lumMod val="85000"/>
                  </a:schemeClr>
                </a:solidFill>
                <a:effectLst/>
                <a:latin typeface="Roboto" panose="02000000000000000000" pitchFamily="2" charset="0"/>
              </a:rPr>
              <a:t>Jest to jeden z najprężniej rozwijających się działów medycyny, które wykorzystują technologię druku przestrzennego. Przy pomocy drukarek 3D powstają elementy protez (lub całe niskobudżetowe protezy), implanty dentystyczne, syntetyczne zamienniki uszkodzonych części układu kostnego (na przykład fragmenty czaszki) czy sztuczne zastawki serca. Do zalet tej technologii należy przede wszystkim relatywnie niski koszt oraz możliwość precyzyjnego dopasowania tworzonego elementu do ciała pacjenta na podstawie wygenerowanego komputerowo dokładnego modelu.</a:t>
            </a:r>
          </a:p>
        </p:txBody>
      </p:sp>
      <p:pic>
        <p:nvPicPr>
          <p:cNvPr id="29" name="Obraz 28">
            <a:extLst>
              <a:ext uri="{FF2B5EF4-FFF2-40B4-BE49-F238E27FC236}">
                <a16:creationId xmlns:a16="http://schemas.microsoft.com/office/drawing/2014/main" id="{71D0B6E0-5FFF-D267-7F19-590F83600562}"/>
              </a:ext>
            </a:extLst>
          </p:cNvPr>
          <p:cNvPicPr>
            <a:picLocks noChangeAspect="1"/>
          </p:cNvPicPr>
          <p:nvPr/>
        </p:nvPicPr>
        <p:blipFill>
          <a:blip r:embed="rId3"/>
          <a:stretch>
            <a:fillRect/>
          </a:stretch>
        </p:blipFill>
        <p:spPr>
          <a:xfrm>
            <a:off x="7550705" y="3304704"/>
            <a:ext cx="3962400" cy="2327031"/>
          </a:xfrm>
          <a:prstGeom prst="rect">
            <a:avLst/>
          </a:prstGeom>
        </p:spPr>
      </p:pic>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6">
            <a:extLst>
              <a:ext uri="{FF2B5EF4-FFF2-40B4-BE49-F238E27FC236}">
                <a16:creationId xmlns:a16="http://schemas.microsoft.com/office/drawing/2014/main" id="{47788B34-4190-4916-9048-47720EA5ABF1}"/>
              </a:ext>
            </a:extLst>
          </p:cNvPr>
          <p:cNvSpPr>
            <a:spLocks noGrp="1"/>
          </p:cNvSpPr>
          <p:nvPr>
            <p:ph type="title"/>
          </p:nvPr>
        </p:nvSpPr>
        <p:spPr>
          <a:xfrm>
            <a:off x="550863" y="549275"/>
            <a:ext cx="11090274" cy="1332000"/>
          </a:xfrm>
        </p:spPr>
        <p:txBody>
          <a:bodyPr vert="horz" wrap="square" lIns="0" tIns="0" rIns="0" bIns="0" rtlCol="0" anchor="t" anchorCtr="0">
            <a:noAutofit/>
          </a:bodyPr>
          <a:lstStyle/>
          <a:p>
            <a:pPr>
              <a:lnSpc>
                <a:spcPct val="90000"/>
              </a:lnSpc>
            </a:pPr>
            <a:r>
              <a:rPr lang="pl-PL" b="1" i="0" kern="1200" dirty="0">
                <a:effectLst/>
                <a:latin typeface="Times New Roman" panose="02020603050405020304" pitchFamily="18" charset="0"/>
                <a:ea typeface="+mj-ea"/>
                <a:cs typeface="+mj-cs"/>
              </a:rPr>
              <a:t>Modele anatomiczne do nauki</a:t>
            </a:r>
            <a:br>
              <a:rPr lang="pl-PL" b="1" i="0" kern="1200" dirty="0">
                <a:effectLst/>
                <a:latin typeface="Times New Roman" panose="02020603050405020304" pitchFamily="18" charset="0"/>
                <a:ea typeface="+mj-ea"/>
                <a:cs typeface="+mj-cs"/>
              </a:rPr>
            </a:br>
            <a:br>
              <a:rPr lang="pl-PL" b="1" kern="1200" dirty="0">
                <a:latin typeface="Times New Roman" panose="02020603050405020304" pitchFamily="18" charset="0"/>
                <a:ea typeface="+mj-ea"/>
                <a:cs typeface="+mj-cs"/>
              </a:rPr>
            </a:br>
            <a:endParaRPr lang="pl-PL" b="1" i="0" kern="1200" dirty="0">
              <a:effectLst/>
              <a:latin typeface="Times New Roman" panose="02020603050405020304" pitchFamily="18" charset="0"/>
              <a:ea typeface="+mj-ea"/>
              <a:cs typeface="+mj-cs"/>
            </a:endParaRPr>
          </a:p>
        </p:txBody>
      </p:sp>
      <p:pic>
        <p:nvPicPr>
          <p:cNvPr id="29" name="Obraz 28">
            <a:extLst>
              <a:ext uri="{FF2B5EF4-FFF2-40B4-BE49-F238E27FC236}">
                <a16:creationId xmlns:a16="http://schemas.microsoft.com/office/drawing/2014/main" id="{3056CCF4-185D-9BB1-C378-9810D16FCFC2}"/>
              </a:ext>
            </a:extLst>
          </p:cNvPr>
          <p:cNvPicPr>
            <a:picLocks noChangeAspect="1"/>
          </p:cNvPicPr>
          <p:nvPr/>
        </p:nvPicPr>
        <p:blipFill rotWithShape="1">
          <a:blip r:embed="rId3"/>
          <a:srcRect l="16079" r="22362" b="-2"/>
          <a:stretch/>
        </p:blipFill>
        <p:spPr>
          <a:xfrm>
            <a:off x="366135" y="2097175"/>
            <a:ext cx="5286520" cy="3404005"/>
          </a:xfrm>
          <a:prstGeom prst="rect">
            <a:avLst/>
          </a:prstGeom>
          <a:noFill/>
        </p:spPr>
      </p:pic>
      <p:sp>
        <p:nvSpPr>
          <p:cNvPr id="25" name="pole tekstowe 24">
            <a:extLst>
              <a:ext uri="{FF2B5EF4-FFF2-40B4-BE49-F238E27FC236}">
                <a16:creationId xmlns:a16="http://schemas.microsoft.com/office/drawing/2014/main" id="{EBD88DF6-65E0-3CE6-80CB-DD777262181B}"/>
              </a:ext>
            </a:extLst>
          </p:cNvPr>
          <p:cNvSpPr txBox="1"/>
          <p:nvPr/>
        </p:nvSpPr>
        <p:spPr>
          <a:xfrm>
            <a:off x="6205538" y="2097175"/>
            <a:ext cx="5435600" cy="3995650"/>
          </a:xfrm>
          <a:prstGeom prst="rect">
            <a:avLst/>
          </a:prstGeom>
        </p:spPr>
        <p:txBody>
          <a:bodyPr vert="horz" wrap="square" lIns="0" tIns="0" rIns="0" bIns="0" rtlCol="0">
            <a:normAutofit/>
          </a:bodyPr>
          <a:lstStyle/>
          <a:p>
            <a:pPr indent="-228600">
              <a:lnSpc>
                <a:spcPct val="110000"/>
              </a:lnSpc>
              <a:spcAft>
                <a:spcPts val="800"/>
              </a:spcAft>
              <a:buFont typeface="Arial" panose="020B0604020202020204" pitchFamily="34" charset="0"/>
              <a:buChar char="•"/>
            </a:pPr>
            <a:r>
              <a:rPr lang="pl-PL" sz="2000" b="0" i="0" dirty="0">
                <a:solidFill>
                  <a:schemeClr val="tx1">
                    <a:alpha val="60000"/>
                  </a:schemeClr>
                </a:solidFill>
                <a:effectLst/>
              </a:rPr>
              <a:t>Przy pomocy technologii druku przestrzennego tworzone są niezwykle precyzyjne i perfekcyjnie odwzorowujące rzeczywistość modele anatomiczne. Mogą one zostać wykorzystane nie tylko podczas kształcenia przyszłych lekarzy, ale również w edukacji związanej z ochroną zdrowia i profilaktyką chorób w zwykłych szkołach, zakładach pracy czy ośrodkach pomocy społecznej.</a:t>
            </a:r>
            <a:endParaRPr lang="pl-PL" sz="2000" dirty="0">
              <a:solidFill>
                <a:schemeClr val="tx1">
                  <a:alpha val="60000"/>
                </a:schemeClr>
              </a:solidFill>
            </a:endParaRPr>
          </a:p>
        </p:txBody>
      </p:sp>
      <p:sp>
        <p:nvSpPr>
          <p:cNvPr id="16" name="Numer slajdu — symbol zastępczy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pl-PL" smtClean="0"/>
              <a:pPr>
                <a:spcAft>
                  <a:spcPts val="600"/>
                </a:spcAft>
              </a:pPr>
              <a:t>11</a:t>
            </a:fld>
            <a:endParaRPr lang="pl-PL"/>
          </a:p>
        </p:txBody>
      </p:sp>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789E11A-5723-7C11-6FBD-FE1E343CC7DB}"/>
              </a:ext>
            </a:extLst>
          </p:cNvPr>
          <p:cNvSpPr>
            <a:spLocks noGrp="1"/>
          </p:cNvSpPr>
          <p:nvPr>
            <p:ph type="title"/>
          </p:nvPr>
        </p:nvSpPr>
        <p:spPr>
          <a:xfrm>
            <a:off x="550863" y="549275"/>
            <a:ext cx="11090274" cy="1332000"/>
          </a:xfrm>
        </p:spPr>
        <p:txBody>
          <a:bodyPr vert="horz" wrap="square" lIns="0" tIns="0" rIns="0" bIns="0" rtlCol="0" anchor="t" anchorCtr="0">
            <a:normAutofit/>
          </a:bodyPr>
          <a:lstStyle/>
          <a:p>
            <a:pPr>
              <a:lnSpc>
                <a:spcPct val="90000"/>
              </a:lnSpc>
            </a:pPr>
            <a:r>
              <a:rPr lang="pl-PL" b="1" i="0" kern="1200" dirty="0">
                <a:effectLst/>
                <a:latin typeface="Times New Roman" panose="02020603050405020304" pitchFamily="18" charset="0"/>
                <a:ea typeface="+mj-ea"/>
                <a:cs typeface="+mj-cs"/>
              </a:rPr>
              <a:t>Drukowanie tkanek i organów</a:t>
            </a:r>
            <a:br>
              <a:rPr lang="pl-PL" b="1" i="0" kern="1200" dirty="0">
                <a:effectLst/>
                <a:latin typeface="Times New Roman" panose="02020603050405020304" pitchFamily="18" charset="0"/>
                <a:ea typeface="+mj-ea"/>
                <a:cs typeface="+mj-cs"/>
              </a:rPr>
            </a:br>
            <a:endParaRPr lang="pl-PL" b="1" kern="1200" dirty="0">
              <a:latin typeface="Times New Roman" panose="02020603050405020304" pitchFamily="18" charset="0"/>
              <a:ea typeface="+mj-ea"/>
              <a:cs typeface="+mj-cs"/>
            </a:endParaRPr>
          </a:p>
        </p:txBody>
      </p:sp>
      <p:sp>
        <p:nvSpPr>
          <p:cNvPr id="9" name="pole tekstowe 8">
            <a:extLst>
              <a:ext uri="{FF2B5EF4-FFF2-40B4-BE49-F238E27FC236}">
                <a16:creationId xmlns:a16="http://schemas.microsoft.com/office/drawing/2014/main" id="{EBC9C417-6502-2565-E186-ECF25D95EE7D}"/>
              </a:ext>
            </a:extLst>
          </p:cNvPr>
          <p:cNvSpPr txBox="1"/>
          <p:nvPr/>
        </p:nvSpPr>
        <p:spPr>
          <a:xfrm>
            <a:off x="550862" y="2097175"/>
            <a:ext cx="5435600" cy="3995650"/>
          </a:xfrm>
          <a:prstGeom prst="rect">
            <a:avLst/>
          </a:prstGeom>
        </p:spPr>
        <p:txBody>
          <a:bodyPr vert="horz" wrap="square" lIns="0" tIns="0" rIns="0" bIns="0" rtlCol="0">
            <a:normAutofit/>
          </a:bodyPr>
          <a:lstStyle/>
          <a:p>
            <a:pPr indent="-228600">
              <a:spcAft>
                <a:spcPts val="800"/>
              </a:spcAft>
              <a:buFont typeface="Arial" panose="020B0604020202020204" pitchFamily="34" charset="0"/>
              <a:buChar char="•"/>
            </a:pPr>
            <a:r>
              <a:rPr lang="pl-PL" sz="1700" b="0" i="0">
                <a:solidFill>
                  <a:schemeClr val="tx1">
                    <a:alpha val="60000"/>
                  </a:schemeClr>
                </a:solidFill>
                <a:effectLst/>
              </a:rPr>
              <a:t>Choć drukowanie tkanek i organów na drukarkach 3D nie jest jeszcze powszechnym sposobem uzyskiwania materiału do przeszczepów, naukowcy, lekarze i pacjenci wiążą z tą metodą wielkie nadzieje. W tym celu wykorzystuje się między innymi biożel (jako podstawę do rozwoju komórek), komórki macierzyste oraz inne komórki charakterystyczne dla danych tkanek czy organów. W ten sposób udało się już uzyskać małżowinę uszną, pęcherz moczowy, fragmenty wątroby, skóry i serca czy naczynia krwionośne. Rozwój tej technologii pozwoli wyeliminować wiele problemów związanych z transplantologią, do których należy na przykład niewystarczająca liczba dawców czy kwestia negatywnej reakcji immunologicznej organizmu (odrzucenia przeszczepu).</a:t>
            </a:r>
            <a:endParaRPr lang="pl-PL" sz="1700">
              <a:solidFill>
                <a:schemeClr val="tx1">
                  <a:alpha val="60000"/>
                </a:schemeClr>
              </a:solidFill>
            </a:endParaRPr>
          </a:p>
        </p:txBody>
      </p:sp>
      <p:pic>
        <p:nvPicPr>
          <p:cNvPr id="13" name="Obraz 12">
            <a:extLst>
              <a:ext uri="{FF2B5EF4-FFF2-40B4-BE49-F238E27FC236}">
                <a16:creationId xmlns:a16="http://schemas.microsoft.com/office/drawing/2014/main" id="{231604A4-9C8D-A3DC-85AF-FD089CEB66DC}"/>
              </a:ext>
            </a:extLst>
          </p:cNvPr>
          <p:cNvPicPr>
            <a:picLocks noChangeAspect="1"/>
          </p:cNvPicPr>
          <p:nvPr/>
        </p:nvPicPr>
        <p:blipFill rotWithShape="1">
          <a:blip r:embed="rId2"/>
          <a:srcRect l="5297" r="14782" b="1"/>
          <a:stretch/>
        </p:blipFill>
        <p:spPr>
          <a:xfrm>
            <a:off x="6205538" y="2097175"/>
            <a:ext cx="5435600" cy="3995650"/>
          </a:xfrm>
          <a:prstGeom prst="rect">
            <a:avLst/>
          </a:prstGeom>
          <a:noFill/>
        </p:spPr>
      </p:pic>
      <p:sp>
        <p:nvSpPr>
          <p:cNvPr id="7" name="Symbol zastępczy numeru slajdu 6">
            <a:extLst>
              <a:ext uri="{FF2B5EF4-FFF2-40B4-BE49-F238E27FC236}">
                <a16:creationId xmlns:a16="http://schemas.microsoft.com/office/drawing/2014/main" id="{D10798F5-8063-F990-6A37-68C99F15F9FE}"/>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pl-PL" smtClean="0"/>
              <a:pPr>
                <a:spcAft>
                  <a:spcPts val="600"/>
                </a:spcAft>
              </a:pPr>
              <a:t>12</a:t>
            </a:fld>
            <a:endParaRPr lang="pl-PL"/>
          </a:p>
        </p:txBody>
      </p:sp>
    </p:spTree>
    <p:extLst>
      <p:ext uri="{BB962C8B-B14F-4D97-AF65-F5344CB8AC3E}">
        <p14:creationId xmlns:p14="http://schemas.microsoft.com/office/powerpoint/2010/main" val="1706209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ytuł 10">
            <a:extLst>
              <a:ext uri="{FF2B5EF4-FFF2-40B4-BE49-F238E27FC236}">
                <a16:creationId xmlns:a16="http://schemas.microsoft.com/office/drawing/2014/main" id="{581E8936-2270-47FE-94A4-398CB123EF90}"/>
              </a:ext>
            </a:extLst>
          </p:cNvPr>
          <p:cNvSpPr>
            <a:spLocks noGrp="1"/>
          </p:cNvSpPr>
          <p:nvPr>
            <p:ph type="title"/>
          </p:nvPr>
        </p:nvSpPr>
        <p:spPr>
          <a:xfrm>
            <a:off x="246063" y="4237567"/>
            <a:ext cx="4500562" cy="1562959"/>
          </a:xfrm>
        </p:spPr>
        <p:txBody>
          <a:bodyPr rtlCol="0"/>
          <a:lstStyle/>
          <a:p>
            <a:pPr rtl="0"/>
            <a:r>
              <a:rPr lang="pl-PL" dirty="0"/>
              <a:t>Podsumowanie</a:t>
            </a:r>
          </a:p>
        </p:txBody>
      </p:sp>
      <p:pic>
        <p:nvPicPr>
          <p:cNvPr id="16" name="Obraz — symbol zastępczy 15" descr="Cyfrowe tło punktów danych">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031067"/>
          </a:xfrm>
        </p:spPr>
      </p:pic>
      <p:sp>
        <p:nvSpPr>
          <p:cNvPr id="13" name="Zawartość — symbol zastępczy 12">
            <a:extLst>
              <a:ext uri="{FF2B5EF4-FFF2-40B4-BE49-F238E27FC236}">
                <a16:creationId xmlns:a16="http://schemas.microsoft.com/office/drawing/2014/main" id="{C0287FEC-3826-4868-8D93-52429C6156F5}"/>
              </a:ext>
            </a:extLst>
          </p:cNvPr>
          <p:cNvSpPr>
            <a:spLocks noGrp="1"/>
          </p:cNvSpPr>
          <p:nvPr>
            <p:ph sz="quarter" idx="15"/>
          </p:nvPr>
        </p:nvSpPr>
        <p:spPr>
          <a:xfrm>
            <a:off x="4893735" y="3538462"/>
            <a:ext cx="6510866" cy="2904671"/>
          </a:xfrm>
        </p:spPr>
        <p:txBody>
          <a:bodyPr rtlCol="0">
            <a:normAutofit/>
          </a:bodyPr>
          <a:lstStyle/>
          <a:p>
            <a:pPr rtl="0"/>
            <a:r>
              <a:rPr lang="pl-PL" sz="1600" b="0" i="0" dirty="0">
                <a:solidFill>
                  <a:srgbClr val="D1D5DB"/>
                </a:solidFill>
                <a:effectLst/>
                <a:latin typeface="Söhne"/>
              </a:rPr>
              <a:t>Podsumowując, druk 3D to innowacyjna technologia, która ma potencjał rewolucjonizować wiele dziedzin życia. Przyszłość druku 3D wydaje się obiecująca, z perspektywą masywnej dostosowalności, dalszego rozwoju medycyny spersonalizowanej, zastosowania w przemyśle, budownictwie, edukacji oraz zrównoważonym rozwoju. Druk 3D może zmieniać sposób, w jaki są wytwarzane produkty, umożliwiając personalizację, optymalizację procesów produkcyjnych i redukcję odpadów. Jednakże, istnieją również wyzwania do pokonania, takie jak koszty, materiały, regulacje i aspekty prawne. Niemniej jednak, druk 3D ma potencjał na dalszy rozwój i zastosowanie w coraz większej liczbie dziedzin, otwierając nowe możliwości dla innowacji i kreatywności.</a:t>
            </a:r>
            <a:endParaRPr lang="pl-PL" sz="1700" dirty="0"/>
          </a:p>
        </p:txBody>
      </p:sp>
      <p:sp>
        <p:nvSpPr>
          <p:cNvPr id="6" name="Numer slajdu — symbol zastępczy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pl-PL" smtClean="0"/>
              <a:pPr rtl="0"/>
              <a:t>13</a:t>
            </a:fld>
            <a:endParaRPr lang="pl-PL"/>
          </a:p>
        </p:txBody>
      </p:sp>
    </p:spTree>
    <p:extLst>
      <p:ext uri="{BB962C8B-B14F-4D97-AF65-F5344CB8AC3E}">
        <p14:creationId xmlns:p14="http://schemas.microsoft.com/office/powerpoint/2010/main" val="3521561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ytuł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r>
              <a:rPr lang="pl-PL" dirty="0"/>
              <a:t>Dziękuje za </a:t>
            </a:r>
            <a:r>
              <a:rPr lang="pl-PL" dirty="0" err="1"/>
              <a:t>uwage</a:t>
            </a:r>
            <a:endParaRPr lang="pl-PL" dirty="0"/>
          </a:p>
        </p:txBody>
      </p:sp>
      <p:sp>
        <p:nvSpPr>
          <p:cNvPr id="23" name="Podtytuł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rtlCol="0"/>
          <a:lstStyle/>
          <a:p>
            <a:pPr rtl="0"/>
            <a:r>
              <a:rPr lang="pl-PL" dirty="0"/>
              <a:t>Michał Bagiński</a:t>
            </a:r>
          </a:p>
        </p:txBody>
      </p:sp>
      <p:pic>
        <p:nvPicPr>
          <p:cNvPr id="27" name="Obraz — symbol zastępczy 26" descr="Cyfrowe tło punktów danych">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Obraz — symbol zastępczy 32" descr="Cyfrowe tło punktów danych">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Numer slajdu — symbol zastępczy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pl-PL" smtClean="0"/>
              <a:pPr rtl="0"/>
              <a:t>14</a:t>
            </a:fld>
            <a:endParaRPr lang="pl-PL"/>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046426E-F6F6-4A7C-9181-8C3090996261}"/>
              </a:ext>
            </a:extLst>
          </p:cNvPr>
          <p:cNvSpPr>
            <a:spLocks noGrp="1"/>
          </p:cNvSpPr>
          <p:nvPr>
            <p:ph type="title"/>
          </p:nvPr>
        </p:nvSpPr>
        <p:spPr>
          <a:xfrm>
            <a:off x="559329" y="446091"/>
            <a:ext cx="5341938" cy="1561542"/>
          </a:xfrm>
        </p:spPr>
        <p:txBody>
          <a:bodyPr rtlCol="0"/>
          <a:lstStyle/>
          <a:p>
            <a:pPr algn="just"/>
            <a:r>
              <a:rPr lang="pl-PL" b="1" i="0" dirty="0">
                <a:effectLst/>
                <a:cs typeface="Times New Roman" panose="02020603050405020304" pitchFamily="18" charset="0"/>
              </a:rPr>
              <a:t>Lata 80’te - pierwsi gracze na rynku: 3D</a:t>
            </a:r>
          </a:p>
        </p:txBody>
      </p:sp>
      <p:sp>
        <p:nvSpPr>
          <p:cNvPr id="3" name="Zawartość — symbol zastępczy 2">
            <a:extLst>
              <a:ext uri="{FF2B5EF4-FFF2-40B4-BE49-F238E27FC236}">
                <a16:creationId xmlns:a16="http://schemas.microsoft.com/office/drawing/2014/main" id="{D3B60D6F-4D0F-4D33-B2A7-159C8583FF00}"/>
              </a:ext>
            </a:extLst>
          </p:cNvPr>
          <p:cNvSpPr>
            <a:spLocks noGrp="1"/>
          </p:cNvSpPr>
          <p:nvPr>
            <p:ph idx="1"/>
          </p:nvPr>
        </p:nvSpPr>
        <p:spPr>
          <a:xfrm>
            <a:off x="306914" y="2669601"/>
            <a:ext cx="7465485" cy="3415519"/>
          </a:xfrm>
        </p:spPr>
        <p:txBody>
          <a:bodyPr rtlCol="0"/>
          <a:lstStyle/>
          <a:p>
            <a:pPr rtl="0"/>
            <a:r>
              <a:rPr lang="pl-PL" sz="1800" b="0" i="0" dirty="0">
                <a:solidFill>
                  <a:schemeClr val="tx1">
                    <a:lumMod val="85000"/>
                  </a:schemeClr>
                </a:solidFill>
                <a:effectLst/>
                <a:latin typeface="Lato" panose="020B0604020202020204" pitchFamily="34" charset="0"/>
              </a:rPr>
              <a:t>	Pierwszą firmą, która oficjalnie rozpoczęła działalność w branży technologii przyrostowych było 3D Systems, założone w 1986 roku przez Charlesa </a:t>
            </a:r>
            <a:r>
              <a:rPr lang="pl-PL" sz="1800" b="0" i="0" dirty="0" err="1">
                <a:solidFill>
                  <a:schemeClr val="tx1">
                    <a:lumMod val="85000"/>
                  </a:schemeClr>
                </a:solidFill>
                <a:effectLst/>
                <a:latin typeface="Lato" panose="020B0604020202020204" pitchFamily="34" charset="0"/>
              </a:rPr>
              <a:t>Hulla</a:t>
            </a:r>
            <a:r>
              <a:rPr lang="pl-PL" sz="1800" b="0" i="0" dirty="0">
                <a:solidFill>
                  <a:schemeClr val="tx1">
                    <a:lumMod val="85000"/>
                  </a:schemeClr>
                </a:solidFill>
                <a:effectLst/>
                <a:latin typeface="Lato" panose="020B0604020202020204" pitchFamily="34" charset="0"/>
              </a:rPr>
              <a:t>, uznanego za ojca druku 3D. Pierwszą drukarką 3D – a raczej „</a:t>
            </a:r>
            <a:r>
              <a:rPr lang="pl-PL" sz="1800" b="0" i="1" dirty="0">
                <a:solidFill>
                  <a:schemeClr val="tx1">
                    <a:lumMod val="85000"/>
                  </a:schemeClr>
                </a:solidFill>
                <a:effectLst/>
                <a:latin typeface="Lato" panose="020B0604020202020204" pitchFamily="34" charset="0"/>
              </a:rPr>
              <a:t>aparaturą </a:t>
            </a:r>
            <a:r>
              <a:rPr lang="pl-PL" sz="1800" b="0" i="1" dirty="0" err="1">
                <a:solidFill>
                  <a:schemeClr val="tx1">
                    <a:lumMod val="85000"/>
                  </a:schemeClr>
                </a:solidFill>
                <a:effectLst/>
                <a:latin typeface="Lato" panose="020B0604020202020204" pitchFamily="34" charset="0"/>
              </a:rPr>
              <a:t>stereolitograficzną</a:t>
            </a:r>
            <a:r>
              <a:rPr lang="pl-PL" sz="1800" b="0" i="0" dirty="0">
                <a:solidFill>
                  <a:schemeClr val="tx1">
                    <a:lumMod val="85000"/>
                  </a:schemeClr>
                </a:solidFill>
                <a:effectLst/>
                <a:latin typeface="Lato" panose="020B0604020202020204" pitchFamily="34" charset="0"/>
              </a:rPr>
              <a:t>”, jak nazywał ją wtedy jej twórca, było SLA-1, prekursor popularnego później urządzenia o nazwie SLA 250. Maszyna drukowała z żywicy </a:t>
            </a:r>
            <a:r>
              <a:rPr lang="pl-PL" sz="1800" b="0" i="0" dirty="0" err="1">
                <a:solidFill>
                  <a:schemeClr val="tx1">
                    <a:lumMod val="85000"/>
                  </a:schemeClr>
                </a:solidFill>
                <a:effectLst/>
                <a:latin typeface="Lato" panose="020B0604020202020204" pitchFamily="34" charset="0"/>
              </a:rPr>
              <a:t>światłoutwardzalnej</a:t>
            </a:r>
            <a:r>
              <a:rPr lang="pl-PL" sz="1800" b="0" i="0" dirty="0">
                <a:solidFill>
                  <a:schemeClr val="tx1">
                    <a:lumMod val="85000"/>
                  </a:schemeClr>
                </a:solidFill>
                <a:effectLst/>
                <a:latin typeface="Lato" panose="020B0604020202020204" pitchFamily="34" charset="0"/>
              </a:rPr>
              <a:t> i służyła do szybkiego prototypowania. </a:t>
            </a:r>
            <a:endParaRPr lang="pl-PL" sz="1800" dirty="0">
              <a:solidFill>
                <a:schemeClr val="tx1">
                  <a:lumMod val="85000"/>
                </a:schemeClr>
              </a:solidFill>
            </a:endParaRPr>
          </a:p>
        </p:txBody>
      </p:sp>
      <p:pic>
        <p:nvPicPr>
          <p:cNvPr id="10" name="Obraz — symbol zastępczy 9" descr="Punkty danych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9079442" y="196900"/>
            <a:ext cx="2263776" cy="2263776"/>
          </a:xfrm>
        </p:spPr>
      </p:pic>
      <p:pic>
        <p:nvPicPr>
          <p:cNvPr id="12" name="Obraz — symbol zastępczy 11" descr="Tło danych">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9965796" y="4852737"/>
            <a:ext cx="2936876" cy="2936876"/>
          </a:xfrm>
        </p:spPr>
      </p:pic>
      <p:sp>
        <p:nvSpPr>
          <p:cNvPr id="15" name="Numer slajdu — symbol zastępczy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pl-PL" smtClean="0"/>
              <a:pPr/>
              <a:t>2</a:t>
            </a:fld>
            <a:endParaRPr lang="pl-PL"/>
          </a:p>
        </p:txBody>
      </p:sp>
      <p:pic>
        <p:nvPicPr>
          <p:cNvPr id="5" name="Obraz 4">
            <a:extLst>
              <a:ext uri="{FF2B5EF4-FFF2-40B4-BE49-F238E27FC236}">
                <a16:creationId xmlns:a16="http://schemas.microsoft.com/office/drawing/2014/main" id="{F6886DFD-E0EC-D531-BC0A-520031C11EE0}"/>
              </a:ext>
            </a:extLst>
          </p:cNvPr>
          <p:cNvPicPr>
            <a:picLocks noChangeAspect="1"/>
          </p:cNvPicPr>
          <p:nvPr/>
        </p:nvPicPr>
        <p:blipFill>
          <a:blip r:embed="rId4"/>
          <a:stretch>
            <a:fillRect/>
          </a:stretch>
        </p:blipFill>
        <p:spPr>
          <a:xfrm>
            <a:off x="7926387" y="2910882"/>
            <a:ext cx="4044952" cy="1809640"/>
          </a:xfrm>
          <a:prstGeom prst="rect">
            <a:avLst/>
          </a:prstGeom>
        </p:spPr>
      </p:pic>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ytuł 10">
            <a:extLst>
              <a:ext uri="{FF2B5EF4-FFF2-40B4-BE49-F238E27FC236}">
                <a16:creationId xmlns:a16="http://schemas.microsoft.com/office/drawing/2014/main" id="{23418ADF-358F-4647-A511-FCFFEDA83429}"/>
              </a:ext>
            </a:extLst>
          </p:cNvPr>
          <p:cNvSpPr>
            <a:spLocks noGrp="1"/>
          </p:cNvSpPr>
          <p:nvPr>
            <p:ph type="title"/>
          </p:nvPr>
        </p:nvSpPr>
        <p:spPr>
          <a:xfrm>
            <a:off x="550863" y="549275"/>
            <a:ext cx="11090274" cy="1332000"/>
          </a:xfrm>
        </p:spPr>
        <p:txBody>
          <a:bodyPr wrap="square" rtlCol="0" anchor="t">
            <a:normAutofit/>
          </a:bodyPr>
          <a:lstStyle/>
          <a:p>
            <a:pPr>
              <a:lnSpc>
                <a:spcPct val="90000"/>
              </a:lnSpc>
            </a:pPr>
            <a:r>
              <a:rPr lang="pl-PL" b="1" i="0" dirty="0">
                <a:effectLst/>
              </a:rPr>
              <a:t>Druk 3D - czyli technologia przyrostowa</a:t>
            </a:r>
            <a:br>
              <a:rPr lang="pl-PL" b="1" i="0" dirty="0">
                <a:effectLst/>
              </a:rPr>
            </a:br>
            <a:endParaRPr lang="pl-PL" dirty="0"/>
          </a:p>
        </p:txBody>
      </p:sp>
      <p:sp>
        <p:nvSpPr>
          <p:cNvPr id="12" name="Zawartość — symbol zastępczy 11">
            <a:extLst>
              <a:ext uri="{FF2B5EF4-FFF2-40B4-BE49-F238E27FC236}">
                <a16:creationId xmlns:a16="http://schemas.microsoft.com/office/drawing/2014/main" id="{E5127060-CDBF-435F-9009-A5451CCE305D}"/>
              </a:ext>
            </a:extLst>
          </p:cNvPr>
          <p:cNvSpPr>
            <a:spLocks noGrp="1"/>
          </p:cNvSpPr>
          <p:nvPr>
            <p:ph sz="half" idx="1"/>
          </p:nvPr>
        </p:nvSpPr>
        <p:spPr>
          <a:xfrm>
            <a:off x="550862" y="2097175"/>
            <a:ext cx="5435600" cy="3995650"/>
          </a:xfrm>
        </p:spPr>
        <p:txBody>
          <a:bodyPr wrap="square" rtlCol="0">
            <a:normAutofit/>
          </a:bodyPr>
          <a:lstStyle/>
          <a:p>
            <a:pPr marL="0" indent="0" rtl="0">
              <a:lnSpc>
                <a:spcPct val="100000"/>
              </a:lnSpc>
              <a:buNone/>
            </a:pPr>
            <a:r>
              <a:rPr lang="pl-PL" sz="1700" b="0" i="0">
                <a:effectLst/>
              </a:rPr>
              <a:t>Technika przyrostowa (addytywna) jest odwrotnością techniki ubytkowej (</a:t>
            </a:r>
            <a:r>
              <a:rPr lang="pl-PL" sz="1700" b="0" i="0" err="1">
                <a:effectLst/>
              </a:rPr>
              <a:t>subtraktywnej</a:t>
            </a:r>
            <a:r>
              <a:rPr lang="pl-PL" sz="1700" b="0" i="0">
                <a:effectLst/>
              </a:rPr>
              <a:t>), gdzie z bryły materiału jest usuwany narzędziami skrawającymi jego naddatek, tworząc w ten sposób docelowy model (czyli np. frezowanie CNC).</a:t>
            </a:r>
          </a:p>
          <a:p>
            <a:pPr marL="0" indent="0" rtl="0">
              <a:lnSpc>
                <a:spcPct val="100000"/>
              </a:lnSpc>
              <a:buNone/>
            </a:pPr>
            <a:r>
              <a:rPr lang="pl-PL" sz="1700" b="0" i="0">
                <a:effectLst/>
              </a:rPr>
              <a:t>Proces druku 3D polega na stopniowym nakładaniu kolejnych warstw materiału, aż do uzyskania końcowego kształtu obiektu. Materiał może być w formie plastiku, metalu, ceramiki, a nawet żywej tkanki. Zaczyna się od projektowania modelu 3D, wyboru materiału, drukowania w specjalnej drukarce 3D, a następnie obróbki końcowej. Druk 3D pozwala na tworzenie złożonych geometrii, personalizację, prototypowanie i ma potencjał do dalszego rozwoju.</a:t>
            </a:r>
            <a:endParaRPr lang="pl-PL" sz="1700"/>
          </a:p>
        </p:txBody>
      </p:sp>
      <p:pic>
        <p:nvPicPr>
          <p:cNvPr id="16" name="Obraz 15">
            <a:extLst>
              <a:ext uri="{FF2B5EF4-FFF2-40B4-BE49-F238E27FC236}">
                <a16:creationId xmlns:a16="http://schemas.microsoft.com/office/drawing/2014/main" id="{6A51BDDF-64D3-C30C-7673-2119EA5C2ABC}"/>
              </a:ext>
            </a:extLst>
          </p:cNvPr>
          <p:cNvPicPr>
            <a:picLocks noChangeAspect="1"/>
          </p:cNvPicPr>
          <p:nvPr/>
        </p:nvPicPr>
        <p:blipFill rotWithShape="1">
          <a:blip r:embed="rId3"/>
          <a:srcRect r="4772" b="-1"/>
          <a:stretch/>
        </p:blipFill>
        <p:spPr>
          <a:xfrm>
            <a:off x="6205538" y="2097175"/>
            <a:ext cx="5435600" cy="3995650"/>
          </a:xfrm>
          <a:prstGeom prst="rect">
            <a:avLst/>
          </a:prstGeom>
          <a:noFill/>
        </p:spPr>
      </p:pic>
      <p:sp>
        <p:nvSpPr>
          <p:cNvPr id="21" name="Date Placeholder 4">
            <a:extLst>
              <a:ext uri="{FF2B5EF4-FFF2-40B4-BE49-F238E27FC236}">
                <a16:creationId xmlns:a16="http://schemas.microsoft.com/office/drawing/2014/main" id="{F8C061B0-8383-3AD9-1A00-27F951BFD5C9}"/>
              </a:ext>
            </a:extLst>
          </p:cNvPr>
          <p:cNvSpPr>
            <a:spLocks noGrp="1"/>
          </p:cNvSpPr>
          <p:nvPr>
            <p:ph type="dt" sz="half" idx="10"/>
          </p:nvPr>
        </p:nvSpPr>
        <p:spPr>
          <a:xfrm>
            <a:off x="550863" y="6507212"/>
            <a:ext cx="2628900" cy="153888"/>
          </a:xfrm>
        </p:spPr>
        <p:txBody>
          <a:bodyPr/>
          <a:lstStyle/>
          <a:p>
            <a:pPr rtl="0">
              <a:spcAft>
                <a:spcPts val="600"/>
              </a:spcAft>
            </a:pPr>
            <a:r>
              <a:rPr lang="pl-PL"/>
              <a:t>Wtorek, 2 lutego 20XX</a:t>
            </a:r>
          </a:p>
        </p:txBody>
      </p:sp>
      <p:sp>
        <p:nvSpPr>
          <p:cNvPr id="23" name="Footer Placeholder 5">
            <a:extLst>
              <a:ext uri="{FF2B5EF4-FFF2-40B4-BE49-F238E27FC236}">
                <a16:creationId xmlns:a16="http://schemas.microsoft.com/office/drawing/2014/main" id="{47BBA4F3-7228-89A3-2402-D94C6234CD36}"/>
              </a:ext>
            </a:extLst>
          </p:cNvPr>
          <p:cNvSpPr>
            <a:spLocks noGrp="1"/>
          </p:cNvSpPr>
          <p:nvPr>
            <p:ph type="ftr" sz="quarter" idx="11"/>
          </p:nvPr>
        </p:nvSpPr>
        <p:spPr>
          <a:xfrm>
            <a:off x="3359150" y="6507212"/>
            <a:ext cx="6379210" cy="153888"/>
          </a:xfrm>
        </p:spPr>
        <p:txBody>
          <a:bodyPr/>
          <a:lstStyle/>
          <a:p>
            <a:pPr rtl="0">
              <a:spcAft>
                <a:spcPts val="600"/>
              </a:spcAft>
            </a:pPr>
            <a:r>
              <a:rPr lang="pl-PL"/>
              <a:t>Przykładowy tekst stopki</a:t>
            </a:r>
          </a:p>
        </p:txBody>
      </p:sp>
      <p:sp>
        <p:nvSpPr>
          <p:cNvPr id="6" name="Numer slajdu — symbol zastępczy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wrap="square" rtlCol="0" anchor="ctr">
            <a:normAutofit/>
          </a:bodyPr>
          <a:lstStyle/>
          <a:p>
            <a:pPr rtl="0">
              <a:spcAft>
                <a:spcPts val="600"/>
              </a:spcAft>
            </a:pPr>
            <a:fld id="{DBA1B0FB-D917-4C8C-928F-313BD683BF39}" type="slidenum">
              <a:rPr lang="pl-PL" smtClean="0"/>
              <a:pPr rtl="0">
                <a:spcAft>
                  <a:spcPts val="600"/>
                </a:spcAft>
              </a:pPr>
              <a:t>3</a:t>
            </a:fld>
            <a:endParaRPr lang="pl-PL"/>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Dowolny kształt: Kształt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sp>
        <p:nvSpPr>
          <p:cNvPr id="36" name="Ow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sp>
        <p:nvSpPr>
          <p:cNvPr id="38" name="Ow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grpSp>
        <p:nvGrpSpPr>
          <p:cNvPr id="40" name="Grupa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Dowolny kształt: Kształt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a:p>
          </p:txBody>
        </p:sp>
        <p:sp>
          <p:nvSpPr>
            <p:cNvPr id="42" name="Dowolny kształt: Kształt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a:solidFill>
                  <a:schemeClr val="tx1"/>
                </a:solidFill>
              </a:endParaRPr>
            </a:p>
          </p:txBody>
        </p:sp>
        <p:sp>
          <p:nvSpPr>
            <p:cNvPr id="43" name="Ow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sp>
          <p:nvSpPr>
            <p:cNvPr id="44" name="Ow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a:p>
          </p:txBody>
        </p:sp>
      </p:grpSp>
      <p:sp useBgFill="1">
        <p:nvSpPr>
          <p:cNvPr id="46" name="Prostokąt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a:p>
        </p:txBody>
      </p:sp>
      <p:pic>
        <p:nvPicPr>
          <p:cNvPr id="8" name="Obraz — symbol zastępczy 7" descr="Cyfrowe tło punktów danych">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Prostokąt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a:p>
        </p:txBody>
      </p:sp>
      <p:sp>
        <p:nvSpPr>
          <p:cNvPr id="50" name="Prostokąt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a:p>
        </p:txBody>
      </p:sp>
      <p:sp>
        <p:nvSpPr>
          <p:cNvPr id="15" name="Tytuł 14">
            <a:extLst>
              <a:ext uri="{FF2B5EF4-FFF2-40B4-BE49-F238E27FC236}">
                <a16:creationId xmlns:a16="http://schemas.microsoft.com/office/drawing/2014/main" id="{40F1DF5B-353A-4270-8C10-6A1509441174}"/>
              </a:ext>
            </a:extLst>
          </p:cNvPr>
          <p:cNvSpPr>
            <a:spLocks noGrp="1"/>
          </p:cNvSpPr>
          <p:nvPr>
            <p:ph type="ctrTitle"/>
          </p:nvPr>
        </p:nvSpPr>
        <p:spPr>
          <a:xfrm>
            <a:off x="324088" y="1955473"/>
            <a:ext cx="7255404" cy="2439292"/>
          </a:xfrm>
        </p:spPr>
        <p:txBody>
          <a:bodyPr vert="horz" wrap="square" lIns="0" tIns="0" rIns="0" bIns="0" rtlCol="0" anchor="b" anchorCtr="0">
            <a:normAutofit/>
          </a:bodyPr>
          <a:lstStyle/>
          <a:p>
            <a:pPr rtl="0">
              <a:lnSpc>
                <a:spcPct val="100000"/>
              </a:lnSpc>
            </a:pPr>
            <a:r>
              <a:rPr lang="pl-PL" sz="4800" b="1" i="0" dirty="0">
                <a:solidFill>
                  <a:srgbClr val="ECECF1"/>
                </a:solidFill>
                <a:effectLst/>
                <a:cs typeface="Times New Roman" panose="02020603050405020304" pitchFamily="18" charset="0"/>
              </a:rPr>
              <a:t>Przykłady różnych technologii druku 3D (FDM, SLA, SLS, DLP).</a:t>
            </a:r>
            <a:endParaRPr lang="pl-PL" sz="4800" b="1" kern="1200" dirty="0">
              <a:solidFill>
                <a:schemeClr val="tx1"/>
              </a:solidFill>
              <a:cs typeface="Times New Roman" panose="02020603050405020304" pitchFamily="18" charset="0"/>
            </a:endParaRPr>
          </a:p>
        </p:txBody>
      </p:sp>
      <p:sp>
        <p:nvSpPr>
          <p:cNvPr id="4" name="Numer slajdu — symbol zastępczy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pl-PL" smtClean="0"/>
              <a:t>4</a:t>
            </a:fld>
            <a:endParaRPr lang="pl-PL"/>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8567738" cy="678392"/>
          </a:xfrm>
        </p:spPr>
        <p:txBody>
          <a:bodyPr rtlCol="0"/>
          <a:lstStyle/>
          <a:p>
            <a:pPr rtl="0"/>
            <a:r>
              <a:rPr lang="pl-PL" b="0" i="0" dirty="0" err="1">
                <a:effectLst/>
                <a:latin typeface="Söhne"/>
              </a:rPr>
              <a:t>Fused</a:t>
            </a:r>
            <a:r>
              <a:rPr lang="pl-PL" b="0" i="0" dirty="0">
                <a:effectLst/>
                <a:latin typeface="Söhne"/>
              </a:rPr>
              <a:t> </a:t>
            </a:r>
            <a:r>
              <a:rPr lang="pl-PL" b="0" i="0" dirty="0" err="1">
                <a:effectLst/>
                <a:latin typeface="Söhne"/>
              </a:rPr>
              <a:t>Deposition</a:t>
            </a:r>
            <a:r>
              <a:rPr lang="pl-PL" b="0" i="0" dirty="0">
                <a:effectLst/>
                <a:latin typeface="Söhne"/>
              </a:rPr>
              <a:t> Modeling (FDM)</a:t>
            </a:r>
            <a:endParaRPr lang="pl-PL" dirty="0"/>
          </a:p>
        </p:txBody>
      </p:sp>
      <p:sp>
        <p:nvSpPr>
          <p:cNvPr id="6" name="Numer slajdu — symbol zastępczy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pl-PL" smtClean="0"/>
              <a:pPr/>
              <a:t>5</a:t>
            </a:fld>
            <a:endParaRPr lang="pl-PL"/>
          </a:p>
        </p:txBody>
      </p:sp>
      <p:sp>
        <p:nvSpPr>
          <p:cNvPr id="8" name="pole tekstowe 7">
            <a:extLst>
              <a:ext uri="{FF2B5EF4-FFF2-40B4-BE49-F238E27FC236}">
                <a16:creationId xmlns:a16="http://schemas.microsoft.com/office/drawing/2014/main" id="{B956541F-DBB4-C0A6-ECC2-FA3BAC1AD083}"/>
              </a:ext>
            </a:extLst>
          </p:cNvPr>
          <p:cNvSpPr txBox="1"/>
          <p:nvPr/>
        </p:nvSpPr>
        <p:spPr>
          <a:xfrm>
            <a:off x="549538" y="1524000"/>
            <a:ext cx="7366000" cy="1200329"/>
          </a:xfrm>
          <a:prstGeom prst="rect">
            <a:avLst/>
          </a:prstGeom>
          <a:noFill/>
        </p:spPr>
        <p:txBody>
          <a:bodyPr wrap="square" rtlCol="0">
            <a:spAutoFit/>
          </a:bodyPr>
          <a:lstStyle/>
          <a:p>
            <a:r>
              <a:rPr lang="pl-PL" b="0" i="0" dirty="0">
                <a:solidFill>
                  <a:srgbClr val="D1D5DB"/>
                </a:solidFill>
                <a:effectLst/>
                <a:latin typeface="Söhne"/>
              </a:rPr>
              <a:t>Jest to jedna z najpopularniejszych technologii druku 3D, w której plastikowy </a:t>
            </a:r>
            <a:r>
              <a:rPr lang="pl-PL" b="0" i="0" dirty="0" err="1">
                <a:solidFill>
                  <a:srgbClr val="D1D5DB"/>
                </a:solidFill>
                <a:effectLst/>
                <a:latin typeface="Söhne"/>
              </a:rPr>
              <a:t>filament</a:t>
            </a:r>
            <a:r>
              <a:rPr lang="pl-PL" b="0" i="0" dirty="0">
                <a:solidFill>
                  <a:srgbClr val="D1D5DB"/>
                </a:solidFill>
                <a:effectLst/>
                <a:latin typeface="Söhne"/>
              </a:rPr>
              <a:t> jest stopiony i nanoszony warstwami na siebie w celu tworzenia obiektu. Drukarki FDM są stosunkowo tanie i szeroko stosowane w domach, biurach i w przemyśle.</a:t>
            </a:r>
            <a:endParaRPr lang="pl-PL" dirty="0"/>
          </a:p>
        </p:txBody>
      </p:sp>
      <p:sp>
        <p:nvSpPr>
          <p:cNvPr id="9" name="Tytuł 6">
            <a:extLst>
              <a:ext uri="{FF2B5EF4-FFF2-40B4-BE49-F238E27FC236}">
                <a16:creationId xmlns:a16="http://schemas.microsoft.com/office/drawing/2014/main" id="{A305B818-48AE-8CC4-4654-57BDC23E4688}"/>
              </a:ext>
            </a:extLst>
          </p:cNvPr>
          <p:cNvSpPr txBox="1">
            <a:spLocks/>
          </p:cNvSpPr>
          <p:nvPr/>
        </p:nvSpPr>
        <p:spPr>
          <a:xfrm>
            <a:off x="549538" y="3164595"/>
            <a:ext cx="8567738" cy="678392"/>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pl-PL" sz="4800" kern="1200" dirty="0">
                <a:solidFill>
                  <a:schemeClr val="tx1"/>
                </a:solidFill>
                <a:latin typeface="Times New Roman" panose="02020603050405020304" pitchFamily="18" charset="0"/>
                <a:ea typeface="+mj-ea"/>
                <a:cs typeface="+mj-cs"/>
              </a:defRPr>
            </a:lvl1pPr>
          </a:lstStyle>
          <a:p>
            <a:r>
              <a:rPr lang="pl-PL" b="0" i="0" dirty="0" err="1">
                <a:effectLst/>
                <a:latin typeface="Söhne"/>
              </a:rPr>
              <a:t>Stereolithography</a:t>
            </a:r>
            <a:r>
              <a:rPr lang="pl-PL" b="0" i="0" dirty="0">
                <a:effectLst/>
                <a:latin typeface="Söhne"/>
              </a:rPr>
              <a:t> (SLA)</a:t>
            </a:r>
            <a:endParaRPr lang="pl-PL" dirty="0"/>
          </a:p>
        </p:txBody>
      </p:sp>
      <p:sp>
        <p:nvSpPr>
          <p:cNvPr id="10" name="pole tekstowe 9">
            <a:extLst>
              <a:ext uri="{FF2B5EF4-FFF2-40B4-BE49-F238E27FC236}">
                <a16:creationId xmlns:a16="http://schemas.microsoft.com/office/drawing/2014/main" id="{D0A16540-2440-C2FD-D8D1-FF70D010DB27}"/>
              </a:ext>
            </a:extLst>
          </p:cNvPr>
          <p:cNvSpPr txBox="1"/>
          <p:nvPr/>
        </p:nvSpPr>
        <p:spPr>
          <a:xfrm>
            <a:off x="549538" y="4133671"/>
            <a:ext cx="7366000" cy="1200329"/>
          </a:xfrm>
          <a:prstGeom prst="rect">
            <a:avLst/>
          </a:prstGeom>
          <a:noFill/>
        </p:spPr>
        <p:txBody>
          <a:bodyPr wrap="square" rtlCol="0">
            <a:spAutoFit/>
          </a:bodyPr>
          <a:lstStyle/>
          <a:p>
            <a:r>
              <a:rPr lang="pl-PL" b="0" i="0" dirty="0">
                <a:solidFill>
                  <a:srgbClr val="D1D5DB"/>
                </a:solidFill>
                <a:effectLst/>
                <a:latin typeface="Söhne"/>
              </a:rPr>
              <a:t>Ta technologia używa promieniowania UV do utwardzania ciekłego żywicy w warstwach, tworząc trójwymiarowy obiekt. SLA pozwala na tworzenie obiektów o wyjątkowej precyzji i wykończeniu, co jest szczególnie przydatne w przemyśle prototypowania i produkcji precyzyjnych elementów.</a:t>
            </a:r>
            <a:endParaRPr lang="pl-PL" dirty="0"/>
          </a:p>
        </p:txBody>
      </p:sp>
      <p:pic>
        <p:nvPicPr>
          <p:cNvPr id="13" name="Obraz 12">
            <a:extLst>
              <a:ext uri="{FF2B5EF4-FFF2-40B4-BE49-F238E27FC236}">
                <a16:creationId xmlns:a16="http://schemas.microsoft.com/office/drawing/2014/main" id="{3591E230-E7B8-6E39-4F09-328CCEFAC41C}"/>
              </a:ext>
            </a:extLst>
          </p:cNvPr>
          <p:cNvPicPr>
            <a:picLocks noChangeAspect="1"/>
          </p:cNvPicPr>
          <p:nvPr/>
        </p:nvPicPr>
        <p:blipFill>
          <a:blip r:embed="rId2"/>
          <a:stretch>
            <a:fillRect/>
          </a:stretch>
        </p:blipFill>
        <p:spPr>
          <a:xfrm>
            <a:off x="8086063" y="2200160"/>
            <a:ext cx="3725599" cy="2457680"/>
          </a:xfrm>
          <a:prstGeom prst="rect">
            <a:avLst/>
          </a:prstGeom>
        </p:spPr>
      </p:pic>
      <p:sp>
        <p:nvSpPr>
          <p:cNvPr id="15" name="pole tekstowe 14">
            <a:extLst>
              <a:ext uri="{FF2B5EF4-FFF2-40B4-BE49-F238E27FC236}">
                <a16:creationId xmlns:a16="http://schemas.microsoft.com/office/drawing/2014/main" id="{2CC0261D-CE79-BCDE-4F4F-8651AAB919B5}"/>
              </a:ext>
            </a:extLst>
          </p:cNvPr>
          <p:cNvSpPr txBox="1"/>
          <p:nvPr/>
        </p:nvSpPr>
        <p:spPr>
          <a:xfrm>
            <a:off x="3275276" y="2615755"/>
            <a:ext cx="6096000" cy="253916"/>
          </a:xfrm>
          <a:prstGeom prst="rect">
            <a:avLst/>
          </a:prstGeom>
          <a:noFill/>
        </p:spPr>
        <p:txBody>
          <a:bodyPr wrap="square">
            <a:spAutoFit/>
          </a:bodyPr>
          <a:lstStyle/>
          <a:p>
            <a:r>
              <a:rPr lang="pl-PL" sz="1050" dirty="0">
                <a:solidFill>
                  <a:schemeClr val="accent2">
                    <a:lumMod val="60000"/>
                    <a:lumOff val="40000"/>
                  </a:schemeClr>
                </a:solidFill>
              </a:rPr>
              <a:t>https://www.youtube.com/watch?v=WHO6G67GJbM</a:t>
            </a:r>
          </a:p>
        </p:txBody>
      </p:sp>
      <p:sp>
        <p:nvSpPr>
          <p:cNvPr id="17" name="pole tekstowe 16">
            <a:extLst>
              <a:ext uri="{FF2B5EF4-FFF2-40B4-BE49-F238E27FC236}">
                <a16:creationId xmlns:a16="http://schemas.microsoft.com/office/drawing/2014/main" id="{0E35AC89-B703-8AB8-291F-5E851FB5B394}"/>
              </a:ext>
            </a:extLst>
          </p:cNvPr>
          <p:cNvSpPr txBox="1"/>
          <p:nvPr/>
        </p:nvSpPr>
        <p:spPr>
          <a:xfrm>
            <a:off x="3412067" y="5368066"/>
            <a:ext cx="6096000" cy="253916"/>
          </a:xfrm>
          <a:prstGeom prst="rect">
            <a:avLst/>
          </a:prstGeom>
          <a:noFill/>
        </p:spPr>
        <p:txBody>
          <a:bodyPr wrap="square">
            <a:spAutoFit/>
          </a:bodyPr>
          <a:lstStyle/>
          <a:p>
            <a:r>
              <a:rPr lang="pl-PL" sz="1050" dirty="0">
                <a:solidFill>
                  <a:schemeClr val="accent2">
                    <a:lumMod val="60000"/>
                    <a:lumOff val="40000"/>
                  </a:schemeClr>
                </a:solidFill>
              </a:rPr>
              <a:t>https://www.youtube.com/watch?v=yW4EbCWaJHE</a:t>
            </a:r>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Numer slajdu — symbol zastępczy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pl-PL" smtClean="0"/>
              <a:pPr/>
              <a:t>6</a:t>
            </a:fld>
            <a:endParaRPr lang="pl-PL"/>
          </a:p>
        </p:txBody>
      </p:sp>
      <p:sp>
        <p:nvSpPr>
          <p:cNvPr id="7" name="Tytuł 6">
            <a:extLst>
              <a:ext uri="{FF2B5EF4-FFF2-40B4-BE49-F238E27FC236}">
                <a16:creationId xmlns:a16="http://schemas.microsoft.com/office/drawing/2014/main" id="{1D92C1C4-1CCA-0649-7CAD-26FB47CE39B4}"/>
              </a:ext>
            </a:extLst>
          </p:cNvPr>
          <p:cNvSpPr>
            <a:spLocks noGrp="1"/>
          </p:cNvSpPr>
          <p:nvPr>
            <p:ph type="title"/>
          </p:nvPr>
        </p:nvSpPr>
        <p:spPr>
          <a:xfrm>
            <a:off x="549538" y="550306"/>
            <a:ext cx="8567738" cy="678392"/>
          </a:xfrm>
        </p:spPr>
        <p:txBody>
          <a:bodyPr rtlCol="0"/>
          <a:lstStyle/>
          <a:p>
            <a:pPr rtl="0"/>
            <a:r>
              <a:rPr lang="pl-PL" b="0" i="0" dirty="0" err="1">
                <a:effectLst/>
                <a:latin typeface="Söhne"/>
              </a:rPr>
              <a:t>Selective</a:t>
            </a:r>
            <a:r>
              <a:rPr lang="pl-PL" b="0" i="0" dirty="0">
                <a:effectLst/>
                <a:latin typeface="Söhne"/>
              </a:rPr>
              <a:t> Laser </a:t>
            </a:r>
            <a:r>
              <a:rPr lang="pl-PL" b="0" i="0" dirty="0" err="1">
                <a:effectLst/>
                <a:latin typeface="Söhne"/>
              </a:rPr>
              <a:t>Sintering</a:t>
            </a:r>
            <a:r>
              <a:rPr lang="pl-PL" b="0" i="0" dirty="0">
                <a:effectLst/>
                <a:latin typeface="Söhne"/>
              </a:rPr>
              <a:t> (SLS)</a:t>
            </a:r>
            <a:endParaRPr lang="pl-PL" dirty="0"/>
          </a:p>
        </p:txBody>
      </p:sp>
      <p:sp>
        <p:nvSpPr>
          <p:cNvPr id="8" name="pole tekstowe 7">
            <a:extLst>
              <a:ext uri="{FF2B5EF4-FFF2-40B4-BE49-F238E27FC236}">
                <a16:creationId xmlns:a16="http://schemas.microsoft.com/office/drawing/2014/main" id="{71279A5D-BD85-7982-5B2C-46FEF8DBB694}"/>
              </a:ext>
            </a:extLst>
          </p:cNvPr>
          <p:cNvSpPr txBox="1"/>
          <p:nvPr/>
        </p:nvSpPr>
        <p:spPr>
          <a:xfrm>
            <a:off x="549538" y="1524000"/>
            <a:ext cx="6396207" cy="1477328"/>
          </a:xfrm>
          <a:prstGeom prst="rect">
            <a:avLst/>
          </a:prstGeom>
          <a:noFill/>
        </p:spPr>
        <p:txBody>
          <a:bodyPr wrap="square" rtlCol="0">
            <a:spAutoFit/>
          </a:bodyPr>
          <a:lstStyle/>
          <a:p>
            <a:r>
              <a:rPr lang="pl-PL" b="0" i="0" dirty="0">
                <a:solidFill>
                  <a:srgbClr val="D1D5DB"/>
                </a:solidFill>
                <a:effectLst/>
                <a:latin typeface="Söhne"/>
              </a:rPr>
              <a:t>W tej technologii, laser jest używany do topienia i łączenia proszku z materiałów takich jak plastik, metal czy ceramika w celu tworzenia obiektów warstwowo. SLS pozwala na tworzenie obiektów z trudnymi geometriami i zastosowaniem różnych materiałów.</a:t>
            </a:r>
            <a:endParaRPr lang="pl-PL" dirty="0"/>
          </a:p>
        </p:txBody>
      </p:sp>
      <p:sp>
        <p:nvSpPr>
          <p:cNvPr id="9" name="Tytuł 6">
            <a:extLst>
              <a:ext uri="{FF2B5EF4-FFF2-40B4-BE49-F238E27FC236}">
                <a16:creationId xmlns:a16="http://schemas.microsoft.com/office/drawing/2014/main" id="{38D68FB3-2A28-6821-C61C-3439E62E65CB}"/>
              </a:ext>
            </a:extLst>
          </p:cNvPr>
          <p:cNvSpPr txBox="1">
            <a:spLocks/>
          </p:cNvSpPr>
          <p:nvPr/>
        </p:nvSpPr>
        <p:spPr>
          <a:xfrm>
            <a:off x="549538" y="3429000"/>
            <a:ext cx="7191127" cy="678392"/>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pl-PL" sz="4800" kern="1200" dirty="0">
                <a:solidFill>
                  <a:schemeClr val="tx1"/>
                </a:solidFill>
                <a:latin typeface="Times New Roman" panose="02020603050405020304" pitchFamily="18" charset="0"/>
                <a:ea typeface="+mj-ea"/>
                <a:cs typeface="+mj-cs"/>
              </a:defRPr>
            </a:lvl1pPr>
          </a:lstStyle>
          <a:p>
            <a:r>
              <a:rPr lang="pl-PL" b="0" i="0" dirty="0">
                <a:effectLst/>
                <a:latin typeface="Söhne"/>
              </a:rPr>
              <a:t>Digital </a:t>
            </a:r>
            <a:r>
              <a:rPr lang="pl-PL" b="0" i="0" dirty="0" err="1">
                <a:effectLst/>
                <a:latin typeface="Söhne"/>
              </a:rPr>
              <a:t>Light</a:t>
            </a:r>
            <a:r>
              <a:rPr lang="pl-PL" b="0" i="0" dirty="0">
                <a:effectLst/>
                <a:latin typeface="Söhne"/>
              </a:rPr>
              <a:t> Processing (DLP)</a:t>
            </a:r>
            <a:endParaRPr lang="pl-PL" dirty="0"/>
          </a:p>
        </p:txBody>
      </p:sp>
      <p:sp>
        <p:nvSpPr>
          <p:cNvPr id="10" name="pole tekstowe 9">
            <a:extLst>
              <a:ext uri="{FF2B5EF4-FFF2-40B4-BE49-F238E27FC236}">
                <a16:creationId xmlns:a16="http://schemas.microsoft.com/office/drawing/2014/main" id="{C3B97797-E4FB-1C3D-5B8D-A4D09AA81B59}"/>
              </a:ext>
            </a:extLst>
          </p:cNvPr>
          <p:cNvSpPr txBox="1"/>
          <p:nvPr/>
        </p:nvSpPr>
        <p:spPr>
          <a:xfrm>
            <a:off x="549538" y="4457205"/>
            <a:ext cx="6313080" cy="1477328"/>
          </a:xfrm>
          <a:prstGeom prst="rect">
            <a:avLst/>
          </a:prstGeom>
          <a:noFill/>
        </p:spPr>
        <p:txBody>
          <a:bodyPr wrap="square" rtlCol="0">
            <a:spAutoFit/>
          </a:bodyPr>
          <a:lstStyle/>
          <a:p>
            <a:r>
              <a:rPr lang="pl-PL" b="0" i="0" dirty="0">
                <a:solidFill>
                  <a:srgbClr val="D1D5DB"/>
                </a:solidFill>
                <a:effectLst/>
                <a:latin typeface="Söhne"/>
              </a:rPr>
              <a:t>W tej technologii, UV-emiter emituje promieniowanie UV, które utwardza ciekłą żywicę na powierzchni podstawy drukowanej warstwy, tworząc obiekt warstwowo. DLP jest szybka i precyzyjna, co czyni ją popularną w niektórych zastosowaniach, takich jak produkcja biżuterii czy dentystyka.</a:t>
            </a:r>
            <a:endParaRPr lang="pl-PL" dirty="0"/>
          </a:p>
        </p:txBody>
      </p:sp>
      <p:pic>
        <p:nvPicPr>
          <p:cNvPr id="12" name="Obraz 11">
            <a:extLst>
              <a:ext uri="{FF2B5EF4-FFF2-40B4-BE49-F238E27FC236}">
                <a16:creationId xmlns:a16="http://schemas.microsoft.com/office/drawing/2014/main" id="{96F076DD-495F-B2F6-6D38-EECA4815CA33}"/>
              </a:ext>
            </a:extLst>
          </p:cNvPr>
          <p:cNvPicPr>
            <a:picLocks noChangeAspect="1"/>
          </p:cNvPicPr>
          <p:nvPr/>
        </p:nvPicPr>
        <p:blipFill>
          <a:blip r:embed="rId2"/>
          <a:stretch>
            <a:fillRect/>
          </a:stretch>
        </p:blipFill>
        <p:spPr>
          <a:xfrm>
            <a:off x="8014793" y="1708726"/>
            <a:ext cx="4080843" cy="3588327"/>
          </a:xfrm>
          <a:prstGeom prst="rect">
            <a:avLst/>
          </a:prstGeom>
        </p:spPr>
      </p:pic>
      <p:sp>
        <p:nvSpPr>
          <p:cNvPr id="18" name="pole tekstowe 17">
            <a:extLst>
              <a:ext uri="{FF2B5EF4-FFF2-40B4-BE49-F238E27FC236}">
                <a16:creationId xmlns:a16="http://schemas.microsoft.com/office/drawing/2014/main" id="{EC623ADC-4E93-430B-8304-A2D3D5843534}"/>
              </a:ext>
            </a:extLst>
          </p:cNvPr>
          <p:cNvSpPr txBox="1"/>
          <p:nvPr/>
        </p:nvSpPr>
        <p:spPr>
          <a:xfrm>
            <a:off x="3818466" y="2829986"/>
            <a:ext cx="2599267" cy="230832"/>
          </a:xfrm>
          <a:prstGeom prst="rect">
            <a:avLst/>
          </a:prstGeom>
          <a:noFill/>
        </p:spPr>
        <p:txBody>
          <a:bodyPr wrap="square">
            <a:spAutoFit/>
          </a:bodyPr>
          <a:lstStyle/>
          <a:p>
            <a:r>
              <a:rPr lang="pl-PL" sz="900" dirty="0">
                <a:solidFill>
                  <a:schemeClr val="accent2">
                    <a:lumMod val="60000"/>
                    <a:lumOff val="40000"/>
                  </a:schemeClr>
                </a:solidFill>
              </a:rPr>
              <a:t>https://www.youtube.com/watch?v=XN5TtNxXj4M</a:t>
            </a:r>
          </a:p>
        </p:txBody>
      </p:sp>
      <p:sp>
        <p:nvSpPr>
          <p:cNvPr id="20" name="pole tekstowe 19">
            <a:extLst>
              <a:ext uri="{FF2B5EF4-FFF2-40B4-BE49-F238E27FC236}">
                <a16:creationId xmlns:a16="http://schemas.microsoft.com/office/drawing/2014/main" id="{274C51B0-9265-FC97-C9D3-1F98CC358D5B}"/>
              </a:ext>
            </a:extLst>
          </p:cNvPr>
          <p:cNvSpPr txBox="1"/>
          <p:nvPr/>
        </p:nvSpPr>
        <p:spPr>
          <a:xfrm>
            <a:off x="4080934" y="5786716"/>
            <a:ext cx="6096000" cy="230832"/>
          </a:xfrm>
          <a:prstGeom prst="rect">
            <a:avLst/>
          </a:prstGeom>
          <a:noFill/>
        </p:spPr>
        <p:txBody>
          <a:bodyPr wrap="square">
            <a:spAutoFit/>
          </a:bodyPr>
          <a:lstStyle/>
          <a:p>
            <a:r>
              <a:rPr lang="pl-PL" sz="900" dirty="0">
                <a:solidFill>
                  <a:schemeClr val="accent2">
                    <a:lumMod val="60000"/>
                    <a:lumOff val="40000"/>
                  </a:schemeClr>
                </a:solidFill>
              </a:rPr>
              <a:t>https://www.youtube.com/watch?v=6Z7v31C4gW4</a:t>
            </a:r>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ytuł 13">
            <a:extLst>
              <a:ext uri="{FF2B5EF4-FFF2-40B4-BE49-F238E27FC236}">
                <a16:creationId xmlns:a16="http://schemas.microsoft.com/office/drawing/2014/main" id="{C15EE852-24F1-4643-8082-AB45CFF2BA10}"/>
              </a:ext>
            </a:extLst>
          </p:cNvPr>
          <p:cNvSpPr>
            <a:spLocks noGrp="1"/>
          </p:cNvSpPr>
          <p:nvPr>
            <p:ph type="title"/>
          </p:nvPr>
        </p:nvSpPr>
        <p:spPr>
          <a:xfrm>
            <a:off x="550863" y="880533"/>
            <a:ext cx="4977869" cy="310092"/>
          </a:xfrm>
        </p:spPr>
        <p:txBody>
          <a:bodyPr rtlCol="0">
            <a:noAutofit/>
          </a:bodyPr>
          <a:lstStyle/>
          <a:p>
            <a:pPr rtl="0"/>
            <a:r>
              <a:rPr lang="pl-PL" sz="4800" dirty="0">
                <a:cs typeface="Times New Roman" panose="02020603050405020304" pitchFamily="18" charset="0"/>
              </a:rPr>
              <a:t>P</a:t>
            </a:r>
            <a:r>
              <a:rPr lang="pl-PL" sz="4800" b="0" i="0" dirty="0">
                <a:effectLst/>
                <a:cs typeface="Times New Roman" panose="02020603050405020304" pitchFamily="18" charset="0"/>
              </a:rPr>
              <a:t>roces druku 3D</a:t>
            </a:r>
            <a:endParaRPr lang="pl-PL" sz="4800" dirty="0">
              <a:cs typeface="Times New Roman" panose="02020603050405020304" pitchFamily="18" charset="0"/>
            </a:endParaRPr>
          </a:p>
        </p:txBody>
      </p:sp>
      <p:sp>
        <p:nvSpPr>
          <p:cNvPr id="21" name="Numer slajdu — symbol zastępczy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pl-PL" smtClean="0"/>
              <a:pPr/>
              <a:t>7</a:t>
            </a:fld>
            <a:endParaRPr lang="pl-PL"/>
          </a:p>
        </p:txBody>
      </p:sp>
      <p:sp>
        <p:nvSpPr>
          <p:cNvPr id="6" name="pole tekstowe 5">
            <a:extLst>
              <a:ext uri="{FF2B5EF4-FFF2-40B4-BE49-F238E27FC236}">
                <a16:creationId xmlns:a16="http://schemas.microsoft.com/office/drawing/2014/main" id="{A7DC1FA5-1898-65A4-DFD7-DAB7C398D34E}"/>
              </a:ext>
            </a:extLst>
          </p:cNvPr>
          <p:cNvSpPr txBox="1"/>
          <p:nvPr/>
        </p:nvSpPr>
        <p:spPr>
          <a:xfrm>
            <a:off x="353523" y="1533585"/>
            <a:ext cx="10957943" cy="4801314"/>
          </a:xfrm>
          <a:prstGeom prst="rect">
            <a:avLst/>
          </a:prstGeom>
          <a:noFill/>
        </p:spPr>
        <p:txBody>
          <a:bodyPr wrap="square" rtlCol="0">
            <a:spAutoFit/>
          </a:bodyPr>
          <a:lstStyle/>
          <a:p>
            <a:pPr algn="l">
              <a:buFont typeface="+mj-lt"/>
              <a:buAutoNum type="arabicPeriod"/>
            </a:pPr>
            <a:r>
              <a:rPr lang="pl-PL" b="0" i="0">
                <a:solidFill>
                  <a:srgbClr val="D1D5DB"/>
                </a:solidFill>
                <a:effectLst/>
                <a:latin typeface="Söhne"/>
              </a:rPr>
              <a:t>Projektowanie: Tworzenie modelu 3D np. za pomocą oprogramowania CAD (Computer-Aided Design) lub skanowania istniejącego obiektu. Proces ten może obejmować modyfikację istniejących modeli, projektowanie od podstaw, dodawanie wsparć dla konstrukcji 3D oraz opracowywanie geometrii, wymiarów i właściwości materiału.</a:t>
            </a:r>
          </a:p>
          <a:p>
            <a:pPr algn="l">
              <a:buFont typeface="+mj-lt"/>
              <a:buAutoNum type="arabicPeriod"/>
            </a:pPr>
            <a:endParaRPr lang="pl-PL" b="0" i="0">
              <a:solidFill>
                <a:srgbClr val="D1D5DB"/>
              </a:solidFill>
              <a:effectLst/>
              <a:latin typeface="Söhne"/>
            </a:endParaRPr>
          </a:p>
          <a:p>
            <a:pPr algn="l">
              <a:buFont typeface="+mj-lt"/>
              <a:buAutoNum type="arabicPeriod"/>
            </a:pPr>
            <a:r>
              <a:rPr lang="pl-PL" b="0" i="0">
                <a:solidFill>
                  <a:srgbClr val="D1D5DB"/>
                </a:solidFill>
                <a:effectLst/>
                <a:latin typeface="Söhne"/>
              </a:rPr>
              <a:t>Wirtualna symulacja: Przeprowadzenie wirtualnej symulacji za pomocą specjalistycznego oprogramowania, które pozwala na analizowanie i ocenę wydajności, trwałości, stabilności termicznej, przepływu cieplnego i innych właściwości projektowanego modelu. Wirtualna symulacja pozwala na optymalizację projektu przed przystąpieniem do faktycznego druku.</a:t>
            </a:r>
          </a:p>
          <a:p>
            <a:pPr algn="l">
              <a:buFont typeface="+mj-lt"/>
              <a:buAutoNum type="arabicPeriod"/>
            </a:pPr>
            <a:endParaRPr lang="pl-PL" b="0" i="0">
              <a:solidFill>
                <a:srgbClr val="D1D5DB"/>
              </a:solidFill>
              <a:effectLst/>
              <a:latin typeface="Söhne"/>
            </a:endParaRPr>
          </a:p>
          <a:p>
            <a:pPr algn="l">
              <a:buFont typeface="+mj-lt"/>
              <a:buAutoNum type="arabicPeriod"/>
            </a:pPr>
            <a:r>
              <a:rPr lang="pl-PL" b="0" i="0">
                <a:solidFill>
                  <a:srgbClr val="D1D5DB"/>
                </a:solidFill>
                <a:effectLst/>
                <a:latin typeface="Söhne"/>
              </a:rPr>
              <a:t>Drukowanie: Wydruk modelu 3D na podstawie zaplanowanych parametrów druku z użyciem wybranej technologii druku 3D. Istnieje wiele różnych technologii druku 3D, takich jak FDM (Fused Deposition Modeling), SLA (Stereolithography), SLS (Selective Laser Sintering), DLP (Digital Light Processing) i wiele innych. Każda technologia ma swoje własne metody drukowania, materiały i zastosowania.</a:t>
            </a:r>
          </a:p>
          <a:p>
            <a:pPr algn="l">
              <a:buFont typeface="+mj-lt"/>
              <a:buAutoNum type="arabicPeriod"/>
            </a:pPr>
            <a:endParaRPr lang="pl-PL" b="0" i="0">
              <a:solidFill>
                <a:srgbClr val="D1D5DB"/>
              </a:solidFill>
              <a:effectLst/>
              <a:latin typeface="Söhne"/>
            </a:endParaRPr>
          </a:p>
          <a:p>
            <a:pPr algn="l">
              <a:buFont typeface="+mj-lt"/>
              <a:buAutoNum type="arabicPeriod"/>
            </a:pPr>
            <a:r>
              <a:rPr lang="pl-PL" b="0" i="0">
                <a:solidFill>
                  <a:srgbClr val="D1D5DB"/>
                </a:solidFill>
                <a:effectLst/>
                <a:latin typeface="Söhne"/>
              </a:rPr>
              <a:t>Obróbka końcowa: Po wydrukowaniu modelu 3D mogą być konieczne dodatkowe procesy obróbki końcowej, takie jak usuwanie wsparć, wygładzanie powierzchni, malowanie, polerowanie lub inne procesy wykończenia, w zależności od wymagań projektu i oczekiwanego efektu końcowego.</a:t>
            </a:r>
            <a:endParaRPr lang="pl-PL" b="0" i="0" dirty="0">
              <a:solidFill>
                <a:srgbClr val="D1D5DB"/>
              </a:solidFill>
              <a:effectLst/>
              <a:latin typeface="Söhne"/>
            </a:endParaRPr>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5">
            <a:extLst>
              <a:ext uri="{FF2B5EF4-FFF2-40B4-BE49-F238E27FC236}">
                <a16:creationId xmlns:a16="http://schemas.microsoft.com/office/drawing/2014/main" id="{ED2A30C0-1BC4-4764-9C0F-5D811CAB8312}"/>
              </a:ext>
            </a:extLst>
          </p:cNvPr>
          <p:cNvSpPr>
            <a:spLocks noGrp="1"/>
          </p:cNvSpPr>
          <p:nvPr>
            <p:ph type="title"/>
          </p:nvPr>
        </p:nvSpPr>
        <p:spPr>
          <a:xfrm>
            <a:off x="550863" y="549275"/>
            <a:ext cx="11090274" cy="1332000"/>
          </a:xfrm>
        </p:spPr>
        <p:txBody>
          <a:bodyPr vert="horz" wrap="square" lIns="0" tIns="0" rIns="0" bIns="0" rtlCol="0" anchor="t" anchorCtr="0">
            <a:normAutofit/>
          </a:bodyPr>
          <a:lstStyle/>
          <a:p>
            <a:r>
              <a:rPr lang="pl-PL" b="1" i="0" kern="1200" dirty="0">
                <a:effectLst/>
                <a:latin typeface="Times New Roman" panose="02020603050405020304" pitchFamily="18" charset="0"/>
                <a:ea typeface="+mj-ea"/>
                <a:cs typeface="+mj-cs"/>
              </a:rPr>
              <a:t>Zastosowania druku 3D</a:t>
            </a:r>
            <a:endParaRPr lang="pl-PL" kern="1200" dirty="0">
              <a:latin typeface="Times New Roman" panose="02020603050405020304" pitchFamily="18" charset="0"/>
              <a:ea typeface="+mj-ea"/>
              <a:cs typeface="+mj-cs"/>
            </a:endParaRPr>
          </a:p>
        </p:txBody>
      </p:sp>
      <p:sp>
        <p:nvSpPr>
          <p:cNvPr id="33" name="pole tekstowe 32">
            <a:extLst>
              <a:ext uri="{FF2B5EF4-FFF2-40B4-BE49-F238E27FC236}">
                <a16:creationId xmlns:a16="http://schemas.microsoft.com/office/drawing/2014/main" id="{9CB2916E-17AE-AEE0-22E9-4F10E7CCD7B3}"/>
              </a:ext>
            </a:extLst>
          </p:cNvPr>
          <p:cNvSpPr txBox="1"/>
          <p:nvPr/>
        </p:nvSpPr>
        <p:spPr>
          <a:xfrm>
            <a:off x="550862" y="2097175"/>
            <a:ext cx="5435600" cy="3995650"/>
          </a:xfrm>
          <a:prstGeom prst="rect">
            <a:avLst/>
          </a:prstGeom>
        </p:spPr>
        <p:txBody>
          <a:bodyPr vert="horz" wrap="square" lIns="0" tIns="0" rIns="0" bIns="0" rtlCol="0">
            <a:normAutofit/>
          </a:bodyPr>
          <a:lstStyle/>
          <a:p>
            <a:pPr indent="-228600">
              <a:lnSpc>
                <a:spcPct val="110000"/>
              </a:lnSpc>
              <a:spcAft>
                <a:spcPts val="800"/>
              </a:spcAft>
              <a:buFont typeface="Arial" panose="020B0604020202020204" pitchFamily="34" charset="0"/>
              <a:buChar char="•"/>
            </a:pPr>
            <a:r>
              <a:rPr lang="pl-PL" sz="2000" b="0" i="0">
                <a:solidFill>
                  <a:schemeClr val="tx1">
                    <a:alpha val="60000"/>
                  </a:schemeClr>
                </a:solidFill>
                <a:effectLst/>
              </a:rPr>
              <a:t>Prototypowanie: Druk 3D jest szeroko stosowany do szybkiego tworzenia prototypów w procesie projektowania, pozwalając na testowanie i ocenę produktów przed produkcją seryjną.</a:t>
            </a:r>
          </a:p>
          <a:p>
            <a:pPr indent="-228600">
              <a:lnSpc>
                <a:spcPct val="110000"/>
              </a:lnSpc>
              <a:spcAft>
                <a:spcPts val="800"/>
              </a:spcAft>
              <a:buFont typeface="Arial" panose="020B0604020202020204" pitchFamily="34" charset="0"/>
              <a:buChar char="•"/>
            </a:pPr>
            <a:endParaRPr lang="pl-PL" sz="2000" b="0" i="0">
              <a:solidFill>
                <a:schemeClr val="tx1">
                  <a:alpha val="60000"/>
                </a:schemeClr>
              </a:solidFill>
              <a:effectLst/>
            </a:endParaRPr>
          </a:p>
          <a:p>
            <a:pPr indent="-228600">
              <a:lnSpc>
                <a:spcPct val="110000"/>
              </a:lnSpc>
              <a:spcAft>
                <a:spcPts val="800"/>
              </a:spcAft>
              <a:buFont typeface="Arial" panose="020B0604020202020204" pitchFamily="34" charset="0"/>
              <a:buChar char="•"/>
            </a:pPr>
            <a:r>
              <a:rPr lang="pl-PL" sz="2000" b="0" i="0">
                <a:solidFill>
                  <a:schemeClr val="tx1">
                    <a:alpha val="60000"/>
                  </a:schemeClr>
                </a:solidFill>
                <a:effectLst/>
              </a:rPr>
              <a:t>Produkcja małoseryjna: Druk 3D umożliwia produkcję niewielkich ilości produktów, zwłaszcza o złożonej geometrii, w sposób ekonomiczny i elastyczny.</a:t>
            </a:r>
          </a:p>
          <a:p>
            <a:pPr indent="-228600">
              <a:lnSpc>
                <a:spcPct val="110000"/>
              </a:lnSpc>
              <a:spcAft>
                <a:spcPts val="800"/>
              </a:spcAft>
              <a:buFont typeface="Arial" panose="020B0604020202020204" pitchFamily="34" charset="0"/>
              <a:buChar char="•"/>
            </a:pPr>
            <a:endParaRPr lang="pl-PL" sz="2000" b="0" i="0">
              <a:solidFill>
                <a:schemeClr val="tx1">
                  <a:alpha val="60000"/>
                </a:schemeClr>
              </a:solidFill>
              <a:effectLst/>
            </a:endParaRPr>
          </a:p>
          <a:p>
            <a:pPr indent="-228600">
              <a:lnSpc>
                <a:spcPct val="110000"/>
              </a:lnSpc>
              <a:spcAft>
                <a:spcPts val="800"/>
              </a:spcAft>
              <a:buFont typeface="Arial" panose="020B0604020202020204" pitchFamily="34" charset="0"/>
              <a:buChar char="•"/>
            </a:pPr>
            <a:endParaRPr lang="pl-PL" sz="2000" b="0" i="0">
              <a:solidFill>
                <a:schemeClr val="tx1">
                  <a:alpha val="60000"/>
                </a:schemeClr>
              </a:solidFill>
              <a:effectLst/>
            </a:endParaRPr>
          </a:p>
          <a:p>
            <a:pPr indent="-228600">
              <a:lnSpc>
                <a:spcPct val="110000"/>
              </a:lnSpc>
              <a:spcAft>
                <a:spcPts val="800"/>
              </a:spcAft>
              <a:buFont typeface="Arial" panose="020B0604020202020204" pitchFamily="34" charset="0"/>
              <a:buChar char="•"/>
            </a:pPr>
            <a:endParaRPr lang="pl-PL" sz="2000">
              <a:solidFill>
                <a:schemeClr val="tx1">
                  <a:alpha val="60000"/>
                </a:schemeClr>
              </a:solidFill>
            </a:endParaRPr>
          </a:p>
        </p:txBody>
      </p:sp>
      <p:pic>
        <p:nvPicPr>
          <p:cNvPr id="35" name="Obraz 34">
            <a:extLst>
              <a:ext uri="{FF2B5EF4-FFF2-40B4-BE49-F238E27FC236}">
                <a16:creationId xmlns:a16="http://schemas.microsoft.com/office/drawing/2014/main" id="{462A0034-B7E9-DDB9-5875-B1955FA538C1}"/>
              </a:ext>
            </a:extLst>
          </p:cNvPr>
          <p:cNvPicPr>
            <a:picLocks noChangeAspect="1"/>
          </p:cNvPicPr>
          <p:nvPr/>
        </p:nvPicPr>
        <p:blipFill rotWithShape="1">
          <a:blip r:embed="rId3"/>
          <a:srcRect r="7381" b="-4"/>
          <a:stretch/>
        </p:blipFill>
        <p:spPr>
          <a:xfrm>
            <a:off x="6205538" y="2097175"/>
            <a:ext cx="5435600" cy="3995650"/>
          </a:xfrm>
          <a:prstGeom prst="rect">
            <a:avLst/>
          </a:prstGeom>
          <a:noFill/>
        </p:spPr>
      </p:pic>
      <p:sp>
        <p:nvSpPr>
          <p:cNvPr id="40" name="Date Placeholder 4">
            <a:extLst>
              <a:ext uri="{FF2B5EF4-FFF2-40B4-BE49-F238E27FC236}">
                <a16:creationId xmlns:a16="http://schemas.microsoft.com/office/drawing/2014/main" id="{FBF79C36-30F8-544F-C3AB-216C8CB556E1}"/>
              </a:ext>
            </a:extLst>
          </p:cNvPr>
          <p:cNvSpPr>
            <a:spLocks noGrp="1"/>
          </p:cNvSpPr>
          <p:nvPr>
            <p:ph type="dt" sz="half" idx="10"/>
          </p:nvPr>
        </p:nvSpPr>
        <p:spPr>
          <a:xfrm>
            <a:off x="550863" y="6507212"/>
            <a:ext cx="2628900" cy="153888"/>
          </a:xfrm>
        </p:spPr>
        <p:txBody>
          <a:bodyPr/>
          <a:lstStyle/>
          <a:p>
            <a:pPr rtl="0">
              <a:spcAft>
                <a:spcPts val="600"/>
              </a:spcAft>
            </a:pPr>
            <a:r>
              <a:rPr lang="pl-PL"/>
              <a:t>Wtorek, 2 lutego 20XX</a:t>
            </a:r>
          </a:p>
        </p:txBody>
      </p:sp>
      <p:sp>
        <p:nvSpPr>
          <p:cNvPr id="42" name="Footer Placeholder 5">
            <a:extLst>
              <a:ext uri="{FF2B5EF4-FFF2-40B4-BE49-F238E27FC236}">
                <a16:creationId xmlns:a16="http://schemas.microsoft.com/office/drawing/2014/main" id="{4EE10D90-B134-78E0-85EA-DE2AE65AB7C9}"/>
              </a:ext>
            </a:extLst>
          </p:cNvPr>
          <p:cNvSpPr>
            <a:spLocks noGrp="1"/>
          </p:cNvSpPr>
          <p:nvPr>
            <p:ph type="ftr" sz="quarter" idx="11"/>
          </p:nvPr>
        </p:nvSpPr>
        <p:spPr>
          <a:xfrm>
            <a:off x="3359150" y="6507212"/>
            <a:ext cx="6379210" cy="153888"/>
          </a:xfrm>
        </p:spPr>
        <p:txBody>
          <a:bodyPr/>
          <a:lstStyle/>
          <a:p>
            <a:pPr rtl="0">
              <a:spcAft>
                <a:spcPts val="600"/>
              </a:spcAft>
            </a:pPr>
            <a:r>
              <a:rPr lang="pl-PL"/>
              <a:t>Przykładowy tekst stopki</a:t>
            </a:r>
          </a:p>
        </p:txBody>
      </p:sp>
      <p:sp>
        <p:nvSpPr>
          <p:cNvPr id="9" name="Numer slajdu — symbol zastępczy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pl-PL" smtClean="0"/>
              <a:pPr>
                <a:spcAft>
                  <a:spcPts val="600"/>
                </a:spcAft>
              </a:pPr>
              <a:t>8</a:t>
            </a:fld>
            <a:endParaRPr lang="pl-PL"/>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vert="horz" wrap="square" lIns="0" tIns="0" rIns="0" bIns="0" rtlCol="0" anchor="t" anchorCtr="0">
            <a:normAutofit/>
          </a:bodyPr>
          <a:lstStyle/>
          <a:p>
            <a:r>
              <a:rPr lang="pl-PL" b="1" i="0" kern="1200" dirty="0">
                <a:effectLst/>
                <a:latin typeface="Times New Roman" panose="02020603050405020304" pitchFamily="18" charset="0"/>
                <a:ea typeface="+mj-ea"/>
                <a:cs typeface="+mj-cs"/>
              </a:rPr>
              <a:t>Zastosowania druku 3D CD.</a:t>
            </a:r>
            <a:endParaRPr lang="pl-PL" kern="1200" dirty="0">
              <a:latin typeface="Times New Roman" panose="02020603050405020304" pitchFamily="18" charset="0"/>
              <a:ea typeface="+mj-ea"/>
              <a:cs typeface="+mj-cs"/>
            </a:endParaRPr>
          </a:p>
        </p:txBody>
      </p:sp>
      <p:pic>
        <p:nvPicPr>
          <p:cNvPr id="11" name="Obraz 10">
            <a:extLst>
              <a:ext uri="{FF2B5EF4-FFF2-40B4-BE49-F238E27FC236}">
                <a16:creationId xmlns:a16="http://schemas.microsoft.com/office/drawing/2014/main" id="{2B3F94C4-9AB1-E7AE-2100-11B53E425599}"/>
              </a:ext>
            </a:extLst>
          </p:cNvPr>
          <p:cNvPicPr>
            <a:picLocks noChangeAspect="1"/>
          </p:cNvPicPr>
          <p:nvPr/>
        </p:nvPicPr>
        <p:blipFill rotWithShape="1">
          <a:blip r:embed="rId3"/>
          <a:srcRect l="11501" r="10958" b="1"/>
          <a:stretch/>
        </p:blipFill>
        <p:spPr>
          <a:xfrm>
            <a:off x="550862" y="2097175"/>
            <a:ext cx="5435600" cy="3995650"/>
          </a:xfrm>
          <a:prstGeom prst="rect">
            <a:avLst/>
          </a:prstGeom>
          <a:noFill/>
        </p:spPr>
      </p:pic>
      <p:sp>
        <p:nvSpPr>
          <p:cNvPr id="9" name="pole tekstowe 8">
            <a:extLst>
              <a:ext uri="{FF2B5EF4-FFF2-40B4-BE49-F238E27FC236}">
                <a16:creationId xmlns:a16="http://schemas.microsoft.com/office/drawing/2014/main" id="{4C94CBD3-3040-41C4-D382-0A84BF9C79FD}"/>
              </a:ext>
            </a:extLst>
          </p:cNvPr>
          <p:cNvSpPr txBox="1"/>
          <p:nvPr/>
        </p:nvSpPr>
        <p:spPr>
          <a:xfrm>
            <a:off x="6205538" y="2097175"/>
            <a:ext cx="5435600" cy="3995650"/>
          </a:xfrm>
          <a:prstGeom prst="rect">
            <a:avLst/>
          </a:prstGeom>
        </p:spPr>
        <p:txBody>
          <a:bodyPr vert="horz" wrap="square" lIns="0" tIns="0" rIns="0" bIns="0" rtlCol="0">
            <a:normAutofit/>
          </a:bodyPr>
          <a:lstStyle/>
          <a:p>
            <a:pPr indent="-228600">
              <a:lnSpc>
                <a:spcPct val="110000"/>
              </a:lnSpc>
              <a:spcAft>
                <a:spcPts val="800"/>
              </a:spcAft>
              <a:buFont typeface="Arial" panose="020B0604020202020204" pitchFamily="34" charset="0"/>
              <a:buChar char="•"/>
            </a:pPr>
            <a:r>
              <a:rPr lang="pl-PL" sz="2000" b="0" i="0">
                <a:solidFill>
                  <a:schemeClr val="tx1">
                    <a:alpha val="60000"/>
                  </a:schemeClr>
                </a:solidFill>
                <a:effectLst/>
              </a:rPr>
              <a:t>Przemysł lotniczy i kosmiczny: Druk 3D jest stosowany w produkcji części lotniczych i kosmicznych, umożliwiając tworzenie zaawansowanych struktur o dużej wytrzymałości przy jednoczesnym zmniejszeniu wagi.</a:t>
            </a:r>
          </a:p>
          <a:p>
            <a:pPr indent="-228600">
              <a:lnSpc>
                <a:spcPct val="110000"/>
              </a:lnSpc>
              <a:spcAft>
                <a:spcPts val="800"/>
              </a:spcAft>
              <a:buFont typeface="Arial" panose="020B0604020202020204" pitchFamily="34" charset="0"/>
              <a:buChar char="•"/>
            </a:pPr>
            <a:endParaRPr lang="pl-PL" sz="2000" b="0" i="0">
              <a:solidFill>
                <a:schemeClr val="tx1">
                  <a:alpha val="60000"/>
                </a:schemeClr>
              </a:solidFill>
              <a:effectLst/>
            </a:endParaRPr>
          </a:p>
          <a:p>
            <a:pPr indent="-228600">
              <a:lnSpc>
                <a:spcPct val="110000"/>
              </a:lnSpc>
              <a:spcAft>
                <a:spcPts val="800"/>
              </a:spcAft>
              <a:buFont typeface="Arial" panose="020B0604020202020204" pitchFamily="34" charset="0"/>
              <a:buChar char="•"/>
            </a:pPr>
            <a:r>
              <a:rPr lang="pl-PL" sz="2000" b="0" i="0">
                <a:solidFill>
                  <a:schemeClr val="tx1">
                    <a:alpha val="60000"/>
                  </a:schemeClr>
                </a:solidFill>
                <a:effectLst/>
              </a:rPr>
              <a:t>Architektura i budownictwo: Druk 3D może być wykorzystywany do tworzenia elementów architektonicznych, modeli prototypowych i innych zastosowań w budownictwie, takich jak prefabrykowane elementy betonowe.</a:t>
            </a:r>
          </a:p>
          <a:p>
            <a:pPr indent="-228600">
              <a:lnSpc>
                <a:spcPct val="110000"/>
              </a:lnSpc>
              <a:spcAft>
                <a:spcPts val="800"/>
              </a:spcAft>
              <a:buFont typeface="Arial" panose="020B0604020202020204" pitchFamily="34" charset="0"/>
              <a:buChar char="•"/>
            </a:pPr>
            <a:endParaRPr lang="pl-PL" sz="2000">
              <a:solidFill>
                <a:schemeClr val="tx1">
                  <a:alpha val="60000"/>
                </a:schemeClr>
              </a:solidFill>
            </a:endParaRPr>
          </a:p>
        </p:txBody>
      </p:sp>
      <p:sp>
        <p:nvSpPr>
          <p:cNvPr id="6" name="Numer slajdu — symbol zastępczy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pl-PL" smtClean="0"/>
              <a:pPr>
                <a:spcAft>
                  <a:spcPts val="600"/>
                </a:spcAft>
              </a:pPr>
              <a:t>9</a:t>
            </a:fld>
            <a:endParaRPr lang="pl-PL"/>
          </a:p>
        </p:txBody>
      </p:sp>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4441.tgt.Office_50301113_TF33713516_Win32_OJ112196127" id="{13F340DD-E820-4A45-AE8D-F68A3FDA2EBD}" vid="{E10BDB70-DE34-4756-8F2F-575C338F3077}"/>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{832FAEC4-198E-46F0-B5B8-B2C81BB68036}tf33713516_win32</Template>
  <TotalTime>113</TotalTime>
  <Words>1202</Words>
  <Application>Microsoft Office PowerPoint</Application>
  <PresentationFormat>Panoramiczny</PresentationFormat>
  <Paragraphs>83</Paragraphs>
  <Slides>14</Slides>
  <Notes>8</Notes>
  <HiddenSlides>0</HiddenSlides>
  <MMClips>0</MMClips>
  <ScaleCrop>false</ScaleCrop>
  <HeadingPairs>
    <vt:vector size="6" baseType="variant">
      <vt:variant>
        <vt:lpstr>Używane czcionki</vt:lpstr>
      </vt:variant>
      <vt:variant>
        <vt:i4>9</vt:i4>
      </vt:variant>
      <vt:variant>
        <vt:lpstr>Motyw</vt:lpstr>
      </vt:variant>
      <vt:variant>
        <vt:i4>1</vt:i4>
      </vt:variant>
      <vt:variant>
        <vt:lpstr>Tytuły slajdów</vt:lpstr>
      </vt:variant>
      <vt:variant>
        <vt:i4>14</vt:i4>
      </vt:variant>
    </vt:vector>
  </HeadingPairs>
  <TitlesOfParts>
    <vt:vector size="24" baseType="lpstr">
      <vt:lpstr>-apple-system</vt:lpstr>
      <vt:lpstr>Arial</vt:lpstr>
      <vt:lpstr>Calibri</vt:lpstr>
      <vt:lpstr>Gill Sans MT</vt:lpstr>
      <vt:lpstr>Lato</vt:lpstr>
      <vt:lpstr>Poppins</vt:lpstr>
      <vt:lpstr>Roboto</vt:lpstr>
      <vt:lpstr>Söhne</vt:lpstr>
      <vt:lpstr>Times New Roman</vt:lpstr>
      <vt:lpstr>3DFloatVTI</vt:lpstr>
      <vt:lpstr>Technologia druku</vt:lpstr>
      <vt:lpstr>Lata 80’te - pierwsi gracze na rynku: 3D</vt:lpstr>
      <vt:lpstr>Druk 3D - czyli technologia przyrostowa </vt:lpstr>
      <vt:lpstr>Przykłady różnych technologii druku 3D (FDM, SLA, SLS, DLP).</vt:lpstr>
      <vt:lpstr>Fused Deposition Modeling (FDM)</vt:lpstr>
      <vt:lpstr>Selective Laser Sintering (SLS)</vt:lpstr>
      <vt:lpstr>Proces druku 3D</vt:lpstr>
      <vt:lpstr>Zastosowania druku 3D</vt:lpstr>
      <vt:lpstr>Zastosowania druku 3D CD.</vt:lpstr>
      <vt:lpstr>Zastosowania druku przestrzennego w medycynie  </vt:lpstr>
      <vt:lpstr>Modele anatomiczne do nauki  </vt:lpstr>
      <vt:lpstr>Drukowanie tkanek i organów </vt:lpstr>
      <vt:lpstr>Podsumowanie</vt:lpstr>
      <vt:lpstr>Dziękuje za uwage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Technologia druku</dc:title>
  <dc:creator>Michał Bagiński</dc:creator>
  <cp:lastModifiedBy>Michał Bagiński</cp:lastModifiedBy>
  <cp:revision>1</cp:revision>
  <dcterms:created xsi:type="dcterms:W3CDTF">2023-04-18T23:38:20Z</dcterms:created>
  <dcterms:modified xsi:type="dcterms:W3CDTF">2023-04-19T01:31:59Z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