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8A87A34-81AB-432B-8DAE-1953F412C126}"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6717A0-BAE7-B127-7786-AD8C2E4A9DF6}"/>
              </a:ext>
            </a:extLst>
          </p:cNvPr>
          <p:cNvSpPr>
            <a:spLocks noGrp="1"/>
          </p:cNvSpPr>
          <p:nvPr>
            <p:ph type="ctrTitle"/>
          </p:nvPr>
        </p:nvSpPr>
        <p:spPr/>
        <p:txBody>
          <a:bodyPr/>
          <a:lstStyle/>
          <a:p>
            <a:r>
              <a:rPr lang="pl-PL" b="1" i="0" dirty="0">
                <a:effectLst/>
                <a:latin typeface="Roboto Slab" panose="020B0604020202020204" pitchFamily="2" charset="0"/>
              </a:rPr>
              <a:t>Raspberry Pi</a:t>
            </a:r>
            <a:br>
              <a:rPr lang="pl-PL" b="1" i="0" dirty="0">
                <a:effectLst/>
                <a:latin typeface="Roboto Slab" panose="020B0604020202020204" pitchFamily="2" charset="0"/>
              </a:rPr>
            </a:br>
            <a:endParaRPr lang="pl-PL" dirty="0"/>
          </a:p>
        </p:txBody>
      </p:sp>
      <p:sp>
        <p:nvSpPr>
          <p:cNvPr id="3" name="Podtytuł 2">
            <a:extLst>
              <a:ext uri="{FF2B5EF4-FFF2-40B4-BE49-F238E27FC236}">
                <a16:creationId xmlns:a16="http://schemas.microsoft.com/office/drawing/2014/main" id="{727EAA3C-87BF-6AAD-84B6-B58B7ECEE80C}"/>
              </a:ext>
            </a:extLst>
          </p:cNvPr>
          <p:cNvSpPr>
            <a:spLocks noGrp="1"/>
          </p:cNvSpPr>
          <p:nvPr>
            <p:ph type="subTitle" idx="1"/>
          </p:nvPr>
        </p:nvSpPr>
        <p:spPr/>
        <p:txBody>
          <a:bodyPr/>
          <a:lstStyle/>
          <a:p>
            <a:r>
              <a:rPr lang="pl-PL" dirty="0"/>
              <a:t>Michał Bagiński</a:t>
            </a:r>
          </a:p>
        </p:txBody>
      </p:sp>
    </p:spTree>
    <p:extLst>
      <p:ext uri="{BB962C8B-B14F-4D97-AF65-F5344CB8AC3E}">
        <p14:creationId xmlns:p14="http://schemas.microsoft.com/office/powerpoint/2010/main" val="452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66D383E-F959-0284-5280-43FB21B29061}"/>
              </a:ext>
            </a:extLst>
          </p:cNvPr>
          <p:cNvSpPr>
            <a:spLocks noGrp="1"/>
          </p:cNvSpPr>
          <p:nvPr>
            <p:ph type="title"/>
          </p:nvPr>
        </p:nvSpPr>
        <p:spPr>
          <a:xfrm>
            <a:off x="1141412" y="946321"/>
            <a:ext cx="9905998" cy="1478570"/>
          </a:xfrm>
        </p:spPr>
        <p:txBody>
          <a:bodyPr/>
          <a:lstStyle/>
          <a:p>
            <a:r>
              <a:rPr lang="pl-PL" b="1" i="0" dirty="0">
                <a:effectLst/>
                <a:latin typeface="Poppins" panose="00000500000000000000" pitchFamily="2" charset="-18"/>
              </a:rPr>
              <a:t>Wady i zalety Raspberry Pi</a:t>
            </a:r>
            <a:br>
              <a:rPr lang="pl-PL" b="1" i="0" dirty="0">
                <a:effectLst/>
                <a:latin typeface="Poppins" panose="00000500000000000000" pitchFamily="2" charset="-18"/>
              </a:rPr>
            </a:br>
            <a:endParaRPr lang="pl-PL" dirty="0"/>
          </a:p>
        </p:txBody>
      </p:sp>
      <p:sp>
        <p:nvSpPr>
          <p:cNvPr id="3" name="Symbol zastępczy zawartości 2">
            <a:extLst>
              <a:ext uri="{FF2B5EF4-FFF2-40B4-BE49-F238E27FC236}">
                <a16:creationId xmlns:a16="http://schemas.microsoft.com/office/drawing/2014/main" id="{36CD4D6D-CB44-4CEF-A49A-5F0F46D7C2E6}"/>
              </a:ext>
            </a:extLst>
          </p:cNvPr>
          <p:cNvSpPr>
            <a:spLocks noGrp="1"/>
          </p:cNvSpPr>
          <p:nvPr>
            <p:ph idx="1"/>
          </p:nvPr>
        </p:nvSpPr>
        <p:spPr/>
        <p:txBody>
          <a:bodyPr>
            <a:normAutofit fontScale="92500" lnSpcReduction="10000"/>
          </a:bodyPr>
          <a:lstStyle/>
          <a:p>
            <a:pPr marL="0" indent="0" algn="l">
              <a:buNone/>
            </a:pPr>
            <a:r>
              <a:rPr lang="pl-PL" b="0" i="0" dirty="0">
                <a:effectLst/>
                <a:latin typeface="Poppins" panose="00000500000000000000" pitchFamily="2" charset="-18"/>
              </a:rPr>
              <a:t>Niewątpliwą zaletą Raspberry Pi jest jego niewielki rozmiar. Komputer ma wielkość zbliżoną do karty bankomatowej i niewiele waży, możesz więc zabrać go ze sobą wszędzie i podłączyć na przykład do telewizora. Na uwagę zasługuje fakt, iż jest to bardzo energooszczędne rozwiązanie, ponieważ mikrokomputer pobiera mniejszą ilość prądu w porównaniu ze standardowymi komputerami. Dodatkowo nowsze modele doskonale radzą sobie wielozadaniowo.</a:t>
            </a:r>
          </a:p>
          <a:p>
            <a:pPr marL="0" indent="0">
              <a:buNone/>
            </a:pPr>
            <a:br>
              <a:rPr lang="pl-PL" dirty="0"/>
            </a:br>
            <a:endParaRPr lang="pl-PL" dirty="0"/>
          </a:p>
        </p:txBody>
      </p:sp>
    </p:spTree>
    <p:extLst>
      <p:ext uri="{BB962C8B-B14F-4D97-AF65-F5344CB8AC3E}">
        <p14:creationId xmlns:p14="http://schemas.microsoft.com/office/powerpoint/2010/main" val="111596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0A6D13-84CE-0F26-C11A-F4FC6092498D}"/>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23E2E3AC-0ED5-5B79-82F4-A32DF483C722}"/>
              </a:ext>
            </a:extLst>
          </p:cNvPr>
          <p:cNvSpPr>
            <a:spLocks noGrp="1"/>
          </p:cNvSpPr>
          <p:nvPr>
            <p:ph idx="1"/>
          </p:nvPr>
        </p:nvSpPr>
        <p:spPr/>
        <p:txBody>
          <a:bodyPr/>
          <a:lstStyle/>
          <a:p>
            <a:pPr marL="0" indent="0">
              <a:buNone/>
            </a:pPr>
            <a:r>
              <a:rPr lang="pl-PL" b="0" i="0" dirty="0">
                <a:effectLst/>
                <a:latin typeface="Poppins" panose="00000500000000000000" pitchFamily="2" charset="-18"/>
              </a:rPr>
              <a:t>Użytkownicy sprzętów z tej serii tworzą w Internecie prężną społeczność, więc w razie jakichkolwiek pytań czy wątpliwości, które nasuwają się przed zakupem lub po nim, możesz dowolnie konsultować się z innymi posiadaczami popularnej „Malinki”. To daje Raspberry przewagę nad pozostałymi minikomputerami.</a:t>
            </a:r>
            <a:endParaRPr lang="pl-PL" dirty="0"/>
          </a:p>
        </p:txBody>
      </p:sp>
    </p:spTree>
    <p:extLst>
      <p:ext uri="{BB962C8B-B14F-4D97-AF65-F5344CB8AC3E}">
        <p14:creationId xmlns:p14="http://schemas.microsoft.com/office/powerpoint/2010/main" val="187196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2CDBE3-2C00-81C0-440A-7A818F9278BA}"/>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D4EB9CEE-0CCE-3044-62C1-78B6ED846F02}"/>
              </a:ext>
            </a:extLst>
          </p:cNvPr>
          <p:cNvSpPr>
            <a:spLocks noGrp="1"/>
          </p:cNvSpPr>
          <p:nvPr>
            <p:ph idx="1"/>
          </p:nvPr>
        </p:nvSpPr>
        <p:spPr/>
        <p:txBody>
          <a:bodyPr/>
          <a:lstStyle/>
          <a:p>
            <a:pPr marL="0" indent="0">
              <a:buNone/>
            </a:pPr>
            <a:r>
              <a:rPr lang="pl-PL" b="0" i="0" dirty="0">
                <a:effectLst/>
                <a:latin typeface="Poppins" panose="00000500000000000000" pitchFamily="2" charset="-18"/>
              </a:rPr>
              <a:t>Nieco niższa wydajność to nie jedyna wada. Kolejną jest brak sterowników grafiki, które pomogłyby w pełni wykorzystać potencjał </a:t>
            </a:r>
            <a:r>
              <a:rPr lang="pl-PL" b="0" i="0" dirty="0" err="1">
                <a:effectLst/>
                <a:latin typeface="Poppins" panose="00000500000000000000" pitchFamily="2" charset="-18"/>
              </a:rPr>
              <a:t>RPi</a:t>
            </a:r>
            <a:r>
              <a:rPr lang="pl-PL" b="0" i="0" dirty="0">
                <a:effectLst/>
                <a:latin typeface="Poppins" panose="00000500000000000000" pitchFamily="2" charset="-18"/>
              </a:rPr>
              <a:t>. Konieczne może również okazać się korzystanie z wentylatora, gdyż wydajność wpływa na przegrzewanie się procesora. Na szczęście problemowi zbyt wysokiej temperatury można w łatwy sposób zaradzić, używając wentylatora z zestawu.</a:t>
            </a:r>
            <a:endParaRPr lang="pl-PL" dirty="0"/>
          </a:p>
        </p:txBody>
      </p:sp>
    </p:spTree>
    <p:extLst>
      <p:ext uri="{BB962C8B-B14F-4D97-AF65-F5344CB8AC3E}">
        <p14:creationId xmlns:p14="http://schemas.microsoft.com/office/powerpoint/2010/main" val="271526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016558-03A3-1014-F20D-3B87F87E3BEC}"/>
              </a:ext>
            </a:extLst>
          </p:cNvPr>
          <p:cNvSpPr>
            <a:spLocks noGrp="1"/>
          </p:cNvSpPr>
          <p:nvPr>
            <p:ph type="title"/>
          </p:nvPr>
        </p:nvSpPr>
        <p:spPr/>
        <p:txBody>
          <a:bodyPr/>
          <a:lstStyle/>
          <a:p>
            <a:r>
              <a:rPr lang="pl-PL" dirty="0"/>
              <a:t>Podsumowanie</a:t>
            </a:r>
          </a:p>
        </p:txBody>
      </p:sp>
      <p:sp>
        <p:nvSpPr>
          <p:cNvPr id="3" name="Symbol zastępczy zawartości 2">
            <a:extLst>
              <a:ext uri="{FF2B5EF4-FFF2-40B4-BE49-F238E27FC236}">
                <a16:creationId xmlns:a16="http://schemas.microsoft.com/office/drawing/2014/main" id="{C5F1B6E8-CF26-D7EC-123E-608182D4F0E6}"/>
              </a:ext>
            </a:extLst>
          </p:cNvPr>
          <p:cNvSpPr>
            <a:spLocks noGrp="1"/>
          </p:cNvSpPr>
          <p:nvPr>
            <p:ph idx="1"/>
          </p:nvPr>
        </p:nvSpPr>
        <p:spPr/>
        <p:txBody>
          <a:bodyPr/>
          <a:lstStyle/>
          <a:p>
            <a:pPr marL="0" indent="0">
              <a:buNone/>
            </a:pPr>
            <a:r>
              <a:rPr lang="pl-PL" b="0" i="0" dirty="0">
                <a:effectLst/>
                <a:latin typeface="Söhne"/>
              </a:rPr>
              <a:t>Raspberry Pi to niedrogi, wszechstronny i elastyczny minikomputer, który znalazł zastosowanie w wielu dziedzinach. Jest to idealne narzędzie dla każdego, kto chce nauczyć się programowania, projektowania elektronicznego czy też zautomatyzować swoje domowe urządzenia.</a:t>
            </a:r>
            <a:endParaRPr lang="pl-PL" dirty="0"/>
          </a:p>
        </p:txBody>
      </p:sp>
    </p:spTree>
    <p:extLst>
      <p:ext uri="{BB962C8B-B14F-4D97-AF65-F5344CB8AC3E}">
        <p14:creationId xmlns:p14="http://schemas.microsoft.com/office/powerpoint/2010/main" val="170392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6"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CEC1D8AF-8AC4-5BA3-B410-CA695418A1CD}"/>
              </a:ext>
            </a:extLst>
          </p:cNvPr>
          <p:cNvSpPr>
            <a:spLocks noGrp="1"/>
          </p:cNvSpPr>
          <p:nvPr>
            <p:ph type="title"/>
          </p:nvPr>
        </p:nvSpPr>
        <p:spPr>
          <a:xfrm>
            <a:off x="5128643" y="618518"/>
            <a:ext cx="6188402" cy="1478570"/>
          </a:xfrm>
        </p:spPr>
        <p:txBody>
          <a:bodyPr>
            <a:normAutofit/>
          </a:bodyPr>
          <a:lstStyle/>
          <a:p>
            <a:r>
              <a:rPr lang="pl-PL" sz="3300" b="1" i="0">
                <a:solidFill>
                  <a:srgbClr val="FFFFFF"/>
                </a:solidFill>
                <a:effectLst/>
                <a:latin typeface="Roboto Slab" pitchFamily="2" charset="0"/>
              </a:rPr>
              <a:t>Raspberry Pi – co o nim wiemy?</a:t>
            </a:r>
            <a:br>
              <a:rPr lang="pl-PL" sz="3300" b="1" i="0">
                <a:solidFill>
                  <a:srgbClr val="FFFFFF"/>
                </a:solidFill>
                <a:effectLst/>
                <a:latin typeface="Roboto Slab" pitchFamily="2" charset="0"/>
              </a:rPr>
            </a:br>
            <a:endParaRPr lang="pl-PL" sz="3300">
              <a:solidFill>
                <a:srgbClr val="FFFFFF"/>
              </a:solidFill>
            </a:endParaRP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a:extLst>
              <a:ext uri="{FF2B5EF4-FFF2-40B4-BE49-F238E27FC236}">
                <a16:creationId xmlns:a16="http://schemas.microsoft.com/office/drawing/2014/main" id="{FE79FF98-3DF7-3412-5C94-A33F805DD326}"/>
              </a:ext>
            </a:extLst>
          </p:cNvPr>
          <p:cNvPicPr>
            <a:picLocks noChangeAspect="1"/>
          </p:cNvPicPr>
          <p:nvPr/>
        </p:nvPicPr>
        <p:blipFill>
          <a:blip r:embed="rId3"/>
          <a:stretch>
            <a:fillRect/>
          </a:stretch>
        </p:blipFill>
        <p:spPr>
          <a:xfrm>
            <a:off x="1126617" y="1512487"/>
            <a:ext cx="3178638" cy="3827564"/>
          </a:xfrm>
          <a:prstGeom prst="rect">
            <a:avLst/>
          </a:prstGeom>
        </p:spPr>
      </p:pic>
      <p:sp>
        <p:nvSpPr>
          <p:cNvPr id="3" name="Symbol zastępczy zawartości 2">
            <a:extLst>
              <a:ext uri="{FF2B5EF4-FFF2-40B4-BE49-F238E27FC236}">
                <a16:creationId xmlns:a16="http://schemas.microsoft.com/office/drawing/2014/main" id="{D2ED9D68-FF31-17E3-4A6A-24B120A62286}"/>
              </a:ext>
            </a:extLst>
          </p:cNvPr>
          <p:cNvSpPr>
            <a:spLocks noGrp="1"/>
          </p:cNvSpPr>
          <p:nvPr>
            <p:ph idx="1"/>
          </p:nvPr>
        </p:nvSpPr>
        <p:spPr>
          <a:xfrm>
            <a:off x="5128643" y="2249487"/>
            <a:ext cx="6188402" cy="3541714"/>
          </a:xfrm>
        </p:spPr>
        <p:txBody>
          <a:bodyPr>
            <a:normAutofit/>
          </a:bodyPr>
          <a:lstStyle/>
          <a:p>
            <a:pPr marL="0" indent="0">
              <a:lnSpc>
                <a:spcPct val="110000"/>
              </a:lnSpc>
              <a:buNone/>
            </a:pPr>
            <a:r>
              <a:rPr lang="pl-PL" sz="1700" b="0" i="0">
                <a:solidFill>
                  <a:srgbClr val="FFFFFF"/>
                </a:solidFill>
                <a:effectLst/>
                <a:latin typeface="Roboto Slab" pitchFamily="2" charset="0"/>
              </a:rPr>
              <a:t>Raspberry Pi (nazywany również RPi) pierwotnie powstał jako projekt edukacyjny, bo jego twórcy – Eben Upton wraz z kolegami z Uniwersytetu Cambridge – byli zdruzgotani coraz niższym poziomem naukowym studentów. Te wyraźnie malejące umiejętności żaków zmobilizowały ich do zaprojektowania taniego, programowalnego komputera przeznaczonego dla programistów i majsterkowiczów. Jak się jednak z czasem okazało – </a:t>
            </a:r>
            <a:r>
              <a:rPr lang="pl-PL" sz="1700" b="1" i="0">
                <a:solidFill>
                  <a:srgbClr val="FFFFFF"/>
                </a:solidFill>
                <a:effectLst/>
                <a:latin typeface="Roboto Slab" pitchFamily="2" charset="0"/>
              </a:rPr>
              <a:t>platforma z drobnej, skierowanej na konkretną grupę odbiorców, przemieniła się w coś bardziej poważnego, znajdującego szersze zastosowanie.</a:t>
            </a:r>
            <a:endParaRPr lang="pl-PL" sz="1700">
              <a:solidFill>
                <a:srgbClr val="FFFFFF"/>
              </a:solidFill>
            </a:endParaRPr>
          </a:p>
        </p:txBody>
      </p:sp>
    </p:spTree>
    <p:extLst>
      <p:ext uri="{BB962C8B-B14F-4D97-AF65-F5344CB8AC3E}">
        <p14:creationId xmlns:p14="http://schemas.microsoft.com/office/powerpoint/2010/main" val="33886629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1B6C2C0A-C020-48F4-6230-986791961A6B}"/>
              </a:ext>
            </a:extLst>
          </p:cNvPr>
          <p:cNvSpPr>
            <a:spLocks noGrp="1"/>
          </p:cNvSpPr>
          <p:nvPr>
            <p:ph type="title"/>
          </p:nvPr>
        </p:nvSpPr>
        <p:spPr>
          <a:xfrm>
            <a:off x="1141413" y="618518"/>
            <a:ext cx="4459286" cy="1478570"/>
          </a:xfrm>
        </p:spPr>
        <p:txBody>
          <a:bodyPr>
            <a:normAutofit/>
          </a:bodyPr>
          <a:lstStyle/>
          <a:p>
            <a:r>
              <a:rPr lang="pl-PL" sz="3200" b="1" i="0">
                <a:effectLst/>
                <a:latin typeface="Roboto Slab" pitchFamily="2" charset="0"/>
              </a:rPr>
              <a:t>Raspberry Pi – z czego się składa?</a:t>
            </a:r>
            <a:br>
              <a:rPr lang="pl-PL" sz="3200" b="1" i="0">
                <a:effectLst/>
                <a:latin typeface="Roboto Slab" pitchFamily="2" charset="0"/>
              </a:rPr>
            </a:br>
            <a:endParaRPr lang="pl-PL" sz="3200"/>
          </a:p>
        </p:txBody>
      </p:sp>
      <p:sp>
        <p:nvSpPr>
          <p:cNvPr id="3" name="Symbol zastępczy zawartości 2">
            <a:extLst>
              <a:ext uri="{FF2B5EF4-FFF2-40B4-BE49-F238E27FC236}">
                <a16:creationId xmlns:a16="http://schemas.microsoft.com/office/drawing/2014/main" id="{52E35784-772B-E55B-7183-0720F6806A1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pl-PL" sz="1900" b="0" i="0" u="none" strike="noStrike">
                <a:effectLst/>
                <a:latin typeface="Roboto Slab" pitchFamily="2" charset="0"/>
              </a:rPr>
              <a:t>Raspberry Pi</a:t>
            </a:r>
            <a:r>
              <a:rPr lang="pl-PL" sz="1900" b="0" i="0">
                <a:effectLst/>
                <a:latin typeface="Roboto Slab" pitchFamily="2" charset="0"/>
              </a:rPr>
              <a:t> </a:t>
            </a:r>
            <a:r>
              <a:rPr lang="pl-PL" sz="1900" b="1" i="0">
                <a:effectLst/>
                <a:latin typeface="Roboto Slab" pitchFamily="2" charset="0"/>
              </a:rPr>
              <a:t>to miniaturowy komputer</a:t>
            </a:r>
            <a:r>
              <a:rPr lang="pl-PL" sz="1900" b="0" i="0">
                <a:effectLst/>
                <a:latin typeface="Roboto Slab" pitchFamily="2" charset="0"/>
              </a:rPr>
              <a:t>, bo jego rozmiary są naprawdę niepozorne, zbliżone wielkością do karty kredytowej. Jednocześnie to małe urządzenie nie jest ani płytką ewaluacyjną bądź mikrokontrolerem, bo</a:t>
            </a:r>
            <a:r>
              <a:rPr lang="pl-PL" sz="1900" b="1" i="0">
                <a:effectLst/>
                <a:latin typeface="Roboto Slab" pitchFamily="2" charset="0"/>
              </a:rPr>
              <a:t> w pełni zasługuje na miano komputera.</a:t>
            </a:r>
            <a:r>
              <a:rPr lang="pl-PL" sz="1900" b="0" i="0">
                <a:effectLst/>
                <a:latin typeface="Roboto Slab" pitchFamily="2" charset="0"/>
              </a:rPr>
              <a:t> Dowodem specyfikacja: procesor, pamięć RAM oraz liczne peryferia, tak samo więc, jak w klasycznym PC.</a:t>
            </a:r>
            <a:endParaRPr lang="pl-PL" sz="1900"/>
          </a:p>
        </p:txBody>
      </p:sp>
      <p:pic>
        <p:nvPicPr>
          <p:cNvPr id="5" name="Obraz 4">
            <a:extLst>
              <a:ext uri="{FF2B5EF4-FFF2-40B4-BE49-F238E27FC236}">
                <a16:creationId xmlns:a16="http://schemas.microsoft.com/office/drawing/2014/main" id="{482781C7-4B89-F732-8173-EE8F41486552}"/>
              </a:ext>
            </a:extLst>
          </p:cNvPr>
          <p:cNvPicPr>
            <a:picLocks noChangeAspect="1"/>
          </p:cNvPicPr>
          <p:nvPr/>
        </p:nvPicPr>
        <p:blipFill>
          <a:blip r:embed="rId4"/>
          <a:stretch>
            <a:fillRect/>
          </a:stretch>
        </p:blipFill>
        <p:spPr>
          <a:xfrm>
            <a:off x="6096000" y="1486367"/>
            <a:ext cx="5456279" cy="386031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3294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7365E6-0DC1-B885-1585-C9777C139EDA}"/>
              </a:ext>
            </a:extLst>
          </p:cNvPr>
          <p:cNvSpPr>
            <a:spLocks noGrp="1"/>
          </p:cNvSpPr>
          <p:nvPr>
            <p:ph type="title"/>
          </p:nvPr>
        </p:nvSpPr>
        <p:spPr>
          <a:xfrm>
            <a:off x="1143001" y="834178"/>
            <a:ext cx="9905998" cy="1478570"/>
          </a:xfrm>
        </p:spPr>
        <p:txBody>
          <a:bodyPr/>
          <a:lstStyle/>
          <a:p>
            <a:r>
              <a:rPr lang="pl-PL" b="1" i="0" dirty="0">
                <a:effectLst/>
                <a:latin typeface="Roboto Slab" pitchFamily="2" charset="0"/>
              </a:rPr>
              <a:t>Raspberry Pi – z czego się składa? CD.</a:t>
            </a:r>
            <a:br>
              <a:rPr lang="pl-PL" b="1" i="0" dirty="0">
                <a:effectLst/>
                <a:latin typeface="Roboto Slab" pitchFamily="2" charset="0"/>
              </a:rPr>
            </a:br>
            <a:endParaRPr lang="pl-PL" dirty="0"/>
          </a:p>
        </p:txBody>
      </p:sp>
      <p:sp>
        <p:nvSpPr>
          <p:cNvPr id="3" name="Symbol zastępczy zawartości 2">
            <a:extLst>
              <a:ext uri="{FF2B5EF4-FFF2-40B4-BE49-F238E27FC236}">
                <a16:creationId xmlns:a16="http://schemas.microsoft.com/office/drawing/2014/main" id="{C3875A1C-1811-1885-D02F-A69E60740BDE}"/>
              </a:ext>
            </a:extLst>
          </p:cNvPr>
          <p:cNvSpPr>
            <a:spLocks noGrp="1"/>
          </p:cNvSpPr>
          <p:nvPr>
            <p:ph idx="1"/>
          </p:nvPr>
        </p:nvSpPr>
        <p:spPr>
          <a:xfrm>
            <a:off x="1081027" y="2097088"/>
            <a:ext cx="9905999" cy="3541714"/>
          </a:xfrm>
        </p:spPr>
        <p:txBody>
          <a:bodyPr>
            <a:normAutofit fontScale="92500"/>
          </a:bodyPr>
          <a:lstStyle/>
          <a:p>
            <a:pPr marL="0" indent="0">
              <a:buNone/>
            </a:pPr>
            <a:r>
              <a:rPr lang="pl-PL" b="0" i="0" dirty="0">
                <a:effectLst/>
                <a:latin typeface="Roboto Slab" pitchFamily="2" charset="0"/>
              </a:rPr>
              <a:t>Bierzemy pod uwagę najnowszą wersję Raspberry Pi 3, w którym zastosowano procesor BCM2837 wyposażony w cztery 64-bitowe rdzenie Cortex-A53. Mamy tu również wbudowaną łączność bezprzewodową (</a:t>
            </a:r>
            <a:r>
              <a:rPr lang="pl-PL" b="0" i="0" dirty="0" err="1">
                <a:effectLst/>
                <a:latin typeface="Roboto Slab" pitchFamily="2" charset="0"/>
              </a:rPr>
              <a:t>WiFi</a:t>
            </a:r>
            <a:r>
              <a:rPr lang="pl-PL" b="0" i="0" dirty="0">
                <a:effectLst/>
                <a:latin typeface="Roboto Slab" pitchFamily="2" charset="0"/>
              </a:rPr>
              <a:t> i Bluetooth), złącze karty </a:t>
            </a:r>
            <a:r>
              <a:rPr lang="pl-PL" b="0" i="0" dirty="0" err="1">
                <a:effectLst/>
                <a:latin typeface="Roboto Slab" pitchFamily="2" charset="0"/>
              </a:rPr>
              <a:t>microSD</a:t>
            </a:r>
            <a:r>
              <a:rPr lang="pl-PL" b="0" i="0" dirty="0">
                <a:effectLst/>
                <a:latin typeface="Roboto Slab" pitchFamily="2" charset="0"/>
              </a:rPr>
              <a:t>, 4 złącza USB, do jakich podłączymy myszkę, klawiaturę lub kamerę oraz gniazdo </a:t>
            </a:r>
            <a:r>
              <a:rPr lang="pl-PL" b="0" i="0" dirty="0" err="1">
                <a:effectLst/>
                <a:latin typeface="Roboto Slab" pitchFamily="2" charset="0"/>
              </a:rPr>
              <a:t>jack</a:t>
            </a:r>
            <a:r>
              <a:rPr lang="pl-PL" b="0" i="0" dirty="0">
                <a:effectLst/>
                <a:latin typeface="Roboto Slab" pitchFamily="2" charset="0"/>
              </a:rPr>
              <a:t> 3,5 mm, za pomocą którego możemy przesyłać dźwięk oraz obraz (PAL, NTSC). Jest również złącze taśmowe CSI (dla dedykowanej kamery), </a:t>
            </a:r>
            <a:r>
              <a:rPr lang="pl-PL" b="1" i="0" dirty="0">
                <a:effectLst/>
                <a:latin typeface="Roboto Slab" pitchFamily="2" charset="0"/>
              </a:rPr>
              <a:t>gniazdo HDMI oraz </a:t>
            </a:r>
            <a:r>
              <a:rPr lang="pl-PL" b="1" i="0" dirty="0" err="1">
                <a:effectLst/>
                <a:latin typeface="Roboto Slab" pitchFamily="2" charset="0"/>
              </a:rPr>
              <a:t>microUSB</a:t>
            </a:r>
            <a:r>
              <a:rPr lang="pl-PL" b="0" i="0" dirty="0">
                <a:effectLst/>
                <a:latin typeface="Roboto Slab" pitchFamily="2" charset="0"/>
              </a:rPr>
              <a:t> (służy wyłącznie do zasilania Raspberry Pi).</a:t>
            </a:r>
            <a:endParaRPr lang="pl-PL" dirty="0"/>
          </a:p>
        </p:txBody>
      </p:sp>
    </p:spTree>
    <p:extLst>
      <p:ext uri="{BB962C8B-B14F-4D97-AF65-F5344CB8AC3E}">
        <p14:creationId xmlns:p14="http://schemas.microsoft.com/office/powerpoint/2010/main" val="347479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EA05CD-501E-BBE2-2A44-F00A936E0F7C}"/>
              </a:ext>
            </a:extLst>
          </p:cNvPr>
          <p:cNvSpPr>
            <a:spLocks noGrp="1"/>
          </p:cNvSpPr>
          <p:nvPr>
            <p:ph type="title"/>
          </p:nvPr>
        </p:nvSpPr>
        <p:spPr>
          <a:xfrm>
            <a:off x="1141413" y="894563"/>
            <a:ext cx="9905998" cy="1478570"/>
          </a:xfrm>
        </p:spPr>
        <p:txBody>
          <a:bodyPr>
            <a:normAutofit/>
          </a:bodyPr>
          <a:lstStyle/>
          <a:p>
            <a:r>
              <a:rPr lang="pl-PL" b="1" i="0" dirty="0">
                <a:effectLst/>
                <a:latin typeface="Roboto Slab" pitchFamily="2" charset="0"/>
              </a:rPr>
              <a:t>Jak to się wszystko zaczęło? </a:t>
            </a:r>
            <a:br>
              <a:rPr lang="pl-PL" b="1" i="0" dirty="0">
                <a:effectLst/>
                <a:latin typeface="Roboto Slab" pitchFamily="2" charset="0"/>
              </a:rPr>
            </a:br>
            <a:endParaRPr lang="pl-PL" dirty="0"/>
          </a:p>
        </p:txBody>
      </p:sp>
      <p:sp>
        <p:nvSpPr>
          <p:cNvPr id="3" name="Symbol zastępczy zawartości 2">
            <a:extLst>
              <a:ext uri="{FF2B5EF4-FFF2-40B4-BE49-F238E27FC236}">
                <a16:creationId xmlns:a16="http://schemas.microsoft.com/office/drawing/2014/main" id="{F45FEE9A-779C-E778-9422-CAE77EA07AAB}"/>
              </a:ext>
            </a:extLst>
          </p:cNvPr>
          <p:cNvSpPr>
            <a:spLocks noGrp="1"/>
          </p:cNvSpPr>
          <p:nvPr>
            <p:ph idx="1"/>
          </p:nvPr>
        </p:nvSpPr>
        <p:spPr/>
        <p:txBody>
          <a:bodyPr>
            <a:normAutofit fontScale="92500" lnSpcReduction="10000"/>
          </a:bodyPr>
          <a:lstStyle/>
          <a:p>
            <a:pPr marL="0" indent="0" algn="l" fontAlgn="base">
              <a:buNone/>
            </a:pPr>
            <a:r>
              <a:rPr lang="pl-PL" b="1" i="0" dirty="0">
                <a:effectLst/>
                <a:latin typeface="inherit"/>
              </a:rPr>
              <a:t>Pierwsza generacja płytek, tych małych komputerów, zadebiutowała w sprzedaży w 2012 roku.</a:t>
            </a:r>
            <a:r>
              <a:rPr lang="pl-PL" b="0" i="0" dirty="0">
                <a:effectLst/>
                <a:latin typeface="Roboto Slab" pitchFamily="2" charset="0"/>
              </a:rPr>
              <a:t> W tamtym czasie w urządzeniach zastosowano mikroprocesor </a:t>
            </a:r>
            <a:r>
              <a:rPr lang="pl-PL" b="0" i="0" dirty="0" err="1">
                <a:effectLst/>
                <a:latin typeface="Roboto Slab" pitchFamily="2" charset="0"/>
              </a:rPr>
              <a:t>Broadcom</a:t>
            </a:r>
            <a:r>
              <a:rPr lang="pl-PL" b="0" i="0" dirty="0">
                <a:effectLst/>
                <a:latin typeface="Roboto Slab" pitchFamily="2" charset="0"/>
              </a:rPr>
              <a:t> BCM2835, który nie był pierwszej świeżości, bo ta architektura pochodzi z 2003 roku. Początki więc nie były obiecujące, lecz twórcy platformy chcieli zaoszczędzić.</a:t>
            </a:r>
          </a:p>
          <a:p>
            <a:pPr marL="0" indent="0" algn="l" fontAlgn="base">
              <a:buNone/>
            </a:pPr>
            <a:r>
              <a:rPr lang="pl-PL" b="0" i="0" dirty="0">
                <a:effectLst/>
                <a:latin typeface="Roboto Slab" pitchFamily="2" charset="0"/>
              </a:rPr>
              <a:t>I to niestety odbiło się na jakości sprzętu, więc nawet dzisiaj Raspberry Pi oceniany jest przez pryzmat debiutu. Pamiętający stare dzieje nadal uważają, że sprzęt cechuje niska wydajność, nie zwracają jednak uwagi na to, że aktualna wersja – Raspberry Pi 3 – to zupełnie inna historia.</a:t>
            </a:r>
          </a:p>
          <a:p>
            <a:endParaRPr lang="pl-PL" dirty="0"/>
          </a:p>
        </p:txBody>
      </p:sp>
    </p:spTree>
    <p:extLst>
      <p:ext uri="{BB962C8B-B14F-4D97-AF65-F5344CB8AC3E}">
        <p14:creationId xmlns:p14="http://schemas.microsoft.com/office/powerpoint/2010/main" val="206345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6CA4BF-6E57-316F-3CAB-E0B3DF1E6C46}"/>
              </a:ext>
            </a:extLst>
          </p:cNvPr>
          <p:cNvSpPr>
            <a:spLocks noGrp="1"/>
          </p:cNvSpPr>
          <p:nvPr>
            <p:ph type="title"/>
          </p:nvPr>
        </p:nvSpPr>
        <p:spPr/>
        <p:txBody>
          <a:bodyPr/>
          <a:lstStyle/>
          <a:p>
            <a:pPr algn="l"/>
            <a:r>
              <a:rPr lang="pl-PL" b="1" i="0" dirty="0">
                <a:effectLst/>
                <a:latin typeface="Poppins" panose="020B0502040204020203" pitchFamily="2" charset="-18"/>
              </a:rPr>
              <a:t>Do czego służy Raspberry Pi?</a:t>
            </a:r>
          </a:p>
        </p:txBody>
      </p:sp>
      <p:sp>
        <p:nvSpPr>
          <p:cNvPr id="3" name="Symbol zastępczy zawartości 2">
            <a:extLst>
              <a:ext uri="{FF2B5EF4-FFF2-40B4-BE49-F238E27FC236}">
                <a16:creationId xmlns:a16="http://schemas.microsoft.com/office/drawing/2014/main" id="{EEFD0CE2-4F71-B400-B556-838AF457A41A}"/>
              </a:ext>
            </a:extLst>
          </p:cNvPr>
          <p:cNvSpPr>
            <a:spLocks noGrp="1"/>
          </p:cNvSpPr>
          <p:nvPr>
            <p:ph idx="1"/>
          </p:nvPr>
        </p:nvSpPr>
        <p:spPr/>
        <p:txBody>
          <a:bodyPr/>
          <a:lstStyle/>
          <a:p>
            <a:pPr marL="0" indent="0">
              <a:buNone/>
            </a:pPr>
            <a:r>
              <a:rPr lang="pl-PL" b="0" i="0" dirty="0">
                <a:effectLst/>
                <a:latin typeface="Poppins" panose="00000500000000000000" pitchFamily="2" charset="-18"/>
              </a:rPr>
              <a:t>Przede wszystkim – do czego możesz wykorzystać Raspberry Pi? Zastosowanie minikomputera do podstawowych czynności lub jako fantastyczne kino domowe będzie świetnym pomysłem. Przy podłączeniu do telewizora z pomocą złącza HDMI otrzymasz nie tylko płynność obrazu, ale i czysty, wyraźny dźwięk.</a:t>
            </a:r>
            <a:endParaRPr lang="pl-PL" dirty="0"/>
          </a:p>
        </p:txBody>
      </p:sp>
    </p:spTree>
    <p:extLst>
      <p:ext uri="{BB962C8B-B14F-4D97-AF65-F5344CB8AC3E}">
        <p14:creationId xmlns:p14="http://schemas.microsoft.com/office/powerpoint/2010/main" val="219916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EAB76AE-0D45-AE52-1FCE-C8EBC75BE35B}"/>
              </a:ext>
            </a:extLst>
          </p:cNvPr>
          <p:cNvSpPr>
            <a:spLocks noGrp="1"/>
          </p:cNvSpPr>
          <p:nvPr>
            <p:ph type="title"/>
          </p:nvPr>
        </p:nvSpPr>
        <p:spPr>
          <a:xfrm>
            <a:off x="1141413" y="618518"/>
            <a:ext cx="9905998" cy="1478570"/>
          </a:xfrm>
        </p:spPr>
        <p:txBody>
          <a:bodyPr>
            <a:normAutofit/>
          </a:bodyPr>
          <a:lstStyle/>
          <a:p>
            <a:endParaRPr lang="pl-PL"/>
          </a:p>
        </p:txBody>
      </p:sp>
      <p:pic>
        <p:nvPicPr>
          <p:cNvPr id="5" name="Obraz 4">
            <a:extLst>
              <a:ext uri="{FF2B5EF4-FFF2-40B4-BE49-F238E27FC236}">
                <a16:creationId xmlns:a16="http://schemas.microsoft.com/office/drawing/2014/main" id="{0BA049DF-F0E9-F3C3-C9DD-9D316CBCA03A}"/>
              </a:ext>
            </a:extLst>
          </p:cNvPr>
          <p:cNvPicPr>
            <a:picLocks noChangeAspect="1"/>
          </p:cNvPicPr>
          <p:nvPr/>
        </p:nvPicPr>
        <p:blipFill>
          <a:blip r:embed="rId3"/>
          <a:stretch>
            <a:fillRect/>
          </a:stretch>
        </p:blipFill>
        <p:spPr>
          <a:xfrm>
            <a:off x="1347684" y="2249487"/>
            <a:ext cx="427668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ymbol zastępczy zawartości 2">
            <a:extLst>
              <a:ext uri="{FF2B5EF4-FFF2-40B4-BE49-F238E27FC236}">
                <a16:creationId xmlns:a16="http://schemas.microsoft.com/office/drawing/2014/main" id="{3FDF4084-BE13-4930-501E-26BD89952005}"/>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pl-PL" sz="2000" b="0" i="0">
                <a:effectLst/>
                <a:latin typeface="Poppins" panose="00000500000000000000" pitchFamily="2" charset="-18"/>
              </a:rPr>
              <a:t>Oprócz tego możesz oczywiście swobodnie przeglądać sieć internetową, gdyż jednym z atutów sprzętu jest dobry odbiór Wi-Fi. Raspberry Pi 3 i kolejne wersje posiadają wbudowany moduł </a:t>
            </a:r>
            <a:r>
              <a:rPr lang="pl-PL" sz="2000" b="0" i="0" err="1">
                <a:effectLst/>
                <a:latin typeface="Poppins" panose="00000500000000000000" pitchFamily="2" charset="-18"/>
              </a:rPr>
              <a:t>internetu</a:t>
            </a:r>
            <a:r>
              <a:rPr lang="pl-PL" sz="2000" b="0" i="0">
                <a:effectLst/>
                <a:latin typeface="Poppins" panose="00000500000000000000" pitchFamily="2" charset="-18"/>
              </a:rPr>
              <a:t> bezprzewodowego. Tu nie będzie zakłóceń, licz więc na bardzo dobre działanie sieci.</a:t>
            </a:r>
            <a:endParaRPr lang="pl-PL" sz="2000"/>
          </a:p>
        </p:txBody>
      </p:sp>
    </p:spTree>
    <p:extLst>
      <p:ext uri="{BB962C8B-B14F-4D97-AF65-F5344CB8AC3E}">
        <p14:creationId xmlns:p14="http://schemas.microsoft.com/office/powerpoint/2010/main" val="343891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AAAB5D-4435-1217-15D8-45AF06955594}"/>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6B3396D5-B92A-4B3E-9443-C39A9FE377A7}"/>
              </a:ext>
            </a:extLst>
          </p:cNvPr>
          <p:cNvSpPr>
            <a:spLocks noGrp="1"/>
          </p:cNvSpPr>
          <p:nvPr>
            <p:ph idx="1"/>
          </p:nvPr>
        </p:nvSpPr>
        <p:spPr/>
        <p:txBody>
          <a:bodyPr/>
          <a:lstStyle/>
          <a:p>
            <a:pPr marL="0" indent="0">
              <a:buNone/>
            </a:pPr>
            <a:r>
              <a:rPr lang="pl-PL" b="0" i="0" dirty="0">
                <a:effectLst/>
                <a:latin typeface="Poppins" panose="00000500000000000000" pitchFamily="2" charset="-18"/>
              </a:rPr>
              <a:t>Sprawdzi się, podobnie jak pełnoprawny PC, jako narzędzie, z pomocą którego będziesz tworzyć prezentacje, arkusze kalkulacyjne oraz teksty. To doskonały sprzęt do pracy, również takiej, w której czasami musisz się przemieszczać z komputerem i zapisaną w nim wiedzą.</a:t>
            </a:r>
            <a:endParaRPr lang="pl-PL" dirty="0"/>
          </a:p>
        </p:txBody>
      </p:sp>
    </p:spTree>
    <p:extLst>
      <p:ext uri="{BB962C8B-B14F-4D97-AF65-F5344CB8AC3E}">
        <p14:creationId xmlns:p14="http://schemas.microsoft.com/office/powerpoint/2010/main" val="154355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Symbol zastępczy zawartości 2">
            <a:extLst>
              <a:ext uri="{FF2B5EF4-FFF2-40B4-BE49-F238E27FC236}">
                <a16:creationId xmlns:a16="http://schemas.microsoft.com/office/drawing/2014/main" id="{5600DC21-6415-6957-C20C-C25E37FC75E8}"/>
              </a:ext>
            </a:extLst>
          </p:cNvPr>
          <p:cNvSpPr>
            <a:spLocks noGrp="1"/>
          </p:cNvSpPr>
          <p:nvPr>
            <p:ph idx="1"/>
          </p:nvPr>
        </p:nvSpPr>
        <p:spPr>
          <a:xfrm>
            <a:off x="1150937" y="1662642"/>
            <a:ext cx="4459287" cy="3965046"/>
          </a:xfrm>
        </p:spPr>
        <p:txBody>
          <a:bodyPr>
            <a:normAutofit/>
          </a:bodyPr>
          <a:lstStyle/>
          <a:p>
            <a:pPr marL="0" indent="0">
              <a:buNone/>
            </a:pPr>
            <a:r>
              <a:rPr lang="pl-PL" sz="2000" b="0" i="0" dirty="0">
                <a:effectLst/>
                <a:latin typeface="Poppins" panose="00000500000000000000" pitchFamily="2" charset="-18"/>
              </a:rPr>
              <a:t>„Malinka” jest także zestawem idealnym dla hobbysty, programisty lub robotyka, chcącego stworzyć tzw. inteligentny dom, a także własne wersje małych urządzeń, jak choćby </a:t>
            </a:r>
            <a:r>
              <a:rPr lang="pl-PL" sz="2000" b="0" i="0" u="none" strike="noStrike" dirty="0">
                <a:effectLst/>
                <a:latin typeface="Poppins" panose="00000500000000000000" pitchFamily="2" charset="-18"/>
              </a:rPr>
              <a:t>router</a:t>
            </a:r>
            <a:r>
              <a:rPr lang="pl-PL" sz="2000" b="0" i="0" dirty="0">
                <a:effectLst/>
                <a:latin typeface="Poppins" panose="00000500000000000000" pitchFamily="2" charset="-18"/>
              </a:rPr>
              <a:t> lub zestaw kina domowego. To zastosowanie </a:t>
            </a:r>
            <a:r>
              <a:rPr lang="pl-PL" sz="2000" b="0" i="0" dirty="0" err="1">
                <a:effectLst/>
                <a:latin typeface="Poppins" panose="00000500000000000000" pitchFamily="2" charset="-18"/>
              </a:rPr>
              <a:t>zdecydownie</a:t>
            </a:r>
            <a:r>
              <a:rPr lang="pl-PL" sz="2000" b="0" i="0" dirty="0">
                <a:effectLst/>
                <a:latin typeface="Poppins" panose="00000500000000000000" pitchFamily="2" charset="-18"/>
              </a:rPr>
              <a:t> wyróżnia Raspberry na tle zwykłych komputerów.</a:t>
            </a:r>
            <a:endParaRPr lang="pl-PL" sz="2000" dirty="0"/>
          </a:p>
        </p:txBody>
      </p:sp>
      <p:pic>
        <p:nvPicPr>
          <p:cNvPr id="5" name="Obraz 4">
            <a:extLst>
              <a:ext uri="{FF2B5EF4-FFF2-40B4-BE49-F238E27FC236}">
                <a16:creationId xmlns:a16="http://schemas.microsoft.com/office/drawing/2014/main" id="{E4045B20-FBAA-1EDF-7BF7-F6713ACBB567}"/>
              </a:ext>
            </a:extLst>
          </p:cNvPr>
          <p:cNvPicPr>
            <a:picLocks noChangeAspect="1"/>
          </p:cNvPicPr>
          <p:nvPr/>
        </p:nvPicPr>
        <p:blipFill>
          <a:blip r:embed="rId4"/>
          <a:stretch>
            <a:fillRect/>
          </a:stretch>
        </p:blipFill>
        <p:spPr>
          <a:xfrm>
            <a:off x="6096000" y="1649790"/>
            <a:ext cx="5456279" cy="35334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68706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TM04033919[[fn=Obwód]]</Template>
  <TotalTime>30</TotalTime>
  <Words>776</Words>
  <Application>Microsoft Office PowerPoint</Application>
  <PresentationFormat>Panoramiczny</PresentationFormat>
  <Paragraphs>23</Paragraphs>
  <Slides>13</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13</vt:i4>
      </vt:variant>
    </vt:vector>
  </HeadingPairs>
  <TitlesOfParts>
    <vt:vector size="20" baseType="lpstr">
      <vt:lpstr>Arial</vt:lpstr>
      <vt:lpstr>inherit</vt:lpstr>
      <vt:lpstr>Poppins</vt:lpstr>
      <vt:lpstr>Roboto Slab</vt:lpstr>
      <vt:lpstr>Söhne</vt:lpstr>
      <vt:lpstr>Tw Cen MT</vt:lpstr>
      <vt:lpstr>Obwód</vt:lpstr>
      <vt:lpstr>Raspberry Pi </vt:lpstr>
      <vt:lpstr>Raspberry Pi – co o nim wiemy? </vt:lpstr>
      <vt:lpstr>Raspberry Pi – z czego się składa? </vt:lpstr>
      <vt:lpstr>Raspberry Pi – z czego się składa? CD. </vt:lpstr>
      <vt:lpstr>Jak to się wszystko zaczęło?  </vt:lpstr>
      <vt:lpstr>Do czego służy Raspberry Pi?</vt:lpstr>
      <vt:lpstr>Prezentacja programu PowerPoint</vt:lpstr>
      <vt:lpstr>Prezentacja programu PowerPoint</vt:lpstr>
      <vt:lpstr>Prezentacja programu PowerPoint</vt:lpstr>
      <vt:lpstr>Wady i zalety Raspberry Pi </vt:lpstr>
      <vt:lpstr>Prezentacja programu PowerPoint</vt:lpstr>
      <vt:lpstr>Prezentacja programu PowerPoint</vt:lpstr>
      <vt:lpstr>Podsumowanie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dc:title>
  <dc:creator>Michał Bagiński</dc:creator>
  <cp:lastModifiedBy>Michał Bagiński</cp:lastModifiedBy>
  <cp:revision>1</cp:revision>
  <dcterms:created xsi:type="dcterms:W3CDTF">2023-03-08T03:08:22Z</dcterms:created>
  <dcterms:modified xsi:type="dcterms:W3CDTF">2023-03-08T03:38:54Z</dcterms:modified>
</cp:coreProperties>
</file>