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71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≠3.046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b="-24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Bennett. UNSW</a:t>
            </a:r>
          </a:p>
          <a:p>
            <a:r>
              <a:rPr lang="en-US" dirty="0" smtClean="0"/>
              <a:t>Supervisor: Yvonne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5057" y="2556932"/>
                <a:ext cx="9701540" cy="3318936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 smtClean="0"/>
                  <a:t>                                 eg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200" dirty="0">
                                                    <a:latin typeface="Cambria Math" panose="02040503050406030204" pitchFamily="18" charset="0"/>
                                                  </a:rPr>
                                                  <m:t>e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2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2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/</m:t>
                                                </m:r>
                                                <m:r>
                                                  <a:rPr lang="en-US" sz="22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 i="0" dirty="0"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/>
              </a:p>
              <a:p>
                <a:r>
                  <a:rPr lang="en-US" sz="2200" dirty="0" smtClean="0"/>
                  <a:t>G’s encode QED corrections. Interplay.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Want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200" dirty="0"/>
                  <a:t>, tells us </a:t>
                </a:r>
                <a:r>
                  <a:rPr lang="en-US" sz="2200" dirty="0" smtClean="0"/>
                  <a:t>how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evolves.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=−12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fin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2200" dirty="0" smtClean="0"/>
                  <a:t>.</a:t>
                </a:r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5057" y="2556932"/>
                <a:ext cx="9701540" cy="3318936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blipFill rotWithShape="0">
                <a:blip r:embed="rId3"/>
                <a:stretch>
                  <a:fillRect b="-7746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1" y="1259161"/>
                <a:ext cx="2023759" cy="618246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1" y="1259161"/>
                <a:ext cx="2023759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3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indicates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e.g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blipFill rotWithShape="0">
                <a:blip r:embed="rId3"/>
                <a:stretch>
                  <a:fillRect b="-7746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1469" y="1093276"/>
                <a:ext cx="3494931" cy="108157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69" y="1093276"/>
                <a:ext cx="3494931" cy="10815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312" y="2556932"/>
            <a:ext cx="4222285" cy="19553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74312" y="2541119"/>
            <a:ext cx="29658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journals.aps.org/</a:t>
            </a:r>
            <a:r>
              <a:rPr lang="en-US" sz="1000" dirty="0" err="1" smtClean="0"/>
              <a:t>prd</a:t>
            </a:r>
            <a:r>
              <a:rPr lang="en-US" sz="1000" dirty="0" smtClean="0"/>
              <a:t>/pdf/10.1103/PhysRevD.49.611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89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059" y="572829"/>
            <a:ext cx="3119844" cy="1303867"/>
          </a:xfrm>
        </p:spPr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Wrote C++ code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to solve</a:t>
                </a:r>
              </a:p>
              <a:p>
                <a:endParaRPr lang="en-US" dirty="0"/>
              </a:p>
              <a:p>
                <a:r>
                  <a:rPr lang="en-US" dirty="0" smtClean="0"/>
                  <a:t>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=1.41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[3],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=3.046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=3.04</m:t>
                    </m:r>
                  </m:oMath>
                </a14:m>
                <a:r>
                  <a:rPr lang="en-US" dirty="0" smtClean="0"/>
                  <a:t>5         </a:t>
                </a:r>
                <a:endParaRPr lang="en-US" dirty="0" smtClean="0"/>
              </a:p>
              <a:p>
                <a:r>
                  <a:rPr lang="en-US" dirty="0" smtClean="0"/>
                  <a:t>Similar </a:t>
                </a:r>
                <a:r>
                  <a:rPr lang="en-US" dirty="0" smtClean="0"/>
                  <a:t>to </a:t>
                </a:r>
                <a:r>
                  <a:rPr lang="en-US" dirty="0" err="1" smtClean="0"/>
                  <a:t>inc.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osc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2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063" y="1580276"/>
            <a:ext cx="7711448" cy="46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higher order pointless?</a:t>
            </a:r>
          </a:p>
          <a:p>
            <a:endParaRPr lang="en-US" dirty="0"/>
          </a:p>
          <a:p>
            <a:r>
              <a:rPr lang="en-US" dirty="0" smtClean="0"/>
              <a:t>Include non-instantaneous neutrino decoupling</a:t>
            </a:r>
          </a:p>
          <a:p>
            <a:endParaRPr lang="en-US" dirty="0"/>
          </a:p>
          <a:p>
            <a:r>
              <a:rPr lang="en-US" dirty="0" smtClean="0"/>
              <a:t>Neutrino oscillations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blipFill rotWithShape="0">
                <a:blip r:embed="rId2"/>
                <a:stretch>
                  <a:fillRect b="-7746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1469" y="1093276"/>
                <a:ext cx="3494931" cy="108157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69" y="1093276"/>
                <a:ext cx="3494931" cy="10815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neutrino oscil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83" y="3630440"/>
            <a:ext cx="3483500" cy="23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38107" y="5900580"/>
            <a:ext cx="35924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physino.xyz</a:t>
            </a:r>
            <a:r>
              <a:rPr lang="en-US" sz="1000" dirty="0" smtClean="0"/>
              <a:t>/learning/2015/05/15/illusion-of-neutrino-oscillation</a:t>
            </a:r>
            <a:r>
              <a:rPr lang="en-US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679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Annihilations. Thermal effects</a:t>
                </a:r>
              </a:p>
              <a:p>
                <a:endParaRPr lang="en-US" dirty="0"/>
              </a:p>
              <a:p>
                <a:r>
                  <a:rPr lang="en-US" dirty="0" smtClean="0"/>
                  <a:t>Use continuity equation,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.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3486" b="-4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81469" y="1093276"/>
                <a:ext cx="3494931" cy="108157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69" y="1093276"/>
                <a:ext cx="3494931" cy="10815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blipFill rotWithShape="0">
                <a:blip r:embed="rId4"/>
                <a:stretch>
                  <a:fillRect b="-7746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6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442268" cy="33189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Motivations</a:t>
            </a:r>
          </a:p>
          <a:p>
            <a:endParaRPr lang="en-US" dirty="0"/>
          </a:p>
          <a:p>
            <a:r>
              <a:rPr lang="en-US" dirty="0" smtClean="0"/>
              <a:t>Theory;</a:t>
            </a:r>
          </a:p>
          <a:p>
            <a:pPr lvl="1"/>
            <a:r>
              <a:rPr lang="en-US" dirty="0" smtClean="0"/>
              <a:t>Active Transport</a:t>
            </a:r>
          </a:p>
          <a:p>
            <a:pPr lvl="1"/>
            <a:r>
              <a:rPr lang="en-US" dirty="0" smtClean="0"/>
              <a:t>Finite Temperature QED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work:</a:t>
            </a:r>
          </a:p>
          <a:p>
            <a:pPr lvl="1"/>
            <a:r>
              <a:rPr lang="en-US" dirty="0" smtClean="0"/>
              <a:t>Solve ODE</a:t>
            </a:r>
            <a:endParaRPr lang="en-US" dirty="0" smtClean="0"/>
          </a:p>
          <a:p>
            <a:pPr lvl="1"/>
            <a:r>
              <a:rPr lang="en-US" dirty="0" smtClean="0"/>
              <a:t>Add next order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2556932"/>
            <a:ext cx="337545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2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32705"/>
            <a:ext cx="9601196" cy="1303867"/>
          </a:xfrm>
        </p:spPr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years (2005), SM has 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3.046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[1]</a:t>
                </a:r>
              </a:p>
              <a:p>
                <a:endParaRPr lang="en-US" dirty="0"/>
              </a:p>
              <a:p>
                <a:r>
                  <a:rPr lang="en-US" dirty="0" smtClean="0"/>
                  <a:t>Recently, [2] gave a different answer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52</m:t>
                    </m:r>
                  </m:oMath>
                </a14:m>
                <a:r>
                  <a:rPr lang="en-US" dirty="0" smtClean="0"/>
                  <a:t> using a “non-perturbative” method.</a:t>
                </a:r>
              </a:p>
              <a:p>
                <a:endParaRPr lang="en-US" dirty="0"/>
              </a:p>
              <a:p>
                <a:r>
                  <a:rPr lang="en-US" dirty="0" smtClean="0"/>
                  <a:t>Who is right? Can we improve upon correct result?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5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number of neutrinos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Simplistic view: How is the total energy density is divided up?</a:t>
                </a:r>
              </a:p>
              <a:p>
                <a:endParaRPr lang="en-US" dirty="0"/>
              </a:p>
              <a:p>
                <a:r>
                  <a:rPr lang="en-US" dirty="0" smtClean="0"/>
                  <a:t>Set a time: after electron annihilation epoch; before neutrinos become non-relativistic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:r>
                  <a:rPr lang="en-US" b="0" dirty="0" smtClean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4/3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eff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Where have these terms come from?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Deviation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0"/>
                <a:ext cx="9601196" cy="368090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4/3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eff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Exchange energy with photons?</a:t>
                </a:r>
              </a:p>
              <a:p>
                <a:pPr lvl="1"/>
                <a:r>
                  <a:rPr lang="en-US" dirty="0" smtClean="0"/>
                  <a:t>Not coupled directly.</a:t>
                </a:r>
              </a:p>
              <a:p>
                <a:pPr lvl="1"/>
                <a:r>
                  <a:rPr lang="en-US" dirty="0" smtClean="0"/>
                  <a:t>Indirect – four diagrams                                                                                                          at tree level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/>
                  <a:t>T=MeV Neutrinos </a:t>
                </a:r>
                <a:r>
                  <a:rPr lang="en-US" dirty="0" smtClean="0"/>
                  <a:t>decouple</a:t>
                </a:r>
              </a:p>
              <a:p>
                <a:pPr lvl="1"/>
                <a:r>
                  <a:rPr lang="en-US" dirty="0"/>
                  <a:t>T=0.5 MeV e+- decouple.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0"/>
                <a:ext cx="9601196" cy="3680907"/>
              </a:xfrm>
              <a:blipFill rotWithShape="0">
                <a:blip r:embed="rId3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feynman diagram electron positron neutr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529" y="3661004"/>
            <a:ext cx="2366219" cy="128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eynman diagram electron neutrino scatter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40" y="3262011"/>
            <a:ext cx="4035088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042152" y="5119386"/>
            <a:ext cx="22060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https://cds.cern.ch/record/248487/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2529" y="4950883"/>
            <a:ext cx="18549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http://www.mushtukov.com/</a:t>
            </a:r>
          </a:p>
        </p:txBody>
      </p:sp>
    </p:spTree>
    <p:extLst>
      <p:ext uri="{BB962C8B-B14F-4D97-AF65-F5344CB8AC3E}">
        <p14:creationId xmlns:p14="http://schemas.microsoft.com/office/powerpoint/2010/main" val="35607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082356" cy="1303867"/>
          </a:xfrm>
        </p:spPr>
        <p:txBody>
          <a:bodyPr/>
          <a:lstStyle/>
          <a:p>
            <a:r>
              <a:rPr lang="en-US" dirty="0" smtClean="0"/>
              <a:t>Active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610224" cy="33189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 all electrons annihilate instantaneously?</a:t>
            </a:r>
          </a:p>
          <a:p>
            <a:pPr lvl="1"/>
            <a:r>
              <a:rPr lang="en-US" dirty="0" smtClean="0"/>
              <a:t>Fermi-Dirac distributions </a:t>
            </a:r>
          </a:p>
          <a:p>
            <a:endParaRPr lang="en-US" dirty="0"/>
          </a:p>
          <a:p>
            <a:r>
              <a:rPr lang="en-US" dirty="0" smtClean="0"/>
              <a:t>Are all neutrinos decoupled when electrons annihilate?</a:t>
            </a:r>
          </a:p>
          <a:p>
            <a:endParaRPr lang="en-US" dirty="0" smtClean="0"/>
          </a:p>
          <a:p>
            <a:r>
              <a:rPr lang="en-US" dirty="0" smtClean="0"/>
              <a:t>Some energy transferred to neutrino sector</a:t>
            </a:r>
          </a:p>
          <a:p>
            <a:endParaRPr lang="en-US" dirty="0"/>
          </a:p>
          <a:p>
            <a:r>
              <a:rPr lang="en-US" dirty="0" smtClean="0"/>
              <a:t>Use continuity equation </a:t>
            </a:r>
            <a:endParaRPr lang="en-US" dirty="0"/>
          </a:p>
        </p:txBody>
      </p:sp>
      <p:pic>
        <p:nvPicPr>
          <p:cNvPr id="4" name="Picture 2" descr="Image result for feynman diagram electron positron neutr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2556932"/>
            <a:ext cx="3581399" cy="195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7064720" y="982131"/>
                <a:ext cx="4082356" cy="1303867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  <a:effectLst/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 cap="none">
                    <a:ln w="3175" cmpd="sng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 smtClean="0"/>
                  <a:t>Neutrino decouple ~ MeV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US" dirty="0" smtClean="0"/>
                  <a:t> annihilation ~0.5MeV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20" y="982131"/>
                <a:ext cx="4082356" cy="1303867"/>
              </a:xfrm>
              <a:prstGeom prst="rect">
                <a:avLst/>
              </a:prstGeom>
              <a:blipFill rotWithShape="0">
                <a:blip r:embed="rId3"/>
                <a:stretch>
                  <a:fillRect l="-298" r="-149"/>
                </a:stretch>
              </a:blipFill>
              <a:ln>
                <a:solidFill>
                  <a:schemeClr val="accent4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315199" y="4378428"/>
            <a:ext cx="18549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http://www.mushtukov.com/</a:t>
            </a:r>
          </a:p>
        </p:txBody>
      </p:sp>
    </p:spTree>
    <p:extLst>
      <p:ext uri="{BB962C8B-B14F-4D97-AF65-F5344CB8AC3E}">
        <p14:creationId xmlns:p14="http://schemas.microsoft.com/office/powerpoint/2010/main" val="948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5838823" cy="1303867"/>
          </a:xfrm>
        </p:spPr>
        <p:txBody>
          <a:bodyPr/>
          <a:lstStyle/>
          <a:p>
            <a:r>
              <a:rPr lang="en-US" dirty="0" smtClean="0"/>
              <a:t>Finite-temperature QED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601196" cy="34094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Electrons and photons gain self energy through QED.</a:t>
                </a:r>
              </a:p>
              <a:p>
                <a:endParaRPr lang="en-US" dirty="0"/>
              </a:p>
              <a:p>
                <a:r>
                  <a:rPr lang="en-US" dirty="0" smtClean="0"/>
                  <a:t>Thermal masses instructive mentally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Not fully relativistic –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 smtClean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dirty="0" smtClean="0"/>
                  <a:t> same 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US" dirty="0" smtClean="0"/>
                  <a:t> increases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601196" cy="3409452"/>
              </a:xfrm>
              <a:blipFill rotWithShape="0">
                <a:blip r:embed="rId2"/>
                <a:stretch>
                  <a:fillRect l="-1144" t="-375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10241" y="1140715"/>
                <a:ext cx="2993960" cy="70872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4/3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241" y="1140715"/>
                <a:ext cx="2993960" cy="7087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089" y="3223034"/>
            <a:ext cx="3929037" cy="18195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08089" y="3223034"/>
            <a:ext cx="29658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journals.aps.org/</a:t>
            </a:r>
            <a:r>
              <a:rPr lang="en-US" sz="1000" dirty="0" err="1" smtClean="0"/>
              <a:t>prd</a:t>
            </a:r>
            <a:r>
              <a:rPr lang="en-US" sz="1000" dirty="0" smtClean="0"/>
              <a:t>/pdf/10.1103/PhysRevD.49.611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7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496329" cy="1303867"/>
          </a:xfrm>
        </p:spPr>
        <p:txBody>
          <a:bodyPr/>
          <a:lstStyle/>
          <a:p>
            <a:r>
              <a:rPr lang="en-US" dirty="0" smtClean="0"/>
              <a:t>New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6209922" cy="331893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Go to co-moving variables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some normalized scale factor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Relativistic temperatures evolve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. Related.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6209922" cy="3318936"/>
              </a:xfrm>
              <a:blipFill rotWithShape="0">
                <a:blip r:embed="rId2"/>
                <a:stretch>
                  <a:fillRect l="-1179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08610" y="1141693"/>
                <a:ext cx="1278170" cy="853182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610" y="1141693"/>
                <a:ext cx="1278170" cy="853182"/>
              </a:xfrm>
              <a:prstGeom prst="rect">
                <a:avLst/>
              </a:prstGeom>
              <a:blipFill rotWithShape="0">
                <a:blip r:embed="rId3"/>
                <a:stretch>
                  <a:fillRect l="-1415" r="-1887" b="-7746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46618" y="2551733"/>
                <a:ext cx="1278170" cy="853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18" y="2551733"/>
                <a:ext cx="1278170" cy="853182"/>
              </a:xfrm>
              <a:prstGeom prst="rect">
                <a:avLst/>
              </a:prstGeom>
              <a:blipFill rotWithShape="0">
                <a:blip r:embed="rId4"/>
                <a:stretch>
                  <a:fillRect l="-1905" r="-238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9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. Tough.</a:t>
                </a:r>
              </a:p>
              <a:p>
                <a:endParaRPr lang="en-US" dirty="0"/>
              </a:p>
              <a:p>
                <a:r>
                  <a:rPr lang="en-US" dirty="0" smtClean="0"/>
                  <a:t>Co-moving continuity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When does this approach work?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610" y="1141693"/>
                <a:ext cx="1160446" cy="853182"/>
              </a:xfrm>
              <a:prstGeom prst="rect">
                <a:avLst/>
              </a:prstGeom>
              <a:blipFill rotWithShape="0">
                <a:blip r:embed="rId3"/>
                <a:stretch>
                  <a:fillRect b="-7746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58486" y="2841444"/>
                <a:ext cx="2753762" cy="1628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86" y="2841444"/>
                <a:ext cx="2753762" cy="16287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sinking anch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37" y="2589294"/>
            <a:ext cx="3631746" cy="35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7800</TotalTime>
  <Words>207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Garamond</vt:lpstr>
      <vt:lpstr>Organic</vt:lpstr>
      <vt:lpstr>Why N_eff≠3.046  </vt:lpstr>
      <vt:lpstr>Outline</vt:lpstr>
      <vt:lpstr>Motivations</vt:lpstr>
      <vt:lpstr>Effective number of neutrinos</vt:lpstr>
      <vt:lpstr>Deviation from N_eff=3</vt:lpstr>
      <vt:lpstr>Active transport</vt:lpstr>
      <vt:lpstr>Finite-temperature QED</vt:lpstr>
      <vt:lpstr>New Variables</vt:lpstr>
      <vt:lpstr>Continuity Equation</vt:lpstr>
      <vt:lpstr>ODE</vt:lpstr>
      <vt:lpstr>Higher order</vt:lpstr>
      <vt:lpstr>Solutions</vt:lpstr>
      <vt:lpstr>Future</vt:lpstr>
      <vt:lpstr>Conclusion</vt:lpstr>
    </vt:vector>
  </TitlesOfParts>
  <Company>UNSW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N_eff≠3.046</dc:title>
  <dc:creator>Jack Bennett</dc:creator>
  <cp:lastModifiedBy>Jack Bennett</cp:lastModifiedBy>
  <cp:revision>58</cp:revision>
  <dcterms:created xsi:type="dcterms:W3CDTF">2019-03-21T00:39:57Z</dcterms:created>
  <dcterms:modified xsi:type="dcterms:W3CDTF">2019-05-02T09:18:07Z</dcterms:modified>
</cp:coreProperties>
</file>