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1" r:id="rId3"/>
    <p:sldId id="262" r:id="rId4"/>
    <p:sldId id="264" r:id="rId5"/>
    <p:sldId id="256" r:id="rId6"/>
    <p:sldId id="263" r:id="rId7"/>
    <p:sldId id="266" r:id="rId8"/>
    <p:sldId id="267" r:id="rId9"/>
    <p:sldId id="265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8D385-22DB-4743-938B-6B01C71AC3C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646D-BB8D-42F3-B10F-D2CC5D8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6CB2-E266-40C8-A02A-D865B0994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129F-5842-4024-86B8-1C0A3EDE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0F6D-D1DF-4205-A93D-8C68A80F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E212-1268-49CA-ABCA-6AF349C7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924A-4F90-49E7-8928-E4965340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FAFA-32F5-40F6-BA3A-56323E1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1AC36-4ECC-4826-B23D-E6095448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180D-BAA6-4CAE-9BF3-2AA78E08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A1BE-36E0-45B8-B044-E4A6CE6F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C976-976F-464B-8E23-2E954C62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D0628-96EA-4530-8DE9-E4F9B955A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E07F0-B483-4904-A69E-5ECA17877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5707-E554-4031-86E5-0030072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4F7F-835C-43A3-9041-37E68974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B8263-4417-4E36-83BA-31AC371A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9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7507-606B-4E40-A411-D717C58E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7CBC-37BF-412E-8FDE-31A77C15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ED5C-B059-4BB3-9C9F-BB5C02D3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D344-BC8C-40B9-9053-3AD5FB7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5C92-B207-42C4-8828-3A9F4C95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FD43-D7B4-4F13-AF91-839B3506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3415D-FE72-488C-884F-16D2C91F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CBB0-D7D5-424E-9074-E82BA550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7764-3FE1-4939-99C4-84E1F3D8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F079-F376-488F-A04E-1852A881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26ED-D8A8-4A82-AF6E-9C5144A8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735F-0F00-40CD-8344-9B75D915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58A53-09AE-4B30-9E0B-648ABCE25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B451A-FEE6-4D5D-95BF-0CD76CEF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CCA25-0A3E-43E5-8BB6-D61F3FAA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01FD5-0EB2-4E06-92E5-B687741C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3793-0B40-482B-B6C6-1364F905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6B3F0-CAAE-462A-9395-1D1F19A0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763CA-355A-492D-A176-E5053932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E4F51-81E4-4D43-B096-E9A018195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407A7-7967-499B-973B-F4194D3E8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4CD32-2C85-46AD-B534-862ECC4D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AE9EA-7D14-40D7-B435-8512A9E4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659B1-89D3-427B-99AF-3A5A9580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7C92-024F-4214-9300-37289C48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3251F-F08C-4D2F-89BD-51FF1F5E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463D4-24DA-4547-99A3-E640A50A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59585-2B85-428E-969D-6DEABCFC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C802B-9650-4F48-BC9E-E2DD5052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1784D-B30C-4299-9AEA-867C63D2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89D44-3E2F-4F80-A367-6B6A7A9D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4549-0C76-48A5-8C7B-78CF131F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F1A6-E698-4B19-B743-4B17EFA3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FBB9-6F0B-4C32-9B40-B012D25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1D3B7-AB77-4A2D-979D-F6329EDB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75A5-B455-4730-9FFD-8D2D16EB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C70C1-746E-40B1-A662-925562F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AF23-A692-4FA2-A503-87C013EB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AB87-A9DD-48C1-97BD-6B8284B8D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E654E-3448-4ECD-A41D-C5B9AABA7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007C-41BD-4E9D-983F-A0B78386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1F2C-68A7-492B-AE7F-EFF32587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213D-21C4-4505-8BD2-B77D604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16DF4-FF1E-48AF-9446-5F168FA7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F55D-FDB6-4405-AF79-DC4206DF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F6B9-9AD9-47AE-915D-4720A8177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353B-C348-44F3-B148-0EFEC0FAC2D7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8722-2A7A-42AF-B2BB-8EF0DFEF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EAD6-4646-4277-A0AB-3DD0C92A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9FA8-B5C3-4DF7-BB3F-7060EC664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E253-7746-4601-AC85-AE0A67EC0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Underwater Acoustics Using Parallel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64D5-BD02-405E-A09F-2DD125E03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Haas</a:t>
            </a:r>
          </a:p>
        </p:txBody>
      </p:sp>
    </p:spTree>
    <p:extLst>
      <p:ext uri="{BB962C8B-B14F-4D97-AF65-F5344CB8AC3E}">
        <p14:creationId xmlns:p14="http://schemas.microsoft.com/office/powerpoint/2010/main" val="8018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ADB0-C744-4E63-AF53-3308EF2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full hour of data cleaned and STFT</a:t>
            </a:r>
          </a:p>
        </p:txBody>
      </p:sp>
      <p:pic>
        <p:nvPicPr>
          <p:cNvPr id="5" name="Content Placeholder 4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8ECAB76B-F935-41EC-A52C-489746593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7" y="1832840"/>
            <a:ext cx="9743946" cy="3289757"/>
          </a:xfrm>
        </p:spPr>
      </p:pic>
    </p:spTree>
    <p:extLst>
      <p:ext uri="{BB962C8B-B14F-4D97-AF65-F5344CB8AC3E}">
        <p14:creationId xmlns:p14="http://schemas.microsoft.com/office/powerpoint/2010/main" val="119827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095D-CD44-41DD-A523-0A7B9E5B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wavelet thresholding on distributed array, overlapping. Threshold turned up high to show results better.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3E8197-7DF8-4549-9E3B-2D6E3B3D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429000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13024A8-90CC-45A0-A4AF-C25BEA1C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50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6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790E-B11D-4D76-B9D1-F13A2570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build heterogeneous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48D48-CA75-48FA-A02C-C8AE7DB3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376375"/>
            <a:ext cx="11353800" cy="37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4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C711-2737-4EB3-8F7C-3676AF72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1153-C2C4-40BF-B81E-99C49A33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accuracy verifications</a:t>
            </a:r>
          </a:p>
          <a:p>
            <a:r>
              <a:rPr lang="en-US" dirty="0"/>
              <a:t>More testing across numbers of cores/workers</a:t>
            </a:r>
          </a:p>
          <a:p>
            <a:r>
              <a:rPr lang="en-US" dirty="0"/>
              <a:t>Bring distributed functions into core library</a:t>
            </a:r>
          </a:p>
        </p:txBody>
      </p:sp>
    </p:spTree>
    <p:extLst>
      <p:ext uri="{BB962C8B-B14F-4D97-AF65-F5344CB8AC3E}">
        <p14:creationId xmlns:p14="http://schemas.microsoft.com/office/powerpoint/2010/main" val="391160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AA60-D647-47F9-8651-5AA77E4C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A414-7A2F-43E2-B199-7615AC77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operate (clean noise, extract frequency information, etc.) on large (hours +) amounts of 192kHz audio data.</a:t>
            </a:r>
          </a:p>
          <a:p>
            <a:r>
              <a:rPr lang="en-US" dirty="0"/>
              <a:t>Current solutions can handle on the order of minutes before crashing.</a:t>
            </a:r>
          </a:p>
          <a:p>
            <a:r>
              <a:rPr lang="en-US" dirty="0"/>
              <a:t>Specific operation targeted:</a:t>
            </a:r>
          </a:p>
          <a:p>
            <a:pPr lvl="1"/>
            <a:r>
              <a:rPr lang="en-US" dirty="0"/>
              <a:t>Load data -&gt; Wavelet denoising -&gt; </a:t>
            </a:r>
            <a:r>
              <a:rPr lang="en-US" dirty="0" err="1"/>
              <a:t>stft</a:t>
            </a:r>
            <a:r>
              <a:rPr lang="en-US" dirty="0"/>
              <a:t> (short time fast Fourier transform)</a:t>
            </a:r>
          </a:p>
          <a:p>
            <a:pPr lvl="1"/>
            <a:r>
              <a:rPr lang="en-US" dirty="0"/>
              <a:t>“normal” sequential code: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14392-07B1-4739-B5CE-2EBDADDD9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77"/>
          <a:stretch/>
        </p:blipFill>
        <p:spPr>
          <a:xfrm>
            <a:off x="838200" y="4422480"/>
            <a:ext cx="5644971" cy="1016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AE5DE-B5C8-4158-A1A7-551D110FC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77"/>
          <a:stretch/>
        </p:blipFill>
        <p:spPr>
          <a:xfrm>
            <a:off x="4702130" y="4906315"/>
            <a:ext cx="5644971" cy="17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0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DFAB-3FE3-4777-A554-CC60FDC7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5F65-F944-4D91-A3CC-C682F011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 methods used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requires all data to be in memory and available to the process it is running in.</a:t>
            </a:r>
          </a:p>
          <a:p>
            <a:r>
              <a:rPr lang="en-US" dirty="0"/>
              <a:t>Can’t scale past single machine and limited by RAM.</a:t>
            </a:r>
          </a:p>
          <a:p>
            <a:r>
              <a:rPr lang="en-US" dirty="0"/>
              <a:t>Initially pursued MPI based solution, was difficult to manage details, but showed small promise.</a:t>
            </a:r>
          </a:p>
          <a:p>
            <a:r>
              <a:rPr lang="en-US" dirty="0"/>
              <a:t>Played with more traditional Python based parallelism.</a:t>
            </a:r>
          </a:p>
          <a:p>
            <a:pPr lvl="1"/>
            <a:r>
              <a:rPr lang="en-US" dirty="0"/>
              <a:t>Threading/multiprocessing has issues, threading can’t easily share and multiprocessing requires modules to be pickle serialized, causes much overhead</a:t>
            </a:r>
          </a:p>
          <a:p>
            <a:r>
              <a:rPr lang="en-US" dirty="0" err="1"/>
              <a:t>Dask</a:t>
            </a:r>
            <a:r>
              <a:rPr lang="en-US" dirty="0"/>
              <a:t> seems to offer good solutions, uses threading/MPI/others under the hood, can scale easily to clusters from single machines with multi cores. Has some GPU accelerated features as well (did not get to try them yet)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6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3576-7C58-4203-8E6B-AAB0B32C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59D0-408A-4490-A7BD-3295C8D6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System in Python to allow scalable </a:t>
            </a:r>
            <a:r>
              <a:rPr lang="en-US" dirty="0" err="1"/>
              <a:t>numpy</a:t>
            </a:r>
            <a:r>
              <a:rPr lang="en-US" dirty="0"/>
              <a:t> like operations</a:t>
            </a:r>
          </a:p>
          <a:p>
            <a:pPr lvl="2"/>
            <a:r>
              <a:rPr lang="en-US" dirty="0" err="1"/>
              <a:t>Dask</a:t>
            </a:r>
            <a:r>
              <a:rPr lang="en-US" dirty="0"/>
              <a:t> Array</a:t>
            </a:r>
          </a:p>
          <a:p>
            <a:pPr lvl="2"/>
            <a:r>
              <a:rPr lang="en-US" dirty="0"/>
              <a:t>delayed</a:t>
            </a:r>
          </a:p>
          <a:p>
            <a:pPr lvl="2"/>
            <a:r>
              <a:rPr lang="en-US" dirty="0"/>
              <a:t>Lazy evaluation</a:t>
            </a:r>
          </a:p>
          <a:p>
            <a:pPr lvl="1"/>
            <a:r>
              <a:rPr lang="en-US" dirty="0"/>
              <a:t>Powerful debugging tooling</a:t>
            </a:r>
          </a:p>
          <a:p>
            <a:pPr lvl="2"/>
            <a:r>
              <a:rPr lang="en-US" dirty="0"/>
              <a:t>Live graph</a:t>
            </a:r>
          </a:p>
          <a:p>
            <a:pPr lvl="2"/>
            <a:r>
              <a:rPr lang="en-US" dirty="0"/>
              <a:t>DAG visualization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BC2B02-1971-4A09-B88F-D46D8BF8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34" y="3428999"/>
            <a:ext cx="7020792" cy="241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75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771BCD-71FC-40BD-9266-955ACD53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8" y="711595"/>
            <a:ext cx="7392785" cy="1790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6E6F5-8141-483B-BF4B-B3BA1DC2E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147" y="191879"/>
            <a:ext cx="3945775" cy="103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5CF19-6EC7-4759-8448-BA5F5FF8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26" y="1226341"/>
            <a:ext cx="5914140" cy="29012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225B3A-70C1-429A-9914-861839C80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184" y="4127617"/>
            <a:ext cx="4855335" cy="25385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D0B8E6-A940-4D65-BBAE-A2DB189DE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88" y="2272937"/>
            <a:ext cx="4733748" cy="46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3D62-4D7C-4604-A1B4-808F2BD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4C3B-34FB-477A-AFC9-A32C6F9D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 into distributed </a:t>
            </a:r>
            <a:r>
              <a:rPr lang="en-US" dirty="0" err="1"/>
              <a:t>Dask</a:t>
            </a:r>
            <a:r>
              <a:rPr lang="en-US" dirty="0"/>
              <a:t> arrays</a:t>
            </a:r>
          </a:p>
          <a:p>
            <a:r>
              <a:rPr lang="en-US" dirty="0"/>
              <a:t>Can map to chunks (</a:t>
            </a:r>
            <a:r>
              <a:rPr lang="en-US" dirty="0" err="1"/>
              <a:t>stft</a:t>
            </a:r>
            <a:r>
              <a:rPr lang="en-US" dirty="0"/>
              <a:t>, peak detection, etc.)</a:t>
            </a:r>
          </a:p>
          <a:p>
            <a:r>
              <a:rPr lang="en-US" dirty="0"/>
              <a:t>Can map across with crossover (wavelet TF, standard </a:t>
            </a:r>
            <a:r>
              <a:rPr lang="en-US" dirty="0" err="1"/>
              <a:t>fft</a:t>
            </a:r>
            <a:r>
              <a:rPr lang="en-US" dirty="0"/>
              <a:t>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4AF66-5910-4FD7-AB9B-F93DE5604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3" r="-11"/>
          <a:stretch/>
        </p:blipFill>
        <p:spPr>
          <a:xfrm>
            <a:off x="253285" y="3429000"/>
            <a:ext cx="11100515" cy="1676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8E285-7C0F-4A63-888C-1E3F92302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" t="1745" r="273" b="446"/>
          <a:stretch/>
        </p:blipFill>
        <p:spPr>
          <a:xfrm>
            <a:off x="253285" y="5167990"/>
            <a:ext cx="11571667" cy="447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93B14-708A-43B3-B283-622043FB7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484" y="77692"/>
            <a:ext cx="6330567" cy="8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3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F79B6AB-2941-42CE-8646-F4628928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3487"/>
            <a:ext cx="12192000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017AF87-F858-4B29-A6B6-D26ED50B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5950"/>
            <a:ext cx="12192000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756FF-1A82-431C-9430-D8B2C07EFC94}"/>
              </a:ext>
            </a:extLst>
          </p:cNvPr>
          <p:cNvSpPr txBox="1"/>
          <p:nvPr/>
        </p:nvSpPr>
        <p:spPr>
          <a:xfrm>
            <a:off x="746975" y="1378039"/>
            <a:ext cx="26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mapping to chunks: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6CB7E-C817-44EC-872E-B8068C9B6509}"/>
              </a:ext>
            </a:extLst>
          </p:cNvPr>
          <p:cNvSpPr txBox="1"/>
          <p:nvPr/>
        </p:nvSpPr>
        <p:spPr>
          <a:xfrm>
            <a:off x="746975" y="3244334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 with overlap:</a:t>
            </a:r>
          </a:p>
        </p:txBody>
      </p:sp>
    </p:spTree>
    <p:extLst>
      <p:ext uri="{BB962C8B-B14F-4D97-AF65-F5344CB8AC3E}">
        <p14:creationId xmlns:p14="http://schemas.microsoft.com/office/powerpoint/2010/main" val="6696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D5FB803-4CB4-4763-A96E-F8F2468D0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7" y="1774468"/>
            <a:ext cx="5546098" cy="330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4FA6AE7-7421-4991-9211-72D63943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0"/>
            <a:ext cx="6219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99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E17B-DB57-4603-99C3-566BA783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AA9993-ABF0-4CD9-9F5D-856C3581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2" y="2249286"/>
            <a:ext cx="6657373" cy="4243589"/>
          </a:xfrm>
          <a:prstGeom prst="rect">
            <a:avLst/>
          </a:prstGeom>
        </p:spPr>
      </p:pic>
      <p:pic>
        <p:nvPicPr>
          <p:cNvPr id="7" name="Picture 6" descr="A picture containing group, large, light, many&#10;&#10;Description automatically generated">
            <a:extLst>
              <a:ext uri="{FF2B5EF4-FFF2-40B4-BE49-F238E27FC236}">
                <a16:creationId xmlns:a16="http://schemas.microsoft.com/office/drawing/2014/main" id="{9D72A120-5485-48E2-BD0D-CEB5AB265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" y="1276931"/>
            <a:ext cx="5177307" cy="220850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4130858-DAF5-4300-BBA5-DCB75FFF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" y="3985115"/>
            <a:ext cx="5182683" cy="22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316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Exploring Underwater Acoustics Using Parallel Algorithms</vt:lpstr>
      <vt:lpstr>Problem</vt:lpstr>
      <vt:lpstr>Challenges/Motivation</vt:lpstr>
      <vt:lpstr>Implementation</vt:lpstr>
      <vt:lpstr>PowerPoint Presentation</vt:lpstr>
      <vt:lpstr>Strategy for Solutions</vt:lpstr>
      <vt:lpstr>PowerPoint Presentation</vt:lpstr>
      <vt:lpstr>PowerPoint Presentation</vt:lpstr>
      <vt:lpstr>Results</vt:lpstr>
      <vt:lpstr>One full hour of data cleaned and STFT</vt:lpstr>
      <vt:lpstr>Example of wavelet thresholding on distributed array, overlapping. Threshold turned up high to show results better.</vt:lpstr>
      <vt:lpstr>Can build heterogeneous clusters</vt:lpstr>
      <vt:lpstr>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Haas</dc:creator>
  <cp:lastModifiedBy>Michael Haas</cp:lastModifiedBy>
  <cp:revision>17</cp:revision>
  <dcterms:created xsi:type="dcterms:W3CDTF">2019-12-03T07:30:35Z</dcterms:created>
  <dcterms:modified xsi:type="dcterms:W3CDTF">2019-12-21T09:58:14Z</dcterms:modified>
</cp:coreProperties>
</file>