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9" r:id="rId5"/>
    <p:sldId id="263" r:id="rId6"/>
    <p:sldId id="261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0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FC05-005F-4E3D-A792-F81D53D9C8E1}" type="datetimeFigureOut">
              <a:rPr lang="de-AT" smtClean="0"/>
              <a:t>23.06.2024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E518-D295-4281-845E-65B8E300DC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348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FC05-005F-4E3D-A792-F81D53D9C8E1}" type="datetimeFigureOut">
              <a:rPr lang="de-AT" smtClean="0"/>
              <a:t>23.06.2024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E518-D295-4281-845E-65B8E300DC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586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FC05-005F-4E3D-A792-F81D53D9C8E1}" type="datetimeFigureOut">
              <a:rPr lang="de-AT" smtClean="0"/>
              <a:t>23.06.2024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E518-D295-4281-845E-65B8E300DC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767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FC05-005F-4E3D-A792-F81D53D9C8E1}" type="datetimeFigureOut">
              <a:rPr lang="de-AT" smtClean="0"/>
              <a:t>23.06.2024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E518-D295-4281-845E-65B8E300DC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609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FC05-005F-4E3D-A792-F81D53D9C8E1}" type="datetimeFigureOut">
              <a:rPr lang="de-AT" smtClean="0"/>
              <a:t>23.06.2024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E518-D295-4281-845E-65B8E300DC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757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FC05-005F-4E3D-A792-F81D53D9C8E1}" type="datetimeFigureOut">
              <a:rPr lang="de-AT" smtClean="0"/>
              <a:t>23.06.2024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E518-D295-4281-845E-65B8E300DC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594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FC05-005F-4E3D-A792-F81D53D9C8E1}" type="datetimeFigureOut">
              <a:rPr lang="de-AT" smtClean="0"/>
              <a:t>23.06.2024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E518-D295-4281-845E-65B8E300DC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764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FC05-005F-4E3D-A792-F81D53D9C8E1}" type="datetimeFigureOut">
              <a:rPr lang="de-AT" smtClean="0"/>
              <a:t>23.06.2024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E518-D295-4281-845E-65B8E300DC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208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FC05-005F-4E3D-A792-F81D53D9C8E1}" type="datetimeFigureOut">
              <a:rPr lang="de-AT" smtClean="0"/>
              <a:t>23.06.2024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E518-D295-4281-845E-65B8E300DC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123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FC05-005F-4E3D-A792-F81D53D9C8E1}" type="datetimeFigureOut">
              <a:rPr lang="de-AT" smtClean="0"/>
              <a:t>23.06.2024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E518-D295-4281-845E-65B8E300DC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745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FC05-005F-4E3D-A792-F81D53D9C8E1}" type="datetimeFigureOut">
              <a:rPr lang="de-AT" smtClean="0"/>
              <a:t>23.06.2024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E518-D295-4281-845E-65B8E300DC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086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FFC05-005F-4E3D-A792-F81D53D9C8E1}" type="datetimeFigureOut">
              <a:rPr lang="de-AT" smtClean="0"/>
              <a:t>23.06.2024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BE518-D295-4281-845E-65B8E300DC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964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A37EF-AC34-3989-2746-493FE6308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gRPC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3FB1C8-961B-227E-B7A5-0DD0BA023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David Krall, Michael </a:t>
            </a:r>
            <a:r>
              <a:rPr lang="de-DE" dirty="0" err="1"/>
              <a:t>Muehlberger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4399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2EB4E-4CD4-0203-8EE5-D8BE6ADB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RPC und Microservices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F648D9-639C-304D-9C71-707E70309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Microservice-Architektur</a:t>
            </a:r>
          </a:p>
          <a:p>
            <a:pPr lvl="1"/>
            <a:r>
              <a:rPr lang="de-DE" dirty="0"/>
              <a:t>Anwendung bestehend aus mehreren einzelnen Diensten</a:t>
            </a:r>
          </a:p>
          <a:p>
            <a:pPr lvl="1"/>
            <a:r>
              <a:rPr lang="de-DE" dirty="0"/>
              <a:t>Jeder Dienst hat spezifische Aufgabe und arbeitet eigenständig</a:t>
            </a:r>
            <a:br>
              <a:rPr lang="de-DE" dirty="0"/>
            </a:br>
            <a:br>
              <a:rPr lang="de-DE" dirty="0"/>
            </a:br>
            <a:endParaRPr lang="de-AT" dirty="0"/>
          </a:p>
          <a:p>
            <a:r>
              <a:rPr lang="de-AT" dirty="0"/>
              <a:t>Remote </a:t>
            </a:r>
            <a:r>
              <a:rPr lang="de-AT" dirty="0" err="1"/>
              <a:t>Procedure</a:t>
            </a:r>
            <a:r>
              <a:rPr lang="de-AT" dirty="0"/>
              <a:t> Call (RPC)</a:t>
            </a:r>
          </a:p>
          <a:p>
            <a:pPr lvl="1"/>
            <a:r>
              <a:rPr lang="de-AT" dirty="0"/>
              <a:t>Ermöglicht Kommunikation zwischen Microservices</a:t>
            </a:r>
          </a:p>
          <a:p>
            <a:pPr lvl="1"/>
            <a:r>
              <a:rPr lang="de-AT" dirty="0"/>
              <a:t>um Funktion auf anderem Dienst auszuführen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648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DAF92-EAE0-A47D-0728-436A8698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gRPC ? </a:t>
            </a:r>
            <a:r>
              <a:rPr lang="de-DE" sz="2800" dirty="0"/>
              <a:t>( = </a:t>
            </a:r>
            <a:r>
              <a:rPr lang="de-DE" sz="2800" dirty="0" err="1"/>
              <a:t>google</a:t>
            </a:r>
            <a:r>
              <a:rPr lang="de-DE" sz="2800" dirty="0"/>
              <a:t> Remote </a:t>
            </a:r>
            <a:r>
              <a:rPr lang="de-DE" sz="2800" dirty="0" err="1"/>
              <a:t>Procedure</a:t>
            </a:r>
            <a:r>
              <a:rPr lang="de-DE" sz="2800" dirty="0"/>
              <a:t> Call)</a:t>
            </a:r>
            <a:endParaRPr lang="de-AT" sz="2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B4D5FF-CC5C-B9DD-E03C-F71B72DD7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de-DE" dirty="0"/>
              <a:t>Open Source RPC Framework</a:t>
            </a:r>
          </a:p>
          <a:p>
            <a:pPr>
              <a:lnSpc>
                <a:spcPct val="200000"/>
              </a:lnSpc>
            </a:pPr>
            <a:r>
              <a:rPr lang="de-DE" dirty="0"/>
              <a:t>Von Google entwickelt (2016)</a:t>
            </a:r>
          </a:p>
          <a:p>
            <a:pPr>
              <a:lnSpc>
                <a:spcPct val="200000"/>
              </a:lnSpc>
            </a:pPr>
            <a:r>
              <a:rPr lang="de-DE" dirty="0"/>
              <a:t>Verwendet von Google, Cisco, Netflix, Uber, IBM, Spotify, ..</a:t>
            </a:r>
          </a:p>
          <a:p>
            <a:pPr>
              <a:lnSpc>
                <a:spcPct val="150000"/>
              </a:lnSpc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7084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60CE4-4744-1DA3-FF48-5B079584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gRPC ?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BA129-BD5F-C517-B273-D455C96E3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Hohe Performance und niedrige Latenz </a:t>
            </a:r>
            <a:br>
              <a:rPr lang="de-DE" dirty="0"/>
            </a:br>
            <a:endParaRPr lang="de-DE" dirty="0"/>
          </a:p>
          <a:p>
            <a:r>
              <a:rPr lang="de-AT" dirty="0"/>
              <a:t>Multi-Language Support</a:t>
            </a:r>
          </a:p>
          <a:p>
            <a:endParaRPr lang="de-AT" dirty="0"/>
          </a:p>
          <a:p>
            <a:r>
              <a:rPr lang="de-AT" dirty="0"/>
              <a:t>Streaming Support (</a:t>
            </a:r>
            <a:r>
              <a:rPr lang="de-AT" dirty="0" err="1"/>
              <a:t>full</a:t>
            </a:r>
            <a:r>
              <a:rPr lang="de-AT" dirty="0"/>
              <a:t> </a:t>
            </a:r>
            <a:r>
              <a:rPr lang="de-AT" dirty="0" err="1"/>
              <a:t>duplex</a:t>
            </a:r>
            <a:r>
              <a:rPr lang="de-AT" dirty="0"/>
              <a:t>) </a:t>
            </a:r>
          </a:p>
          <a:p>
            <a:endParaRPr lang="de-AT" dirty="0"/>
          </a:p>
          <a:p>
            <a:r>
              <a:rPr lang="de-AT" dirty="0" err="1"/>
              <a:t>Stongly</a:t>
            </a:r>
            <a:r>
              <a:rPr lang="de-AT" dirty="0"/>
              <a:t> </a:t>
            </a:r>
            <a:r>
              <a:rPr lang="de-AT" dirty="0" err="1"/>
              <a:t>typed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1390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60CE4-4744-1DA3-FF48-5B079584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gRPC Aufbau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BA129-BD5F-C517-B273-D455C96E3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Client und Server</a:t>
            </a:r>
          </a:p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r>
              <a:rPr lang="de-DE" dirty="0" err="1"/>
              <a:t>Protobuf</a:t>
            </a:r>
            <a:r>
              <a:rPr lang="de-DE" dirty="0"/>
              <a:t>-Definitionen:</a:t>
            </a:r>
            <a:br>
              <a:rPr lang="de-DE" dirty="0"/>
            </a:br>
            <a:r>
              <a:rPr lang="de-DE" dirty="0"/>
              <a:t>Services und Messages werden in .</a:t>
            </a:r>
            <a:r>
              <a:rPr lang="de-DE" dirty="0" err="1"/>
              <a:t>proto</a:t>
            </a:r>
            <a:r>
              <a:rPr lang="de-DE" dirty="0"/>
              <a:t> File gespeichert</a:t>
            </a:r>
          </a:p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r>
              <a:rPr lang="de-DE" dirty="0"/>
              <a:t>HTTP/2 Transport</a:t>
            </a:r>
            <a:br>
              <a:rPr lang="de-DE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7757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04A3C-6CA2-7625-D907-BD0EE659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gRPC vs. REST</a:t>
            </a:r>
            <a:endParaRPr lang="de-AT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12225215-EF47-1A40-D0A2-AA3F8EA15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486798"/>
              </p:ext>
            </p:extLst>
          </p:nvPr>
        </p:nvGraphicFramePr>
        <p:xfrm>
          <a:off x="928048" y="1924333"/>
          <a:ext cx="10425752" cy="3370998"/>
        </p:xfrm>
        <a:graphic>
          <a:graphicData uri="http://schemas.openxmlformats.org/drawingml/2006/table">
            <a:tbl>
              <a:tblPr/>
              <a:tblGrid>
                <a:gridCol w="3415352">
                  <a:extLst>
                    <a:ext uri="{9D8B030D-6E8A-4147-A177-3AD203B41FA5}">
                      <a16:colId xmlns:a16="http://schemas.microsoft.com/office/drawing/2014/main" val="171555635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6689187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98940988"/>
                    </a:ext>
                  </a:extLst>
                </a:gridCol>
              </a:tblGrid>
              <a:tr h="561833">
                <a:tc>
                  <a:txBody>
                    <a:bodyPr/>
                    <a:lstStyle/>
                    <a:p>
                      <a:r>
                        <a:rPr lang="de-AT" dirty="0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gRPC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99058"/>
                  </a:ext>
                </a:extLst>
              </a:tr>
              <a:tr h="561833">
                <a:tc>
                  <a:txBody>
                    <a:bodyPr/>
                    <a:lstStyle/>
                    <a:p>
                      <a:r>
                        <a:rPr lang="de-AT" dirty="0"/>
                        <a:t>Protocol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/>
                        <a:t>HTTP/2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AT"/>
                        <a:t>HTTP/1.1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943676"/>
                  </a:ext>
                </a:extLst>
              </a:tr>
              <a:tr h="561833">
                <a:tc>
                  <a:txBody>
                    <a:bodyPr/>
                    <a:lstStyle/>
                    <a:p>
                      <a:r>
                        <a:rPr lang="de-AT" dirty="0"/>
                        <a:t>Data Format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/>
                        <a:t>Protocol Buffers (binary)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AT"/>
                        <a:t>JSON (text)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1673"/>
                  </a:ext>
                </a:extLst>
              </a:tr>
              <a:tr h="561833">
                <a:tc>
                  <a:txBody>
                    <a:bodyPr/>
                    <a:lstStyle/>
                    <a:p>
                      <a:r>
                        <a:rPr lang="de-AT" dirty="0"/>
                        <a:t>Performance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/>
                        <a:t>High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AT"/>
                        <a:t>Moderate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316505"/>
                  </a:ext>
                </a:extLst>
              </a:tr>
              <a:tr h="561833">
                <a:tc>
                  <a:txBody>
                    <a:bodyPr/>
                    <a:lstStyle/>
                    <a:p>
                      <a:r>
                        <a:rPr lang="de-AT" dirty="0"/>
                        <a:t>Type </a:t>
                      </a:r>
                      <a:r>
                        <a:rPr lang="de-AT" dirty="0" err="1"/>
                        <a:t>Safety</a:t>
                      </a:r>
                      <a:endParaRPr lang="de-AT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/>
                        <a:t>Strong (proto files)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AT"/>
                        <a:t>Weak (schema-less)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322569"/>
                  </a:ext>
                </a:extLst>
              </a:tr>
              <a:tr h="561833">
                <a:tc>
                  <a:txBody>
                    <a:bodyPr/>
                    <a:lstStyle/>
                    <a:p>
                      <a:r>
                        <a:rPr lang="de-AT" dirty="0"/>
                        <a:t>Streaming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Bi-</a:t>
                      </a:r>
                      <a:r>
                        <a:rPr lang="de-AT" dirty="0" err="1"/>
                        <a:t>directional</a:t>
                      </a:r>
                      <a:r>
                        <a:rPr lang="de-AT" dirty="0"/>
                        <a:t> (</a:t>
                      </a:r>
                      <a:r>
                        <a:rPr lang="de-AT" dirty="0" err="1"/>
                        <a:t>full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duplex</a:t>
                      </a:r>
                      <a:r>
                        <a:rPr lang="de-AT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Limited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9738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86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A16F2-F8DE-CACA-67FD-297FD4BC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307"/>
            <a:ext cx="10515600" cy="1325563"/>
          </a:xfrm>
        </p:spPr>
        <p:txBody>
          <a:bodyPr/>
          <a:lstStyle/>
          <a:p>
            <a:r>
              <a:rPr lang="de-DE" dirty="0" err="1"/>
              <a:t>Protobuff</a:t>
            </a:r>
            <a:r>
              <a:rPr lang="de-DE" dirty="0"/>
              <a:t> Files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6FA7A7-79E7-E57E-CBC8-D78AFA330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622" y="1963014"/>
            <a:ext cx="3051412" cy="4351338"/>
          </a:xfrm>
        </p:spPr>
        <p:txBody>
          <a:bodyPr>
            <a:normAutofit fontScale="92500"/>
          </a:bodyPr>
          <a:lstStyle/>
          <a:p>
            <a:r>
              <a:rPr lang="de-DE" dirty="0"/>
              <a:t>.</a:t>
            </a:r>
            <a:r>
              <a:rPr lang="de-DE" dirty="0" err="1"/>
              <a:t>proto</a:t>
            </a:r>
            <a:r>
              <a:rPr lang="de-DE" dirty="0"/>
              <a:t> Files (definiert Messages und Services)</a:t>
            </a:r>
          </a:p>
          <a:p>
            <a:endParaRPr lang="de-DE" dirty="0"/>
          </a:p>
          <a:p>
            <a:r>
              <a:rPr lang="de-DE" dirty="0"/>
              <a:t>Effizientes </a:t>
            </a:r>
            <a:r>
              <a:rPr lang="de-DE" dirty="0" err="1"/>
              <a:t>Binärserialiserungsformat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3-10 Mal schneller als JSON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601B579-959E-49CF-1B95-DB0A5E4D2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371" y="1584870"/>
            <a:ext cx="74522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0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AAC03-2CCC-8A68-556B-E0AFEFC3F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178" y="2766218"/>
            <a:ext cx="5289644" cy="1325563"/>
          </a:xfrm>
        </p:spPr>
        <p:txBody>
          <a:bodyPr/>
          <a:lstStyle/>
          <a:p>
            <a:r>
              <a:rPr lang="de-DE" dirty="0"/>
              <a:t>gRPC – Simple Demo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820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BAFE617-CD72-1BC4-DF3E-AEFA800FF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178" y="2766218"/>
            <a:ext cx="5289644" cy="1325563"/>
          </a:xfrm>
        </p:spPr>
        <p:txBody>
          <a:bodyPr/>
          <a:lstStyle/>
          <a:p>
            <a:r>
              <a:rPr lang="de-DE" dirty="0"/>
              <a:t>gRPC – Tech Demo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02608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194</Words>
  <Application>Microsoft Office PowerPoint</Application>
  <PresentationFormat>Breitbild</PresentationFormat>
  <Paragraphs>53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2013 – 2022-Design</vt:lpstr>
      <vt:lpstr>gRPC</vt:lpstr>
      <vt:lpstr>RPC und Microservices</vt:lpstr>
      <vt:lpstr>What is gRPC ? ( = google Remote Procedure Call)</vt:lpstr>
      <vt:lpstr>Why use gRPC ?</vt:lpstr>
      <vt:lpstr>gRPC Aufbau</vt:lpstr>
      <vt:lpstr>gRPC vs. REST</vt:lpstr>
      <vt:lpstr>Protobuff Files</vt:lpstr>
      <vt:lpstr>gRPC – Simple Demo</vt:lpstr>
      <vt:lpstr>gRPC – Tech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Mühlberger</dc:creator>
  <cp:lastModifiedBy>Michael Mühlberger</cp:lastModifiedBy>
  <cp:revision>3</cp:revision>
  <dcterms:created xsi:type="dcterms:W3CDTF">2024-06-23T17:00:01Z</dcterms:created>
  <dcterms:modified xsi:type="dcterms:W3CDTF">2024-06-23T17:49:36Z</dcterms:modified>
</cp:coreProperties>
</file>