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5" r:id="rId3"/>
    <p:sldId id="267" r:id="rId4"/>
    <p:sldId id="268" r:id="rId5"/>
    <p:sldId id="269" r:id="rId6"/>
    <p:sldId id="273" r:id="rId7"/>
    <p:sldId id="274" r:id="rId8"/>
    <p:sldId id="276" r:id="rId9"/>
    <p:sldId id="275" r:id="rId10"/>
    <p:sldId id="277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1" userDrawn="1">
          <p15:clr>
            <a:srgbClr val="A4A3A4"/>
          </p15:clr>
        </p15:guide>
        <p15:guide id="2" orient="horz" pos="1002" userDrawn="1">
          <p15:clr>
            <a:srgbClr val="A4A3A4"/>
          </p15:clr>
        </p15:guide>
        <p15:guide id="3" pos="30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736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oll Mathias" initials="KM" lastIdx="1" clrIdx="0">
    <p:extLst>
      <p:ext uri="{19B8F6BF-5375-455C-9EA6-DF929625EA0E}">
        <p15:presenceInfo xmlns:p15="http://schemas.microsoft.com/office/powerpoint/2012/main" userId="S::Mathias.Knoll@fh-joanneum.at::64516962-543b-4b51-9fa0-5f8d7097388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EFBB"/>
    <a:srgbClr val="B6E385"/>
    <a:srgbClr val="76B82A"/>
    <a:srgbClr val="AF1280"/>
    <a:srgbClr val="EC6608"/>
    <a:srgbClr val="F7A600"/>
    <a:srgbClr val="00AFCB"/>
    <a:srgbClr val="005C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5" autoAdjust="0"/>
    <p:restoredTop sz="94660"/>
  </p:normalViewPr>
  <p:slideViewPr>
    <p:cSldViewPr snapToGrid="0" snapToObjects="1">
      <p:cViewPr>
        <p:scale>
          <a:sx n="69" d="100"/>
          <a:sy n="69" d="100"/>
        </p:scale>
        <p:origin x="496" y="68"/>
      </p:cViewPr>
      <p:guideLst>
        <p:guide orient="horz" pos="3861"/>
        <p:guide orient="horz" pos="1002"/>
        <p:guide pos="301"/>
        <p:guide pos="3840"/>
        <p:guide pos="736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47466-C257-5E4D-B900-FDF6B78F5F15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4638A-7940-4048-9591-C26076F13C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108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9BEE0-598C-4858-A439-753E34679212}" type="datetimeFigureOut">
              <a:rPr lang="de-AT" smtClean="0"/>
              <a:t>28.01.2025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EA223-4F50-4DD6-9CC4-15E4F51256E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25453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-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E404F22-359B-4AEB-A89E-499E921D3315}"/>
              </a:ext>
            </a:extLst>
          </p:cNvPr>
          <p:cNvSpPr/>
          <p:nvPr userDrawn="1"/>
        </p:nvSpPr>
        <p:spPr>
          <a:xfrm>
            <a:off x="0" y="1409149"/>
            <a:ext cx="12192000" cy="675861"/>
          </a:xfrm>
          <a:prstGeom prst="rect">
            <a:avLst/>
          </a:prstGeom>
          <a:solidFill>
            <a:srgbClr val="76B8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A9C7B5EA-4356-40A3-8A90-7A72A2200B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2225" y="1440068"/>
            <a:ext cx="11524975" cy="62437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dirty="0"/>
              <a:t>Titel hier einfügen</a:t>
            </a:r>
            <a:endParaRPr lang="de-AT" dirty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642B96BE-3B70-4431-BCF5-70B060615C0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35650" y="2720975"/>
            <a:ext cx="5786438" cy="355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i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dirty="0"/>
              <a:t>Image | Logo | Quote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8308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- Schwar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7">
            <a:extLst>
              <a:ext uri="{FF2B5EF4-FFF2-40B4-BE49-F238E27FC236}">
                <a16:creationId xmlns:a16="http://schemas.microsoft.com/office/drawing/2014/main" id="{F526FC5E-440B-47B0-82D7-2FEBE0C1B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2225" y="1440068"/>
            <a:ext cx="11524975" cy="62437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/>
              <a:t>Titel hier einfügen</a:t>
            </a:r>
            <a:endParaRPr lang="de-AT" dirty="0"/>
          </a:p>
        </p:txBody>
      </p:sp>
      <p:sp>
        <p:nvSpPr>
          <p:cNvPr id="11" name="Bildplatzhalter 12">
            <a:extLst>
              <a:ext uri="{FF2B5EF4-FFF2-40B4-BE49-F238E27FC236}">
                <a16:creationId xmlns:a16="http://schemas.microsoft.com/office/drawing/2014/main" id="{84958775-CFBB-4BB8-A1B4-4FCDCFC3E6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35650" y="2720975"/>
            <a:ext cx="5786438" cy="355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i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dirty="0"/>
              <a:t>Image | Logo | Quote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6654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 -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6D465F1-FB06-4598-92F2-36B736A7BC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1950" y="2306638"/>
            <a:ext cx="6074189" cy="42052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D873B32F-1828-4DA1-A5F8-173A81A2206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608417" y="2306638"/>
            <a:ext cx="5278783" cy="42052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dirty="0"/>
              <a:t>Image(s)</a:t>
            </a:r>
            <a:endParaRPr lang="de-AT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FEF3D50-B39F-43CB-B190-0EEE2BE67E8F}"/>
              </a:ext>
            </a:extLst>
          </p:cNvPr>
          <p:cNvSpPr/>
          <p:nvPr userDrawn="1"/>
        </p:nvSpPr>
        <p:spPr>
          <a:xfrm>
            <a:off x="0" y="1409149"/>
            <a:ext cx="12192000" cy="675861"/>
          </a:xfrm>
          <a:prstGeom prst="rect">
            <a:avLst/>
          </a:prstGeom>
          <a:solidFill>
            <a:srgbClr val="76B8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6" name="Titel 7">
            <a:extLst>
              <a:ext uri="{FF2B5EF4-FFF2-40B4-BE49-F238E27FC236}">
                <a16:creationId xmlns:a16="http://schemas.microsoft.com/office/drawing/2014/main" id="{5290C3EF-FA07-4D00-BACE-15A9BB277A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2225" y="1440068"/>
            <a:ext cx="11524975" cy="62437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dirty="0"/>
              <a:t>Titel hier einfügen</a:t>
            </a:r>
            <a:endParaRPr lang="de-AT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307D968C-BBDD-407E-902A-719963571A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926" y="6577401"/>
            <a:ext cx="557274" cy="2304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436C9EC-D3DD-4110-9D94-7DDB89C0C43E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98283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 - Schwar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7">
            <a:extLst>
              <a:ext uri="{FF2B5EF4-FFF2-40B4-BE49-F238E27FC236}">
                <a16:creationId xmlns:a16="http://schemas.microsoft.com/office/drawing/2014/main" id="{B70F069F-48B2-44D8-ADAB-ED6E19B3D5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2225" y="1440068"/>
            <a:ext cx="11524975" cy="62437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/>
              <a:t>Titel hier einfügen</a:t>
            </a:r>
            <a:endParaRPr lang="de-AT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6D465F1-FB06-4598-92F2-36B736A7BC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1950" y="2306638"/>
            <a:ext cx="6074189" cy="4205287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D873B32F-1828-4DA1-A5F8-173A81A2206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608417" y="2306638"/>
            <a:ext cx="5278783" cy="42052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dirty="0"/>
              <a:t>Image(s)</a:t>
            </a:r>
            <a:endParaRPr lang="de-AT" dirty="0"/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A8AEF422-1F3A-4771-95DB-96736D258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926" y="6577401"/>
            <a:ext cx="557274" cy="2304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436C9EC-D3DD-4110-9D94-7DDB89C0C43E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8191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-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3B2B9AB-134F-433B-80B5-4A683478EFBA}"/>
              </a:ext>
            </a:extLst>
          </p:cNvPr>
          <p:cNvSpPr/>
          <p:nvPr userDrawn="1"/>
        </p:nvSpPr>
        <p:spPr>
          <a:xfrm>
            <a:off x="0" y="1409149"/>
            <a:ext cx="2297043" cy="5018155"/>
          </a:xfrm>
          <a:prstGeom prst="rect">
            <a:avLst/>
          </a:prstGeom>
          <a:solidFill>
            <a:srgbClr val="76B8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5" name="Titel 7">
            <a:extLst>
              <a:ext uri="{FF2B5EF4-FFF2-40B4-BE49-F238E27FC236}">
                <a16:creationId xmlns:a16="http://schemas.microsoft.com/office/drawing/2014/main" id="{6C32DBB4-44F2-4E06-879E-684C8C7B3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74" y="1440067"/>
            <a:ext cx="2204277" cy="790715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dirty="0"/>
              <a:t>Titel hier einfügen</a:t>
            </a:r>
            <a:endParaRPr lang="de-AT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9454CE4-AE4E-4C1C-AF5F-C434A2595519}"/>
              </a:ext>
            </a:extLst>
          </p:cNvPr>
          <p:cNvSpPr/>
          <p:nvPr userDrawn="1"/>
        </p:nvSpPr>
        <p:spPr>
          <a:xfrm>
            <a:off x="11882784" y="1409149"/>
            <a:ext cx="322470" cy="5018155"/>
          </a:xfrm>
          <a:prstGeom prst="rect">
            <a:avLst/>
          </a:prstGeom>
          <a:solidFill>
            <a:srgbClr val="76B8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AE399F7E-0689-4175-A693-6B77870CA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82784" y="6188765"/>
            <a:ext cx="309216" cy="23853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1436C9EC-D3DD-4110-9D94-7DDB89C0C43E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09C88F8-855C-4591-BCA3-01E8F55939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16175" y="1409700"/>
            <a:ext cx="9369425" cy="5018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5747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und Bilder -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3B2B9AB-134F-433B-80B5-4A683478EFBA}"/>
              </a:ext>
            </a:extLst>
          </p:cNvPr>
          <p:cNvSpPr/>
          <p:nvPr userDrawn="1"/>
        </p:nvSpPr>
        <p:spPr>
          <a:xfrm>
            <a:off x="0" y="1409149"/>
            <a:ext cx="2297043" cy="5018155"/>
          </a:xfrm>
          <a:prstGeom prst="rect">
            <a:avLst/>
          </a:prstGeom>
          <a:solidFill>
            <a:srgbClr val="76B8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5" name="Titel 7">
            <a:extLst>
              <a:ext uri="{FF2B5EF4-FFF2-40B4-BE49-F238E27FC236}">
                <a16:creationId xmlns:a16="http://schemas.microsoft.com/office/drawing/2014/main" id="{6C32DBB4-44F2-4E06-879E-684C8C7B3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74" y="1440067"/>
            <a:ext cx="2204277" cy="790715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dirty="0"/>
              <a:t>Titel hier einfügen</a:t>
            </a:r>
            <a:endParaRPr lang="de-AT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9454CE4-AE4E-4C1C-AF5F-C434A2595519}"/>
              </a:ext>
            </a:extLst>
          </p:cNvPr>
          <p:cNvSpPr/>
          <p:nvPr userDrawn="1"/>
        </p:nvSpPr>
        <p:spPr>
          <a:xfrm>
            <a:off x="11882784" y="1409149"/>
            <a:ext cx="322470" cy="5018155"/>
          </a:xfrm>
          <a:prstGeom prst="rect">
            <a:avLst/>
          </a:prstGeom>
          <a:solidFill>
            <a:srgbClr val="76B8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AE399F7E-0689-4175-A693-6B77870CA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82784" y="6188765"/>
            <a:ext cx="309216" cy="23853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1436C9EC-D3DD-4110-9D94-7DDB89C0C43E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09C88F8-855C-4591-BCA3-01E8F55939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16176" y="1409700"/>
            <a:ext cx="6325842" cy="5018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B98D0F3C-4ECB-4E9C-9F9D-9A33C8A04D9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834438" y="1409700"/>
            <a:ext cx="2955925" cy="5018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DE" dirty="0"/>
              <a:t>Image(s)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0962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2 und Bilder -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F98A5992-F842-4E88-AF30-6834C7459912}"/>
              </a:ext>
            </a:extLst>
          </p:cNvPr>
          <p:cNvSpPr/>
          <p:nvPr userDrawn="1"/>
        </p:nvSpPr>
        <p:spPr>
          <a:xfrm>
            <a:off x="2292626" y="1409149"/>
            <a:ext cx="9590158" cy="5018155"/>
          </a:xfrm>
          <a:prstGeom prst="rect">
            <a:avLst/>
          </a:prstGeom>
          <a:solidFill>
            <a:srgbClr val="D6EFBB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3B2B9AB-134F-433B-80B5-4A683478EFBA}"/>
              </a:ext>
            </a:extLst>
          </p:cNvPr>
          <p:cNvSpPr/>
          <p:nvPr userDrawn="1"/>
        </p:nvSpPr>
        <p:spPr>
          <a:xfrm>
            <a:off x="0" y="1409149"/>
            <a:ext cx="2297043" cy="5018155"/>
          </a:xfrm>
          <a:prstGeom prst="rect">
            <a:avLst/>
          </a:prstGeom>
          <a:solidFill>
            <a:srgbClr val="76B8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5" name="Titel 7">
            <a:extLst>
              <a:ext uri="{FF2B5EF4-FFF2-40B4-BE49-F238E27FC236}">
                <a16:creationId xmlns:a16="http://schemas.microsoft.com/office/drawing/2014/main" id="{6C32DBB4-44F2-4E06-879E-684C8C7B3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74" y="1440067"/>
            <a:ext cx="2204277" cy="790715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dirty="0"/>
              <a:t>Titel hier einfügen</a:t>
            </a:r>
            <a:endParaRPr lang="de-AT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9454CE4-AE4E-4C1C-AF5F-C434A2595519}"/>
              </a:ext>
            </a:extLst>
          </p:cNvPr>
          <p:cNvSpPr/>
          <p:nvPr userDrawn="1"/>
        </p:nvSpPr>
        <p:spPr>
          <a:xfrm>
            <a:off x="11882784" y="1409149"/>
            <a:ext cx="322470" cy="5018155"/>
          </a:xfrm>
          <a:prstGeom prst="rect">
            <a:avLst/>
          </a:prstGeom>
          <a:solidFill>
            <a:srgbClr val="76B8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AE399F7E-0689-4175-A693-6B77870CA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82784" y="6188765"/>
            <a:ext cx="309216" cy="23853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1436C9EC-D3DD-4110-9D94-7DDB89C0C43E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09C88F8-855C-4591-BCA3-01E8F55939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16176" y="1409700"/>
            <a:ext cx="6325842" cy="5018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B98D0F3C-4ECB-4E9C-9F9D-9A33C8A04D9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834438" y="1409700"/>
            <a:ext cx="2955925" cy="5018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DE" dirty="0"/>
              <a:t>Image(s)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9506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\\MARS\Gaste$\SYSTEM\Desktop\PowerPoints_neu\Kopfleisten\kopfleiste_green_ppt.jpg">
            <a:extLst>
              <a:ext uri="{FF2B5EF4-FFF2-40B4-BE49-F238E27FC236}">
                <a16:creationId xmlns:a16="http://schemas.microsoft.com/office/drawing/2014/main" id="{455437FA-D66F-42E2-BC37-C857EB3AAD8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910"/>
          <a:stretch/>
        </p:blipFill>
        <p:spPr bwMode="auto">
          <a:xfrm>
            <a:off x="2" y="0"/>
            <a:ext cx="3940160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EF61EFCD-945B-4303-8C5F-C439864472AB}"/>
              </a:ext>
            </a:extLst>
          </p:cNvPr>
          <p:cNvSpPr txBox="1"/>
          <p:nvPr userDrawn="1"/>
        </p:nvSpPr>
        <p:spPr>
          <a:xfrm>
            <a:off x="393894" y="267135"/>
            <a:ext cx="2461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rgbClr val="76B82A"/>
                </a:solidFill>
                <a:latin typeface="+mj-lt"/>
                <a:cs typeface="Estrangelo Edessa" pitchFamily="66" charset="0"/>
              </a:rPr>
              <a:t>APPLIED</a:t>
            </a:r>
            <a:r>
              <a:rPr lang="de-AT" sz="1400" baseline="0" dirty="0">
                <a:solidFill>
                  <a:srgbClr val="76B82A"/>
                </a:solidFill>
                <a:latin typeface="+mj-lt"/>
                <a:cs typeface="Estrangelo Edessa" pitchFamily="66" charset="0"/>
              </a:rPr>
              <a:t> COMPUTER SCIENCES</a:t>
            </a:r>
            <a:endParaRPr lang="de-AT" sz="1400" dirty="0">
              <a:solidFill>
                <a:srgbClr val="76B82A"/>
              </a:solidFill>
              <a:latin typeface="+mj-lt"/>
              <a:cs typeface="Estrangelo Edessa" pitchFamily="66" charset="0"/>
            </a:endParaRPr>
          </a:p>
        </p:txBody>
      </p:sp>
      <p:pic>
        <p:nvPicPr>
          <p:cNvPr id="11" name="Picture 2" descr="\\MARS\Gaste$\SYSTEM\Desktop\PowerPoints_neu\Kopfleisten\kopfleiste_green_ppt.jpg">
            <a:extLst>
              <a:ext uri="{FF2B5EF4-FFF2-40B4-BE49-F238E27FC236}">
                <a16:creationId xmlns:a16="http://schemas.microsoft.com/office/drawing/2014/main" id="{8399D5C9-3409-4ACA-8259-9BEE6117285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86"/>
          <a:stretch/>
        </p:blipFill>
        <p:spPr bwMode="auto">
          <a:xfrm>
            <a:off x="9429177" y="0"/>
            <a:ext cx="2762823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65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75" r:id="rId3"/>
    <p:sldLayoutId id="2147483665" r:id="rId4"/>
    <p:sldLayoutId id="2147483676" r:id="rId5"/>
    <p:sldLayoutId id="2147483677" r:id="rId6"/>
    <p:sldLayoutId id="2147483678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6766D2-8E2A-4A0F-B507-058BC12A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Journaling Desktop-App und </a:t>
            </a:r>
            <a:r>
              <a:rPr lang="en-US" sz="4400" b="1" dirty="0" err="1"/>
              <a:t>gRPC</a:t>
            </a:r>
            <a:r>
              <a:rPr lang="en-US" sz="4400" b="1" dirty="0"/>
              <a:t>-Server</a:t>
            </a:r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9D9B401-A9F4-40EE-B28B-A46047E9AE63}"/>
              </a:ext>
            </a:extLst>
          </p:cNvPr>
          <p:cNvSpPr txBox="1"/>
          <p:nvPr/>
        </p:nvSpPr>
        <p:spPr>
          <a:xfrm>
            <a:off x="415235" y="2177774"/>
            <a:ext cx="140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Projektarbeit</a:t>
            </a:r>
            <a:endParaRPr lang="de-AT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097C49C-0DA7-430A-A340-75B4F6B48F37}"/>
              </a:ext>
            </a:extLst>
          </p:cNvPr>
          <p:cNvSpPr txBox="1"/>
          <p:nvPr/>
        </p:nvSpPr>
        <p:spPr>
          <a:xfrm>
            <a:off x="415235" y="2721113"/>
            <a:ext cx="2096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Michael Mühlberger</a:t>
            </a:r>
            <a:endParaRPr lang="de-AT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DDE653C-0FEB-48E4-BD06-1D99D00B4E1F}"/>
              </a:ext>
            </a:extLst>
          </p:cNvPr>
          <p:cNvSpPr txBox="1"/>
          <p:nvPr/>
        </p:nvSpPr>
        <p:spPr>
          <a:xfrm>
            <a:off x="415235" y="4682435"/>
            <a:ext cx="352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Betreuer (DI (FH) Michael Ulm, MA)</a:t>
            </a:r>
            <a:endParaRPr lang="de-AT" dirty="0"/>
          </a:p>
        </p:txBody>
      </p:sp>
      <p:pic>
        <p:nvPicPr>
          <p:cNvPr id="16" name="Bildplatzhalter 15">
            <a:extLst>
              <a:ext uri="{FF2B5EF4-FFF2-40B4-BE49-F238E27FC236}">
                <a16:creationId xmlns:a16="http://schemas.microsoft.com/office/drawing/2014/main" id="{36E20BFB-F8FA-D921-E40C-731A2C75781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-38153" t="-22335" r="-30687" b="6567"/>
          <a:stretch/>
        </p:blipFill>
        <p:spPr>
          <a:xfrm>
            <a:off x="7874918" y="1752253"/>
            <a:ext cx="5146201" cy="4517136"/>
          </a:xfr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4726815D-D9AA-9CC7-053B-8FCD98920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951" y="3090445"/>
            <a:ext cx="5465553" cy="317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4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03488-E5FF-0AA7-CBF3-E19D53221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A7A105C-E8C7-20AC-C044-B39C166266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err="1"/>
              <a:t>Protobuf</a:t>
            </a:r>
            <a:r>
              <a:rPr lang="de-DE" dirty="0"/>
              <a:t>-Definitionen:</a:t>
            </a:r>
            <a:br>
              <a:rPr lang="de-DE" dirty="0"/>
            </a:br>
            <a:r>
              <a:rPr lang="de-DE" dirty="0"/>
              <a:t>Services und Messages werden in .</a:t>
            </a:r>
            <a:r>
              <a:rPr lang="de-DE" dirty="0" err="1"/>
              <a:t>proto</a:t>
            </a:r>
            <a:r>
              <a:rPr lang="de-DE" dirty="0"/>
              <a:t> File gespeichert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AT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AT" dirty="0"/>
              <a:t>definieren der </a:t>
            </a:r>
            <a:r>
              <a:rPr lang="de-AT" dirty="0" err="1"/>
              <a:t>Protopuf</a:t>
            </a:r>
            <a:r>
              <a:rPr lang="de-AT" dirty="0"/>
              <a:t> </a:t>
            </a:r>
            <a:r>
              <a:rPr lang="de-AT" dirty="0" err="1"/>
              <a:t>files</a:t>
            </a:r>
            <a:endParaRPr lang="de-AT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AT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AT" dirty="0"/>
              <a:t>Implementierung der </a:t>
            </a:r>
            <a:r>
              <a:rPr lang="de-AT" dirty="0" err="1"/>
              <a:t>Protopuf</a:t>
            </a:r>
            <a:r>
              <a:rPr lang="de-AT" dirty="0"/>
              <a:t> </a:t>
            </a:r>
            <a:r>
              <a:rPr lang="de-AT" dirty="0" err="1"/>
              <a:t>files</a:t>
            </a:r>
            <a:endParaRPr lang="de-AT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AT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AT" dirty="0"/>
              <a:t>Implementierung im Client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A7E0C687-717C-B763-5DB6-501216D2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Implementierung - Server</a:t>
            </a:r>
          </a:p>
        </p:txBody>
      </p:sp>
      <p:pic>
        <p:nvPicPr>
          <p:cNvPr id="2" name="Bildplatzhalter 1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23D64F47-8FFB-37F3-10C8-C690F9351B61}"/>
              </a:ext>
            </a:extLst>
          </p:cNvPr>
          <p:cNvPicPr>
            <a:picLocks noGrp="1"/>
          </p:cNvPicPr>
          <p:nvPr>
            <p:ph type="pic" sz="quarter" idx="11"/>
          </p:nvPr>
        </p:nvPicPr>
        <p:blipFill>
          <a:blip r:embed="rId2"/>
          <a:srcRect l="-386" t="-126087" r="-1" b="-111523"/>
          <a:stretch/>
        </p:blipFill>
        <p:spPr>
          <a:xfrm>
            <a:off x="6371484" y="1612431"/>
            <a:ext cx="4017678" cy="3301205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26718BD-AEBE-DCC6-3529-A04F7A8B0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016" y="4150041"/>
            <a:ext cx="3353268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59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79863-7ECE-6E64-700E-3E5BDBFAB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D720D5BD-0F4E-321D-2DDA-21D0156CD8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2225" y="2652713"/>
            <a:ext cx="6074189" cy="420528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AT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Keine Vorkenntnisse zu React und wenige Vorkenntnisse zu gRPC</a:t>
            </a:r>
            <a:br>
              <a:rPr lang="de-AT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de-AT" sz="24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AT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Unerwartetes Verhalten in Electron-Umgebung</a:t>
            </a:r>
            <a:br>
              <a:rPr lang="de-AT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de-AT" sz="24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AT" sz="2400" dirty="0">
                <a:latin typeface="Aptos" panose="020B0004020202020204" pitchFamily="34" charset="0"/>
                <a:cs typeface="Times New Roman" panose="02020603050405020304" pitchFamily="18" charset="0"/>
              </a:rPr>
              <a:t>gRPC nicht immer für Frontend-zu-Backend-Kommunikation </a:t>
            </a:r>
            <a:r>
              <a:rPr lang="de-AT" sz="2400" dirty="0" err="1">
                <a:latin typeface="Aptos" panose="020B0004020202020204" pitchFamily="34" charset="0"/>
                <a:cs typeface="Times New Roman" panose="02020603050405020304" pitchFamily="18" charset="0"/>
              </a:rPr>
              <a:t>geeignter</a:t>
            </a:r>
            <a:endParaRPr lang="de-AT" sz="2400" dirty="0"/>
          </a:p>
        </p:txBody>
      </p:sp>
      <p:pic>
        <p:nvPicPr>
          <p:cNvPr id="3" name="Bildplatzhalter 2">
            <a:extLst>
              <a:ext uri="{FF2B5EF4-FFF2-40B4-BE49-F238E27FC236}">
                <a16:creationId xmlns:a16="http://schemas.microsoft.com/office/drawing/2014/main" id="{9E858D27-F3F2-5D95-3F14-94EEE777CA5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-22983" t="5535" r="-34332" b="-1637"/>
          <a:stretch/>
        </p:blipFill>
        <p:spPr>
          <a:xfrm>
            <a:off x="6913217" y="2306638"/>
            <a:ext cx="5278783" cy="4205287"/>
          </a:xfrm>
        </p:spPr>
      </p:pic>
      <p:sp>
        <p:nvSpPr>
          <p:cNvPr id="10" name="Titel 9">
            <a:extLst>
              <a:ext uri="{FF2B5EF4-FFF2-40B4-BE49-F238E27FC236}">
                <a16:creationId xmlns:a16="http://schemas.microsoft.com/office/drawing/2014/main" id="{6212E528-7EA3-B382-E00B-462DF6078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Known</a:t>
            </a:r>
            <a:r>
              <a:rPr lang="de-AT" dirty="0"/>
              <a:t> Problems</a:t>
            </a:r>
          </a:p>
        </p:txBody>
      </p:sp>
    </p:spTree>
    <p:extLst>
      <p:ext uri="{BB962C8B-B14F-4D97-AF65-F5344CB8AC3E}">
        <p14:creationId xmlns:p14="http://schemas.microsoft.com/office/powerpoint/2010/main" val="937607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CD209-1CAA-570A-05A0-562B48646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400A3D11-777C-8F22-4B02-A0476178B7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1950" y="2306638"/>
            <a:ext cx="11333226" cy="4205287"/>
          </a:xfrm>
        </p:spPr>
        <p:txBody>
          <a:bodyPr/>
          <a:lstStyle/>
          <a:p>
            <a:r>
              <a:rPr lang="de-AT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Optimierung von Datenströmen zwischen Frontend und Backend</a:t>
            </a:r>
          </a:p>
          <a:p>
            <a:endParaRPr lang="de-AT" sz="1800" b="1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800" kern="15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Wie kann die Nutzung von gRPC in Kombination mit React zur Optimierung von Datenströmen in Echtzeitanwendungen beitragen?</a:t>
            </a:r>
            <a:br>
              <a:rPr lang="de-AT" sz="1800" kern="15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de-AT" sz="1800" kern="15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Untersuchung der </a:t>
            </a:r>
            <a:r>
              <a:rPr lang="de-AT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Latenz, Effizienz und Skalierbarkeit</a:t>
            </a:r>
            <a:r>
              <a:rPr lang="de-AT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im Vergleich zu REST-basierten Architekturen.</a:t>
            </a:r>
            <a:br>
              <a:rPr lang="de-AT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de-AT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de-AT" sz="18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Welche Herausforderungen entstehen bei der Integration von gRPC in React-</a:t>
            </a:r>
            <a:r>
              <a:rPr lang="de-AT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Frontends</a:t>
            </a:r>
            <a:r>
              <a:rPr lang="de-AT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insbesondere in Bezug auf gRPC-Web und Browser-Kompatibilität?</a:t>
            </a:r>
            <a:endParaRPr lang="de-AT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9A83A3E8-7EA3-D243-E93F-2717C4909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 und Fragestellung der Bachelorarbeit</a:t>
            </a:r>
            <a:r>
              <a:rPr lang="de-A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6302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86934-1BD6-26E9-3A58-97B2FAFF8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EB7AA0-7948-25D2-A6FD-B72F41D26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Journaling Desktop-App und </a:t>
            </a:r>
            <a:r>
              <a:rPr lang="en-US" sz="4400" b="1" dirty="0" err="1"/>
              <a:t>gRPC</a:t>
            </a:r>
            <a:r>
              <a:rPr lang="en-US" sz="4400" b="1" dirty="0"/>
              <a:t>-Server</a:t>
            </a:r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AC61FBB-D106-FF8E-C1D4-2A2E23A9262A}"/>
              </a:ext>
            </a:extLst>
          </p:cNvPr>
          <p:cNvSpPr txBox="1"/>
          <p:nvPr/>
        </p:nvSpPr>
        <p:spPr>
          <a:xfrm>
            <a:off x="415235" y="2177774"/>
            <a:ext cx="140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Projektarbeit</a:t>
            </a:r>
            <a:endParaRPr lang="de-AT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DF8B669-90BF-FF7F-19F8-6C4DF4AB8A77}"/>
              </a:ext>
            </a:extLst>
          </p:cNvPr>
          <p:cNvSpPr txBox="1"/>
          <p:nvPr/>
        </p:nvSpPr>
        <p:spPr>
          <a:xfrm>
            <a:off x="415235" y="2721113"/>
            <a:ext cx="2096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Michael Mühlberger</a:t>
            </a:r>
            <a:endParaRPr lang="de-AT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B6A1ECD-23A5-737F-C742-F8ECE1511D30}"/>
              </a:ext>
            </a:extLst>
          </p:cNvPr>
          <p:cNvSpPr txBox="1"/>
          <p:nvPr/>
        </p:nvSpPr>
        <p:spPr>
          <a:xfrm>
            <a:off x="415235" y="4682435"/>
            <a:ext cx="352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Betreuer (DI (FH) Michael Ulm, MA)</a:t>
            </a:r>
            <a:endParaRPr lang="de-AT" dirty="0"/>
          </a:p>
        </p:txBody>
      </p:sp>
      <p:pic>
        <p:nvPicPr>
          <p:cNvPr id="16" name="Bildplatzhalter 15">
            <a:extLst>
              <a:ext uri="{FF2B5EF4-FFF2-40B4-BE49-F238E27FC236}">
                <a16:creationId xmlns:a16="http://schemas.microsoft.com/office/drawing/2014/main" id="{8C166F3B-9219-1726-5EE3-8D34819E0AF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-38153" t="-22335" r="-30687" b="6567"/>
          <a:stretch/>
        </p:blipFill>
        <p:spPr>
          <a:xfrm>
            <a:off x="7874918" y="1752253"/>
            <a:ext cx="5146201" cy="4517136"/>
          </a:xfr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8EFF643C-53DE-76E7-B41B-EE3A50488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951" y="3090445"/>
            <a:ext cx="5465553" cy="317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65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7138725-0853-46C9-BBE4-F1B69AEA2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Ziel der Projektarbeit:</a:t>
            </a:r>
            <a:br>
              <a:rPr lang="de-AT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de-AT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Front-End: Desktopanwendung mit React</a:t>
            </a:r>
            <a:endParaRPr lang="de-AT" sz="18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Back-End: .NET Server Anwendung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18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800" dirty="0" err="1">
                <a:latin typeface="Aptos" panose="020B0004020202020204" pitchFamily="34" charset="0"/>
                <a:cs typeface="Times New Roman" panose="02020603050405020304" pitchFamily="18" charset="0"/>
              </a:rPr>
              <a:t>Journaling</a:t>
            </a:r>
            <a:r>
              <a:rPr lang="de-AT" sz="1800" dirty="0">
                <a:latin typeface="Aptos" panose="020B0004020202020204" pitchFamily="34" charset="0"/>
                <a:cs typeface="Times New Roman" panose="02020603050405020304" pitchFamily="18" charset="0"/>
              </a:rPr>
              <a:t> Programm zum festhalten von Gedanken, Erlebnissen, ..</a:t>
            </a:r>
            <a:br>
              <a:rPr lang="de-AT" sz="1800" dirty="0">
                <a:latin typeface="Aptos" panose="020B0004020202020204" pitchFamily="34" charset="0"/>
                <a:cs typeface="Times New Roman" panose="02020603050405020304" pitchFamily="18" charset="0"/>
              </a:rPr>
            </a:br>
            <a:r>
              <a:rPr lang="de-AT" sz="1800" dirty="0">
                <a:latin typeface="Aptos" panose="020B0004020202020204" pitchFamily="34" charset="0"/>
                <a:cs typeface="Times New Roman" panose="02020603050405020304" pitchFamily="18" charset="0"/>
              </a:rPr>
              <a:t>Beantworten von Reflexionsfragen in bestimmten Intervallen</a:t>
            </a:r>
            <a:endParaRPr lang="de-AT" dirty="0"/>
          </a:p>
        </p:txBody>
      </p:sp>
      <p:pic>
        <p:nvPicPr>
          <p:cNvPr id="3" name="Bildplatzhalter 2">
            <a:extLst>
              <a:ext uri="{FF2B5EF4-FFF2-40B4-BE49-F238E27FC236}">
                <a16:creationId xmlns:a16="http://schemas.microsoft.com/office/drawing/2014/main" id="{ABE06286-D045-5F70-2701-8A5C27A393A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-10281" t="-2589" r="-6586" b="1"/>
          <a:stretch/>
        </p:blipFill>
        <p:spPr>
          <a:xfrm>
            <a:off x="6608417" y="2306638"/>
            <a:ext cx="5278783" cy="4205287"/>
          </a:xfrm>
        </p:spPr>
      </p:pic>
      <p:sp>
        <p:nvSpPr>
          <p:cNvPr id="10" name="Titel 9">
            <a:extLst>
              <a:ext uri="{FF2B5EF4-FFF2-40B4-BE49-F238E27FC236}">
                <a16:creationId xmlns:a16="http://schemas.microsoft.com/office/drawing/2014/main" id="{1CBAF0D0-B412-43F2-8BF2-62CB222E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Ausgangssituation </a:t>
            </a:r>
          </a:p>
        </p:txBody>
      </p:sp>
    </p:spTree>
    <p:extLst>
      <p:ext uri="{BB962C8B-B14F-4D97-AF65-F5344CB8AC3E}">
        <p14:creationId xmlns:p14="http://schemas.microsoft.com/office/powerpoint/2010/main" val="3830467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EBBDF-2DF6-0855-E868-8CA6FF738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5CDC9D80-CE0A-D45E-79B6-C31ED32184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1950" y="2306638"/>
            <a:ext cx="6843081" cy="420528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AT" dirty="0"/>
              <a:t>Erfahrungen mit JavaScript / </a:t>
            </a:r>
            <a:r>
              <a:rPr lang="de-AT" dirty="0" err="1"/>
              <a:t>TypeScript</a:t>
            </a:r>
            <a:br>
              <a:rPr lang="de-AT" dirty="0"/>
            </a:br>
            <a:endParaRPr lang="de-AT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AT" dirty="0"/>
              <a:t>React erlernen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AT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AT" dirty="0"/>
              <a:t>Erfahrungen mit gRPC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AT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AT" dirty="0"/>
              <a:t>Erstellen einer Custom </a:t>
            </a:r>
            <a:r>
              <a:rPr lang="de-AT" dirty="0" err="1"/>
              <a:t>Journaling</a:t>
            </a:r>
            <a:r>
              <a:rPr lang="de-AT" dirty="0"/>
              <a:t> Anwendung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AT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9258D718-C742-46CF-75DA-1D4A3B45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Motivation </a:t>
            </a:r>
          </a:p>
        </p:txBody>
      </p:sp>
      <p:pic>
        <p:nvPicPr>
          <p:cNvPr id="2" name="Bildplatzhalter 15">
            <a:extLst>
              <a:ext uri="{FF2B5EF4-FFF2-40B4-BE49-F238E27FC236}">
                <a16:creationId xmlns:a16="http://schemas.microsoft.com/office/drawing/2014/main" id="{F276C090-3A4F-D72E-23BC-124AEF78761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37858" t="-4331" r="-9686" b="-4331"/>
          <a:stretch/>
        </p:blipFill>
        <p:spPr>
          <a:xfrm>
            <a:off x="9354312" y="2306638"/>
            <a:ext cx="2532888" cy="4205287"/>
          </a:xfr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D2C8B723-559E-4222-7654-F8BB88A2B346}"/>
              </a:ext>
            </a:extLst>
          </p:cNvPr>
          <p:cNvSpPr txBox="1"/>
          <p:nvPr/>
        </p:nvSpPr>
        <p:spPr>
          <a:xfrm>
            <a:off x="8725591" y="5431760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gRPC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D074E5A-2DD3-13FF-16C5-BB531C1D2F40}"/>
              </a:ext>
            </a:extLst>
          </p:cNvPr>
          <p:cNvSpPr txBox="1"/>
          <p:nvPr/>
        </p:nvSpPr>
        <p:spPr>
          <a:xfrm>
            <a:off x="8546706" y="3038332"/>
            <a:ext cx="960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Electron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2B4A110-CED0-8B24-CFA9-9051D2436CAB}"/>
              </a:ext>
            </a:extLst>
          </p:cNvPr>
          <p:cNvSpPr txBox="1"/>
          <p:nvPr/>
        </p:nvSpPr>
        <p:spPr>
          <a:xfrm>
            <a:off x="8679937" y="4196892"/>
            <a:ext cx="70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React</a:t>
            </a:r>
          </a:p>
        </p:txBody>
      </p:sp>
    </p:spTree>
    <p:extLst>
      <p:ext uri="{BB962C8B-B14F-4D97-AF65-F5344CB8AC3E}">
        <p14:creationId xmlns:p14="http://schemas.microsoft.com/office/powerpoint/2010/main" val="694448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BAABD7-1E5A-B808-20F0-F93F62529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D8990ACB-4005-4AF1-6D65-5A6528D1C9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Server Technologie nicht in Aufgabenstellung festgelegt.</a:t>
            </a:r>
          </a:p>
          <a:p>
            <a:endParaRPr lang="de-AT" dirty="0"/>
          </a:p>
          <a:p>
            <a:r>
              <a:rPr lang="de-AT" dirty="0"/>
              <a:t>3 Optionen: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AT" dirty="0" err="1"/>
              <a:t>GraphQL</a:t>
            </a:r>
            <a:endParaRPr lang="de-AT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AT" dirty="0"/>
              <a:t>REST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AT" dirty="0"/>
              <a:t>gRPC</a:t>
            </a:r>
            <a:br>
              <a:rPr lang="de-AT" dirty="0"/>
            </a:br>
            <a:br>
              <a:rPr lang="de-AT" dirty="0"/>
            </a:br>
            <a:endParaRPr lang="de-AT" dirty="0"/>
          </a:p>
        </p:txBody>
      </p:sp>
      <p:pic>
        <p:nvPicPr>
          <p:cNvPr id="3" name="Bildplatzhalter 2">
            <a:extLst>
              <a:ext uri="{FF2B5EF4-FFF2-40B4-BE49-F238E27FC236}">
                <a16:creationId xmlns:a16="http://schemas.microsoft.com/office/drawing/2014/main" id="{F229BDFB-6B06-CEA7-5E39-1B6E43FFF43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4051" b="4051"/>
          <a:stretch/>
        </p:blipFill>
        <p:spPr/>
      </p:pic>
      <p:sp>
        <p:nvSpPr>
          <p:cNvPr id="10" name="Titel 9">
            <a:extLst>
              <a:ext uri="{FF2B5EF4-FFF2-40B4-BE49-F238E27FC236}">
                <a16:creationId xmlns:a16="http://schemas.microsoft.com/office/drawing/2014/main" id="{D7F45FBB-A605-7A40-0DDB-131BB6FA4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Lösungsansätze </a:t>
            </a:r>
          </a:p>
        </p:txBody>
      </p:sp>
    </p:spTree>
    <p:extLst>
      <p:ext uri="{BB962C8B-B14F-4D97-AF65-F5344CB8AC3E}">
        <p14:creationId xmlns:p14="http://schemas.microsoft.com/office/powerpoint/2010/main" val="2514492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BFF17-D394-CFAA-BD73-02994BA4A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B0C8D341-7828-4969-A5BD-517A91BAC9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6437" y="2931009"/>
            <a:ext cx="5142738" cy="290544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AT" sz="3200" dirty="0"/>
              <a:t> Electron</a:t>
            </a:r>
          </a:p>
          <a:p>
            <a:endParaRPr lang="de-AT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AT" sz="3200" dirty="0"/>
              <a:t> React</a:t>
            </a:r>
          </a:p>
          <a:p>
            <a:endParaRPr lang="de-AT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AT" sz="3200" dirty="0"/>
              <a:t> gRPC / gRPC Web</a:t>
            </a:r>
          </a:p>
        </p:txBody>
      </p:sp>
      <p:pic>
        <p:nvPicPr>
          <p:cNvPr id="3" name="Bildplatzhalter 2">
            <a:extLst>
              <a:ext uri="{FF2B5EF4-FFF2-40B4-BE49-F238E27FC236}">
                <a16:creationId xmlns:a16="http://schemas.microsoft.com/office/drawing/2014/main" id="{835F5A20-A0E3-6461-689F-59248ABA2B2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-19726" r="-23281" b="1591"/>
          <a:stretch/>
        </p:blipFill>
        <p:spPr>
          <a:xfrm>
            <a:off x="5233012" y="2215246"/>
            <a:ext cx="5827923" cy="4642754"/>
          </a:xfrm>
        </p:spPr>
      </p:pic>
      <p:sp>
        <p:nvSpPr>
          <p:cNvPr id="10" name="Titel 9">
            <a:extLst>
              <a:ext uri="{FF2B5EF4-FFF2-40B4-BE49-F238E27FC236}">
                <a16:creationId xmlns:a16="http://schemas.microsoft.com/office/drawing/2014/main" id="{7932689E-324F-593B-CB47-DA45588D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Implementierung - Recherche </a:t>
            </a:r>
          </a:p>
        </p:txBody>
      </p:sp>
    </p:spTree>
    <p:extLst>
      <p:ext uri="{BB962C8B-B14F-4D97-AF65-F5344CB8AC3E}">
        <p14:creationId xmlns:p14="http://schemas.microsoft.com/office/powerpoint/2010/main" val="3851677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AAE95-B9DD-A6EF-B0C8-1A22B3B43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373A6FE-532E-4195-F676-DFEA97926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2225" y="2777692"/>
            <a:ext cx="6074189" cy="4205287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de-AT" dirty="0"/>
              <a:t>Erstellen von eines Paper-Prototypen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de-AT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de-AT" dirty="0"/>
              <a:t>Erstellen von Zustandsdiagrammen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de-AT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de-AT" dirty="0"/>
              <a:t>Erstellen von Datenbankschema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F44669C-5C76-82B6-28C7-C6CD4D8C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Implementierung - Planung</a:t>
            </a:r>
          </a:p>
        </p:txBody>
      </p:sp>
      <p:pic>
        <p:nvPicPr>
          <p:cNvPr id="5" name="Bildplatzhalter 4" descr="Ein Bild, das Text, Screenshot, Diagramm, Design enthält.&#10;&#10;Automatisch generierte Beschreibung">
            <a:extLst>
              <a:ext uri="{FF2B5EF4-FFF2-40B4-BE49-F238E27FC236}">
                <a16:creationId xmlns:a16="http://schemas.microsoft.com/office/drawing/2014/main" id="{A5BD30D5-8193-303A-3818-5A4F919AC50E}"/>
              </a:ext>
            </a:extLst>
          </p:cNvPr>
          <p:cNvPicPr>
            <a:picLocks noGrp="1"/>
          </p:cNvPicPr>
          <p:nvPr>
            <p:ph type="pic" sz="quarter" idx="11"/>
          </p:nvPr>
        </p:nvPicPr>
        <p:blipFill>
          <a:blip r:embed="rId2"/>
          <a:srcRect l="-46706" t="-2590" r="-33005" b="-2590"/>
          <a:stretch/>
        </p:blipFill>
        <p:spPr>
          <a:xfrm>
            <a:off x="7247396" y="2306637"/>
            <a:ext cx="5278783" cy="4205287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4059054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FBF7E-9020-EC40-C33B-88C2CB900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D922D085-A108-D1D6-A602-61331CD0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Implementierung - Client</a:t>
            </a:r>
          </a:p>
        </p:txBody>
      </p:sp>
      <p:pic>
        <p:nvPicPr>
          <p:cNvPr id="2" name="Grafik 1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49423BBC-4838-918F-2E90-D380F0DC2A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50943" y="2418133"/>
            <a:ext cx="4584348" cy="4101248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3" name="Grafik 2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97B6EE53-FBC9-35C2-5125-9215EDFC8C3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24712" y="2418133"/>
            <a:ext cx="4864632" cy="4101248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870203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C23D8-7A36-846B-E308-3BFC4AC2C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C4AC07C2-1010-9451-3A39-6A106B722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Implementierung - Client</a:t>
            </a:r>
          </a:p>
        </p:txBody>
      </p:sp>
      <p:pic>
        <p:nvPicPr>
          <p:cNvPr id="4" name="Grafik 3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CF46CBD8-D19B-1592-74C2-E0585D4D0B4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35692" y="2418133"/>
            <a:ext cx="4494775" cy="4101248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5" name="Grafik 4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ABF37D75-14E8-8106-7D21-96F909F64A6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54941" y="2418133"/>
            <a:ext cx="5101367" cy="4101248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875230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764ED-2553-48A7-79BC-FFA2478E1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D7270E4-710F-A3EE-1BC0-E3CCC3FFBD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1950" y="2687206"/>
            <a:ext cx="6074189" cy="420528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AT" dirty="0"/>
              <a:t>vor allem in Micro Service Architekturen verwendet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hohe Performance und niedrige Latenz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AT" dirty="0"/>
              <a:t>multi-Language Support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AT" dirty="0" err="1"/>
              <a:t>strongly</a:t>
            </a:r>
            <a:r>
              <a:rPr lang="de-AT" dirty="0"/>
              <a:t> </a:t>
            </a:r>
            <a:r>
              <a:rPr lang="de-AT" dirty="0" err="1"/>
              <a:t>typed</a:t>
            </a:r>
            <a:endParaRPr lang="de-AT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20FD68AE-0E64-BBD0-3BD0-EDAB8BEB3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Implementierung - Recherche</a:t>
            </a:r>
            <a:endParaRPr lang="de-AT" dirty="0"/>
          </a:p>
        </p:txBody>
      </p:sp>
      <p:pic>
        <p:nvPicPr>
          <p:cNvPr id="1026" name="Picture 2" descr="gRPC | Google Open Source">
            <a:extLst>
              <a:ext uri="{FF2B5EF4-FFF2-40B4-BE49-F238E27FC236}">
                <a16:creationId xmlns:a16="http://schemas.microsoft.com/office/drawing/2014/main" id="{36AE18A7-2329-60AA-205C-C2BA77CBC1B8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5" r="14855"/>
          <a:stretch>
            <a:fillRect/>
          </a:stretch>
        </p:blipFill>
        <p:spPr bwMode="auto">
          <a:xfrm>
            <a:off x="8043657" y="3097885"/>
            <a:ext cx="3501797" cy="278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06447"/>
      </p:ext>
    </p:extLst>
  </p:cSld>
  <p:clrMapOvr>
    <a:masterClrMapping/>
  </p:clrMapOvr>
</p:sld>
</file>

<file path=ppt/theme/theme1.xml><?xml version="1.0" encoding="utf-8"?>
<a:theme xmlns:a="http://schemas.openxmlformats.org/drawingml/2006/main" name="IIT Landsca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270</Words>
  <Application>Microsoft Office PowerPoint</Application>
  <PresentationFormat>Breitbild</PresentationFormat>
  <Paragraphs>68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Aptos</vt:lpstr>
      <vt:lpstr>Arial</vt:lpstr>
      <vt:lpstr>Calibri</vt:lpstr>
      <vt:lpstr>Calibri Light</vt:lpstr>
      <vt:lpstr>IIT Landscape</vt:lpstr>
      <vt:lpstr>Journaling Desktop-App und gRPC-Server</vt:lpstr>
      <vt:lpstr>Ausgangssituation </vt:lpstr>
      <vt:lpstr>Motivation </vt:lpstr>
      <vt:lpstr>Lösungsansätze </vt:lpstr>
      <vt:lpstr>Implementierung - Recherche </vt:lpstr>
      <vt:lpstr>Implementierung - Planung</vt:lpstr>
      <vt:lpstr>Implementierung - Client</vt:lpstr>
      <vt:lpstr>Implementierung - Client</vt:lpstr>
      <vt:lpstr>Implementierung - Recherche</vt:lpstr>
      <vt:lpstr>Implementierung - Server</vt:lpstr>
      <vt:lpstr>Known Problems</vt:lpstr>
      <vt:lpstr>Ausblick und Fragestellung der Bachelorarbeit </vt:lpstr>
      <vt:lpstr>Journaling Desktop-App und gRPC-Server</vt:lpstr>
    </vt:vector>
  </TitlesOfParts>
  <Company>FH JOANNEUM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Manfred Terler</dc:creator>
  <cp:lastModifiedBy>Mühlberger Michael</cp:lastModifiedBy>
  <cp:revision>52</cp:revision>
  <dcterms:created xsi:type="dcterms:W3CDTF">2013-02-19T07:57:04Z</dcterms:created>
  <dcterms:modified xsi:type="dcterms:W3CDTF">2025-01-28T11:28:01Z</dcterms:modified>
</cp:coreProperties>
</file>