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706" r:id="rId2"/>
  </p:sldMasterIdLst>
  <p:notesMasterIdLst>
    <p:notesMasterId r:id="rId18"/>
  </p:notesMasterIdLst>
  <p:sldIdLst>
    <p:sldId id="256" r:id="rId3"/>
    <p:sldId id="257" r:id="rId4"/>
    <p:sldId id="258" r:id="rId5"/>
    <p:sldId id="284" r:id="rId6"/>
    <p:sldId id="263" r:id="rId7"/>
    <p:sldId id="265" r:id="rId8"/>
    <p:sldId id="266" r:id="rId9"/>
    <p:sldId id="267" r:id="rId10"/>
    <p:sldId id="276" r:id="rId11"/>
    <p:sldId id="283" r:id="rId12"/>
    <p:sldId id="281" r:id="rId13"/>
    <p:sldId id="282" r:id="rId14"/>
    <p:sldId id="280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A33124-317A-6ED1-BD5C-67A2C23D76E8}" name="Dorfer Viktoria" initials="DV" userId="S::p21125@fhooe.at::77a45320-2f97-43c8-a515-f74b15d60e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224"/>
    <a:srgbClr val="1168B2"/>
    <a:srgbClr val="E3342C"/>
    <a:srgbClr val="849398"/>
    <a:srgbClr val="25B159"/>
    <a:srgbClr val="902CD7"/>
    <a:srgbClr val="FF2525"/>
    <a:srgbClr val="1010FF"/>
    <a:srgbClr val="96C654"/>
    <a:srgbClr val="FE2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09" autoAdjust="0"/>
    <p:restoredTop sz="75592" autoAdjust="0"/>
  </p:normalViewPr>
  <p:slideViewPr>
    <p:cSldViewPr snapToGrid="0">
      <p:cViewPr varScale="1">
        <p:scale>
          <a:sx n="98" d="100"/>
          <a:sy n="98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0,'0'525,"0"-502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1,'0'824,"0"-803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1,'0'721,"0"-696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0,'0'1756,"0"-1728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1,'0'747,"0"-728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1,'0'765,"0"-747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8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1,'0'2618,"0"-2595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9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0,'0'1910,"0"-1877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0,'0'2566,"0"-2543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1,'0'5,"0"6,0 7,0 10,0 10,0 3,0 0,0 2,0 0,0-4,0-8,0-4,0-2,0 0,0-4,0-2,0-3,0-5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1,'0'504,"0"-476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5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1,'0'3275,"0"-3238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6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0,'0'1358,"0"-1323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7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0,'0'2706,"0"-2686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8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0,'0'3954,"0"-3916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09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1,'0'1065,"0"-1039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0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0,'0'1489,"0"-1459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1,'0'804,"0"-787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1,'0'2409,"0"-2387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0,'0'1321,"0"-1291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1,'0'879,"0"-853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4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0,'0'3107,"0"-3085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38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1,'0'3275,"0"-3238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39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0,'0'1358,"0"-1323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40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0,'0'2706,"0"-2686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41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0,'0'3954,"0"-3916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42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1,'0'1065,"0"-1039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46:35.243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0,'0'1489,"0"-1459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1,'0'5019,"0"-4980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2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1,'0'2180,"0"-2148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1,'0'9,"0"9,0 6,0-1,0 0,0 2,0 6,0 2,0-4,0-2,0 0,0-1,0 0,0 2,0 0,0 0,0-4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4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0,'0'3461,"0"-3442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1,'0'894,"0"-867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7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1,'0'2180,"0"-2148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1,'0'2564,"0"-2543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0,'0'525,"0"-502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1,'0'824,"0"-803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1,'0'721,"0"-696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0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0,'0'1756,"0"-1728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1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1,'0'747,"0"-728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2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1,'0'765,"0"-747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3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1,'0'2618,"0"-2595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4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0,'0'1910,"0"-1877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5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0,'0'2566,"0"-2543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1,'0'9,"0"9,0 6,0-1,0 0,0 2,0 6,0 2,0-4,0-2,0 0,0-1,0 0,0 2,0 0,0 0,0-4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6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0 1,'0'5,"0"6,0 7,0 10,0 10,0 3,0 0,0 2,0 0,0-4,0-8,0-4,0-2,0 0,0-4,0-2,0-3,0-5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7"/>
    </inkml:context>
    <inkml:brush xml:id="br0">
      <inkml:brushProperty name="width" value="0.1" units="cm"/>
      <inkml:brushProperty name="height" value="0.1" units="cm"/>
      <inkml:brushProperty name="color" value="#849398"/>
      <inkml:brushProperty name="ignorePressure" value="1"/>
    </inkml:brush>
  </inkml:definitions>
  <inkml:trace contextRef="#ctx0" brushRef="#br0">1 1,'0'504,"0"-476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1,'10383'0,"-10361"0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1,'0'4767,"0"-4730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0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1,'0'3275,"0"-3238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1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0,'0'1358,"0"-1323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2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0,'0'2706,"0"-2686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3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0,'0'3954,"0"-3916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4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1,'0'1065,"0"-1039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5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0,'0'1489,"0"-1459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89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0,'0'3461,"0"-3442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6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1,'0'804,"0"-787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7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1,'0'2409,"0"-2387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8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0,'0'1321,"0"-1291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59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0 1,'0'879,"0"-853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2:06:03.360"/>
    </inkml:context>
    <inkml:brush xml:id="br0">
      <inkml:brushProperty name="width" value="0.1" units="cm"/>
      <inkml:brushProperty name="height" value="0.1" units="cm"/>
      <inkml:brushProperty name="color" value="#1168B2"/>
      <inkml:brushProperty name="ignorePressure" value="1"/>
    </inkml:brush>
  </inkml:definitions>
  <inkml:trace contextRef="#ctx0" brushRef="#br0">1 0,'0'3107,"0"-3085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1,'0'894,"0"-867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0T11:09:08.3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1,'0'2564,"0"-2543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B3CC4-A4B9-4F18-882E-50391A46C94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96B92-2939-4737-8CD8-0E3AC2047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Very </a:t>
            </a:r>
            <a:r>
              <a:rPr lang="de-AT" dirty="0" err="1"/>
              <a:t>basic</a:t>
            </a:r>
            <a:r>
              <a:rPr lang="de-A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sample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proteins</a:t>
            </a:r>
            <a:r>
              <a:rPr lang="de-AT" dirty="0"/>
              <a:t> in </a:t>
            </a:r>
            <a:r>
              <a:rPr lang="de-AT" dirty="0" err="1"/>
              <a:t>it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crosslinker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digest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theses</a:t>
            </a:r>
            <a:r>
              <a:rPr lang="de-AT" dirty="0"/>
              <a:t> </a:t>
            </a:r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connected</a:t>
            </a:r>
            <a:r>
              <a:rPr lang="de-AT" dirty="0"/>
              <a:t> </a:t>
            </a:r>
            <a:r>
              <a:rPr lang="de-AT" dirty="0" err="1"/>
              <a:t>fragment</a:t>
            </a:r>
            <a:r>
              <a:rPr lang="de-AT" dirty="0"/>
              <a:t> </a:t>
            </a:r>
            <a:r>
              <a:rPr lang="de-AT" dirty="0" err="1"/>
              <a:t>called</a:t>
            </a:r>
            <a:r>
              <a:rPr lang="de-AT" dirty="0"/>
              <a:t> </a:t>
            </a:r>
            <a:r>
              <a:rPr lang="de-AT" dirty="0" err="1"/>
              <a:t>alpha</a:t>
            </a:r>
            <a:r>
              <a:rPr lang="de-AT" dirty="0"/>
              <a:t> and </a:t>
            </a:r>
            <a:r>
              <a:rPr lang="de-AT" dirty="0" err="1"/>
              <a:t>beta</a:t>
            </a:r>
            <a:r>
              <a:rPr lang="de-AT" dirty="0"/>
              <a:t> </a:t>
            </a:r>
            <a:r>
              <a:rPr lang="de-AT" dirty="0" err="1"/>
              <a:t>peptide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analyzed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6B92-2939-4737-8CD8-0E3AC20470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crosslinked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different MS </a:t>
            </a:r>
            <a:r>
              <a:rPr lang="de-AT" dirty="0" err="1"/>
              <a:t>stages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At </a:t>
            </a:r>
            <a:r>
              <a:rPr lang="de-AT" dirty="0" err="1"/>
              <a:t>the</a:t>
            </a:r>
            <a:r>
              <a:rPr lang="de-AT" dirty="0"/>
              <a:t> MS1 </a:t>
            </a:r>
            <a:r>
              <a:rPr lang="de-AT" dirty="0" err="1"/>
              <a:t>level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crosslinked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still </a:t>
            </a:r>
            <a:r>
              <a:rPr lang="de-AT" dirty="0" err="1"/>
              <a:t>linked</a:t>
            </a:r>
            <a:r>
              <a:rPr lang="de-AT" dirty="0"/>
              <a:t> </a:t>
            </a:r>
            <a:r>
              <a:rPr lang="de-AT" dirty="0" err="1"/>
              <a:t>together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At </a:t>
            </a:r>
            <a:r>
              <a:rPr lang="de-AT" dirty="0" err="1"/>
              <a:t>the</a:t>
            </a:r>
            <a:r>
              <a:rPr lang="de-AT" dirty="0"/>
              <a:t> MS2 </a:t>
            </a:r>
            <a:r>
              <a:rPr lang="de-AT" dirty="0" err="1"/>
              <a:t>level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crosslinker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cleaved</a:t>
            </a:r>
            <a:r>
              <a:rPr lang="de-AT" dirty="0"/>
              <a:t> and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doublet</a:t>
            </a:r>
            <a:r>
              <a:rPr lang="de-AT" dirty="0"/>
              <a:t> </a:t>
            </a:r>
            <a:r>
              <a:rPr lang="de-AT" dirty="0" err="1"/>
              <a:t>peaks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characteristic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crosslinkers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At </a:t>
            </a:r>
            <a:r>
              <a:rPr lang="de-AT" dirty="0" err="1"/>
              <a:t>the</a:t>
            </a:r>
            <a:r>
              <a:rPr lang="de-AT" dirty="0"/>
              <a:t> MS3 </a:t>
            </a:r>
            <a:r>
              <a:rPr lang="de-AT" dirty="0" err="1"/>
              <a:t>level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peptide</a:t>
            </a:r>
            <a:r>
              <a:rPr lang="de-AT" dirty="0"/>
              <a:t> per </a:t>
            </a:r>
            <a:r>
              <a:rPr lang="de-AT" dirty="0" err="1"/>
              <a:t>spectrum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either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MS2 </a:t>
            </a:r>
            <a:r>
              <a:rPr lang="de-AT" dirty="0" err="1"/>
              <a:t>spectrum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MS3 </a:t>
            </a:r>
            <a:r>
              <a:rPr lang="de-AT" dirty="0" err="1"/>
              <a:t>spectrum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6B92-2939-4737-8CD8-0E3AC20470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benchmarked</a:t>
            </a:r>
            <a:r>
              <a:rPr lang="de-AT" dirty="0"/>
              <a:t> MS Annika on </a:t>
            </a:r>
            <a:r>
              <a:rPr lang="de-AT" dirty="0" err="1"/>
              <a:t>datasets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synthetic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allow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assess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true</a:t>
            </a:r>
            <a:r>
              <a:rPr lang="de-AT" dirty="0"/>
              <a:t> FDR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The </a:t>
            </a:r>
            <a:r>
              <a:rPr lang="de-AT" dirty="0" err="1"/>
              <a:t>idea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different </a:t>
            </a:r>
            <a:r>
              <a:rPr lang="de-AT" dirty="0" err="1"/>
              <a:t>peptide</a:t>
            </a:r>
            <a:r>
              <a:rPr lang="de-AT" dirty="0"/>
              <a:t> </a:t>
            </a:r>
            <a:r>
              <a:rPr lang="de-AT" dirty="0" err="1"/>
              <a:t>groups</a:t>
            </a:r>
            <a:r>
              <a:rPr lang="de-AT" dirty="0"/>
              <a:t> and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crosslinked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group</a:t>
            </a:r>
            <a:r>
              <a:rPr lang="de-AT" dirty="0"/>
              <a:t>, so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crosslink</a:t>
            </a:r>
            <a:r>
              <a:rPr lang="de-AT" dirty="0"/>
              <a:t> </a:t>
            </a:r>
            <a:r>
              <a:rPr lang="de-AT" dirty="0" err="1"/>
              <a:t>consisting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different </a:t>
            </a:r>
            <a:r>
              <a:rPr lang="de-AT" dirty="0" err="1"/>
              <a:t>groups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false</a:t>
            </a:r>
            <a:r>
              <a:rPr lang="de-AT" dirty="0"/>
              <a:t> positive </a:t>
            </a:r>
            <a:r>
              <a:rPr lang="de-AT" dirty="0" err="1"/>
              <a:t>hit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2 </a:t>
            </a:r>
            <a:r>
              <a:rPr lang="de-AT" dirty="0" err="1"/>
              <a:t>other</a:t>
            </a:r>
            <a:r>
              <a:rPr lang="de-AT" dirty="0"/>
              <a:t> MS3-capable </a:t>
            </a:r>
            <a:r>
              <a:rPr lang="de-AT" dirty="0" err="1"/>
              <a:t>tools</a:t>
            </a:r>
            <a:r>
              <a:rPr lang="de-AT" dirty="0"/>
              <a:t>: </a:t>
            </a:r>
            <a:r>
              <a:rPr lang="de-AT" dirty="0" err="1"/>
              <a:t>MaXLinker</a:t>
            </a:r>
            <a:r>
              <a:rPr lang="de-AT" dirty="0"/>
              <a:t> and </a:t>
            </a:r>
            <a:r>
              <a:rPr lang="de-AT" dirty="0" err="1"/>
              <a:t>XlinkX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And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MS2 </a:t>
            </a:r>
            <a:r>
              <a:rPr lang="de-AT" dirty="0" err="1"/>
              <a:t>version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MS Annika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First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Matzinger and </a:t>
            </a:r>
            <a:r>
              <a:rPr lang="de-AT" dirty="0" err="1"/>
              <a:t>coworkers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Measurements</a:t>
            </a:r>
            <a:r>
              <a:rPr lang="de-AT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Two</a:t>
            </a:r>
            <a:r>
              <a:rPr lang="de-AT" dirty="0"/>
              <a:t> different </a:t>
            </a:r>
            <a:r>
              <a:rPr lang="de-AT" dirty="0" err="1"/>
              <a:t>crosslinkers</a:t>
            </a:r>
            <a:r>
              <a:rPr lang="de-AT" dirty="0"/>
              <a:t> DSBSO and DSSO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Two</a:t>
            </a:r>
            <a:r>
              <a:rPr lang="de-AT" dirty="0"/>
              <a:t> different </a:t>
            </a:r>
            <a:r>
              <a:rPr lang="de-AT" dirty="0" err="1"/>
              <a:t>Mass</a:t>
            </a:r>
            <a:r>
              <a:rPr lang="de-AT" dirty="0"/>
              <a:t> Analyzer: MS3 </a:t>
            </a:r>
            <a:r>
              <a:rPr lang="de-AT" dirty="0" err="1"/>
              <a:t>recorded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Iontrap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Orbitrap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validated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1% FDR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MS Annika </a:t>
            </a:r>
            <a:r>
              <a:rPr lang="de-AT" dirty="0" err="1"/>
              <a:t>yields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FDR </a:t>
            </a:r>
            <a:r>
              <a:rPr lang="de-AT" dirty="0" err="1"/>
              <a:t>estimates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MaXLinker</a:t>
            </a:r>
            <a:r>
              <a:rPr lang="de-AT" dirty="0"/>
              <a:t> and </a:t>
            </a:r>
            <a:r>
              <a:rPr lang="de-AT" dirty="0" err="1"/>
              <a:t>XlinkX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MS Annika </a:t>
            </a:r>
            <a:r>
              <a:rPr lang="de-AT" dirty="0" err="1"/>
              <a:t>reports</a:t>
            </a:r>
            <a:r>
              <a:rPr lang="de-AT" dirty="0"/>
              <a:t> a high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unique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, </a:t>
            </a:r>
            <a:r>
              <a:rPr lang="de-AT" dirty="0" err="1"/>
              <a:t>outperforming</a:t>
            </a:r>
            <a:r>
              <a:rPr lang="de-AT" dirty="0"/>
              <a:t> </a:t>
            </a:r>
            <a:r>
              <a:rPr lang="de-AT" dirty="0" err="1"/>
              <a:t>MaXLinker</a:t>
            </a:r>
            <a:r>
              <a:rPr lang="de-AT" dirty="0"/>
              <a:t> and in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also </a:t>
            </a:r>
            <a:r>
              <a:rPr lang="de-AT" dirty="0" err="1"/>
              <a:t>XlinkX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6B92-2939-4737-8CD8-0E3AC20470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synthetic</a:t>
            </a:r>
            <a:r>
              <a:rPr lang="de-AT" dirty="0"/>
              <a:t> </a:t>
            </a:r>
            <a:r>
              <a:rPr lang="de-AT" dirty="0" err="1"/>
              <a:t>peptides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Beveridge and </a:t>
            </a:r>
            <a:r>
              <a:rPr lang="de-AT" dirty="0" err="1"/>
              <a:t>coworkers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employed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different </a:t>
            </a:r>
            <a:r>
              <a:rPr lang="de-AT" dirty="0" err="1"/>
              <a:t>methods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crosslink</a:t>
            </a:r>
            <a:r>
              <a:rPr lang="de-AT" dirty="0"/>
              <a:t> </a:t>
            </a:r>
            <a:r>
              <a:rPr lang="de-AT" dirty="0" err="1"/>
              <a:t>identification</a:t>
            </a:r>
            <a:endParaRPr lang="de-AT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CID-MS2-CID-MS3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CID-MS2-EThcD-MS2-CID-MS3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datasets</a:t>
            </a:r>
            <a:r>
              <a:rPr lang="de-AT" dirty="0"/>
              <a:t> MS Annika </a:t>
            </a:r>
            <a:r>
              <a:rPr lang="de-AT" dirty="0" err="1"/>
              <a:t>yields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FDR </a:t>
            </a:r>
            <a:r>
              <a:rPr lang="de-AT" dirty="0" err="1"/>
              <a:t>estimated</a:t>
            </a:r>
            <a:r>
              <a:rPr lang="de-AT" dirty="0"/>
              <a:t> and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unique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all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96B92-2939-4737-8CD8-0E3AC20470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4060"/>
            <a:ext cx="10363200" cy="150590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81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69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88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28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79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55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bearbeiten</a:t>
            </a:r>
            <a:endParaRPr lang="en-US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838200" y="1089661"/>
            <a:ext cx="10515600" cy="567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1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9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1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0955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8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465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9661"/>
            <a:ext cx="10515600" cy="567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11597006" y="1"/>
            <a:ext cx="63501" cy="6315074"/>
          </a:xfrm>
          <a:prstGeom prst="rect">
            <a:avLst/>
          </a:prstGeom>
          <a:gradFill>
            <a:gsLst>
              <a:gs pos="0">
                <a:srgbClr val="848EC5"/>
              </a:gs>
              <a:gs pos="65000">
                <a:srgbClr val="3D58A4"/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857" y="6345555"/>
            <a:ext cx="636064" cy="421006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9" name="Rechteck 8"/>
          <p:cNvSpPr/>
          <p:nvPr userDrawn="1"/>
        </p:nvSpPr>
        <p:spPr>
          <a:xfrm>
            <a:off x="11746868" y="1"/>
            <a:ext cx="63501" cy="6315074"/>
          </a:xfrm>
          <a:prstGeom prst="rect">
            <a:avLst/>
          </a:prstGeom>
          <a:gradFill>
            <a:gsLst>
              <a:gs pos="0">
                <a:srgbClr val="C2D97E"/>
              </a:gs>
              <a:gs pos="50000">
                <a:srgbClr val="9EC32C"/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1901804" y="0"/>
            <a:ext cx="63501" cy="6315074"/>
          </a:xfrm>
          <a:prstGeom prst="rect">
            <a:avLst/>
          </a:prstGeom>
          <a:gradFill>
            <a:gsLst>
              <a:gs pos="0">
                <a:srgbClr val="EB7E63"/>
              </a:gs>
              <a:gs pos="20000">
                <a:srgbClr val="E22D25"/>
              </a:gs>
              <a:gs pos="100000">
                <a:schemeClr val="bg1">
                  <a:lumMod val="100000"/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82443" y="6401437"/>
            <a:ext cx="647700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0BFA-D088-4721-AC86-269C9D4E65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024C2B-EDF3-4E5C-90D4-FE1A5CF0CA1C}"/>
              </a:ext>
            </a:extLst>
          </p:cNvPr>
          <p:cNvSpPr/>
          <p:nvPr userDrawn="1"/>
        </p:nvSpPr>
        <p:spPr>
          <a:xfrm>
            <a:off x="11597006" y="1"/>
            <a:ext cx="63501" cy="6315074"/>
          </a:xfrm>
          <a:prstGeom prst="rect">
            <a:avLst/>
          </a:prstGeom>
          <a:gradFill>
            <a:gsLst>
              <a:gs pos="0">
                <a:srgbClr val="848EC5"/>
              </a:gs>
              <a:gs pos="65000">
                <a:srgbClr val="3D58A4"/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BF33E70-6F0F-47D7-BB3B-894C9BF6119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857" y="6345555"/>
            <a:ext cx="636064" cy="421006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73CDADE-AD6A-4E59-B9D8-7083B847988D}"/>
              </a:ext>
            </a:extLst>
          </p:cNvPr>
          <p:cNvSpPr/>
          <p:nvPr userDrawn="1"/>
        </p:nvSpPr>
        <p:spPr>
          <a:xfrm>
            <a:off x="11746868" y="1"/>
            <a:ext cx="63501" cy="6315074"/>
          </a:xfrm>
          <a:prstGeom prst="rect">
            <a:avLst/>
          </a:prstGeom>
          <a:gradFill>
            <a:gsLst>
              <a:gs pos="0">
                <a:srgbClr val="C2D97E"/>
              </a:gs>
              <a:gs pos="50000">
                <a:srgbClr val="9EC32C"/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CC4E08-BF3C-47A6-9E3A-9CD76009A364}"/>
              </a:ext>
            </a:extLst>
          </p:cNvPr>
          <p:cNvSpPr/>
          <p:nvPr userDrawn="1"/>
        </p:nvSpPr>
        <p:spPr>
          <a:xfrm>
            <a:off x="11901804" y="0"/>
            <a:ext cx="63501" cy="6315074"/>
          </a:xfrm>
          <a:prstGeom prst="rect">
            <a:avLst/>
          </a:prstGeom>
          <a:gradFill>
            <a:gsLst>
              <a:gs pos="0">
                <a:srgbClr val="EB7E63"/>
              </a:gs>
              <a:gs pos="20000">
                <a:srgbClr val="E22D25"/>
              </a:gs>
              <a:gs pos="100000">
                <a:schemeClr val="bg1">
                  <a:lumMod val="100000"/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72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.birklbauer@fh-hagenberg.at" TargetMode="External"/><Relationship Id="rId2" Type="http://schemas.openxmlformats.org/officeDocument/2006/relationships/hyperlink" Target="https://ms.imp.ac.at/index.php?action=ms-annika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18.xml"/><Relationship Id="rId42" Type="http://schemas.openxmlformats.org/officeDocument/2006/relationships/customXml" Target="../ink/ink23.xml"/><Relationship Id="rId47" Type="http://schemas.openxmlformats.org/officeDocument/2006/relationships/image" Target="../media/image32.png"/><Relationship Id="rId50" Type="http://schemas.openxmlformats.org/officeDocument/2006/relationships/customXml" Target="../ink/ink27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9" Type="http://schemas.openxmlformats.org/officeDocument/2006/relationships/image" Target="../media/image24.png"/><Relationship Id="rId11" Type="http://schemas.openxmlformats.org/officeDocument/2006/relationships/image" Target="../media/image15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8.png"/><Relationship Id="rId40" Type="http://schemas.openxmlformats.org/officeDocument/2006/relationships/customXml" Target="../ink/ink21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31.xml"/><Relationship Id="rId5" Type="http://schemas.openxmlformats.org/officeDocument/2006/relationships/image" Target="../media/image13.png"/><Relationship Id="rId61" Type="http://schemas.openxmlformats.org/officeDocument/2006/relationships/image" Target="../media/image39.png"/><Relationship Id="rId19" Type="http://schemas.openxmlformats.org/officeDocument/2006/relationships/image" Target="../media/image19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3.png"/><Relationship Id="rId30" Type="http://schemas.openxmlformats.org/officeDocument/2006/relationships/customXml" Target="../ink/ink16.xml"/><Relationship Id="rId35" Type="http://schemas.openxmlformats.org/officeDocument/2006/relationships/image" Target="../media/image27.png"/><Relationship Id="rId43" Type="http://schemas.openxmlformats.org/officeDocument/2006/relationships/image" Target="../media/image30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8" Type="http://schemas.openxmlformats.org/officeDocument/2006/relationships/customXml" Target="../ink/ink5.xml"/><Relationship Id="rId51" Type="http://schemas.openxmlformats.org/officeDocument/2006/relationships/image" Target="../media/image34.png"/><Relationship Id="rId3" Type="http://schemas.openxmlformats.org/officeDocument/2006/relationships/image" Target="../media/image12.png"/><Relationship Id="rId12" Type="http://schemas.openxmlformats.org/officeDocument/2006/relationships/customXml" Target="../ink/ink7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20.xml"/><Relationship Id="rId46" Type="http://schemas.openxmlformats.org/officeDocument/2006/relationships/customXml" Target="../ink/ink25.xml"/><Relationship Id="rId59" Type="http://schemas.openxmlformats.org/officeDocument/2006/relationships/image" Target="../media/image38.png"/><Relationship Id="rId20" Type="http://schemas.openxmlformats.org/officeDocument/2006/relationships/customXml" Target="../ink/ink11.xml"/><Relationship Id="rId41" Type="http://schemas.openxmlformats.org/officeDocument/2006/relationships/customXml" Target="../ink/ink22.xml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6.xml"/><Relationship Id="rId31" Type="http://schemas.openxmlformats.org/officeDocument/2006/relationships/image" Target="../media/image25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39.xml"/><Relationship Id="rId18" Type="http://schemas.openxmlformats.org/officeDocument/2006/relationships/image" Target="../media/image48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5.png"/><Relationship Id="rId17" Type="http://schemas.openxmlformats.org/officeDocument/2006/relationships/customXml" Target="../ink/ink41.xml"/><Relationship Id="rId2" Type="http://schemas.openxmlformats.org/officeDocument/2006/relationships/image" Target="../media/image11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37.xml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61.xml"/><Relationship Id="rId21" Type="http://schemas.openxmlformats.org/officeDocument/2006/relationships/customXml" Target="../ink/ink52.xml"/><Relationship Id="rId34" Type="http://schemas.openxmlformats.org/officeDocument/2006/relationships/image" Target="../media/image26.png"/><Relationship Id="rId42" Type="http://schemas.openxmlformats.org/officeDocument/2006/relationships/customXml" Target="../ink/ink63.xml"/><Relationship Id="rId47" Type="http://schemas.openxmlformats.org/officeDocument/2006/relationships/customXml" Target="../ink/ink66.xml"/><Relationship Id="rId50" Type="http://schemas.openxmlformats.org/officeDocument/2006/relationships/image" Target="../media/image33.png"/><Relationship Id="rId55" Type="http://schemas.openxmlformats.org/officeDocument/2006/relationships/customXml" Target="../ink/ink70.xml"/><Relationship Id="rId63" Type="http://schemas.openxmlformats.org/officeDocument/2006/relationships/customXml" Target="../ink/ink74.xml"/><Relationship Id="rId7" Type="http://schemas.openxmlformats.org/officeDocument/2006/relationships/customXml" Target="../ink/ink45.xml"/><Relationship Id="rId2" Type="http://schemas.openxmlformats.org/officeDocument/2006/relationships/customXml" Target="../ink/ink42.xml"/><Relationship Id="rId16" Type="http://schemas.openxmlformats.org/officeDocument/2006/relationships/image" Target="../media/image17.png"/><Relationship Id="rId29" Type="http://schemas.openxmlformats.org/officeDocument/2006/relationships/customXml" Target="../ink/ink56.xml"/><Relationship Id="rId11" Type="http://schemas.openxmlformats.org/officeDocument/2006/relationships/customXml" Target="../ink/ink47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60.xml"/><Relationship Id="rId40" Type="http://schemas.openxmlformats.org/officeDocument/2006/relationships/image" Target="../media/image29.png"/><Relationship Id="rId45" Type="http://schemas.openxmlformats.org/officeDocument/2006/relationships/customXml" Target="../ink/ink65.xml"/><Relationship Id="rId53" Type="http://schemas.openxmlformats.org/officeDocument/2006/relationships/customXml" Target="../ink/ink69.xml"/><Relationship Id="rId58" Type="http://schemas.openxmlformats.org/officeDocument/2006/relationships/image" Target="../media/image470.png"/><Relationship Id="rId5" Type="http://schemas.openxmlformats.org/officeDocument/2006/relationships/image" Target="../media/image450.png"/><Relationship Id="rId61" Type="http://schemas.openxmlformats.org/officeDocument/2006/relationships/customXml" Target="../ink/ink73.xml"/><Relationship Id="rId19" Type="http://schemas.openxmlformats.org/officeDocument/2006/relationships/customXml" Target="../ink/ink51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55.xml"/><Relationship Id="rId30" Type="http://schemas.openxmlformats.org/officeDocument/2006/relationships/image" Target="../media/image24.png"/><Relationship Id="rId35" Type="http://schemas.openxmlformats.org/officeDocument/2006/relationships/customXml" Target="../ink/ink59.xml"/><Relationship Id="rId43" Type="http://schemas.openxmlformats.org/officeDocument/2006/relationships/customXml" Target="../ink/ink64.xml"/><Relationship Id="rId48" Type="http://schemas.openxmlformats.org/officeDocument/2006/relationships/image" Target="../media/image32.png"/><Relationship Id="rId56" Type="http://schemas.openxmlformats.org/officeDocument/2006/relationships/image" Target="../media/image460.png"/><Relationship Id="rId64" Type="http://schemas.openxmlformats.org/officeDocument/2006/relationships/image" Target="../media/image50.png"/><Relationship Id="rId8" Type="http://schemas.openxmlformats.org/officeDocument/2006/relationships/image" Target="../media/image13.png"/><Relationship Id="rId51" Type="http://schemas.openxmlformats.org/officeDocument/2006/relationships/customXml" Target="../ink/ink68.xml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28.png"/><Relationship Id="rId46" Type="http://schemas.openxmlformats.org/officeDocument/2006/relationships/image" Target="../media/image31.png"/><Relationship Id="rId59" Type="http://schemas.openxmlformats.org/officeDocument/2006/relationships/customXml" Target="../ink/ink72.xml"/><Relationship Id="rId20" Type="http://schemas.openxmlformats.org/officeDocument/2006/relationships/image" Target="../media/image19.png"/><Relationship Id="rId41" Type="http://schemas.openxmlformats.org/officeDocument/2006/relationships/customXml" Target="../ink/ink62.xml"/><Relationship Id="rId54" Type="http://schemas.openxmlformats.org/officeDocument/2006/relationships/image" Target="../media/image35.png"/><Relationship Id="rId6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67.xml"/><Relationship Id="rId57" Type="http://schemas.openxmlformats.org/officeDocument/2006/relationships/customXml" Target="../ink/ink71.xml"/><Relationship Id="rId10" Type="http://schemas.openxmlformats.org/officeDocument/2006/relationships/image" Target="../media/image14.png"/><Relationship Id="rId31" Type="http://schemas.openxmlformats.org/officeDocument/2006/relationships/customXml" Target="../ink/ink57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480.png"/><Relationship Id="rId4" Type="http://schemas.openxmlformats.org/officeDocument/2006/relationships/customXml" Target="../ink/ink43.xml"/><Relationship Id="rId9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40563"/>
          </a:xfrm>
        </p:spPr>
        <p:txBody>
          <a:bodyPr>
            <a:normAutofit/>
          </a:bodyPr>
          <a:lstStyle/>
          <a:p>
            <a:r>
              <a:rPr lang="en-US" sz="4000" b="1" dirty="0"/>
              <a:t>Identifying Crosslinks in MS2-MS3-based Workflows with MS Annika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67000" y="4709745"/>
            <a:ext cx="6858000" cy="1579562"/>
          </a:xfrm>
        </p:spPr>
        <p:txBody>
          <a:bodyPr/>
          <a:lstStyle/>
          <a:p>
            <a:r>
              <a:rPr lang="de-DE" dirty="0"/>
              <a:t>Micha Johannes Birklbauer, </a:t>
            </a:r>
            <a:r>
              <a:rPr lang="en-US" dirty="0"/>
              <a:t>University of Applied Sciences Upper Austria, </a:t>
            </a:r>
            <a:r>
              <a:rPr lang="en-US" dirty="0" err="1"/>
              <a:t>Hagenberg</a:t>
            </a:r>
            <a:endParaRPr lang="de-DE" dirty="0"/>
          </a:p>
          <a:p>
            <a:r>
              <a:rPr lang="de-DE" dirty="0"/>
              <a:t>September 13</a:t>
            </a:r>
            <a:r>
              <a:rPr lang="de-DE" baseline="30000" dirty="0"/>
              <a:t>th</a:t>
            </a:r>
            <a:r>
              <a:rPr lang="de-DE" dirty="0"/>
              <a:t>, 2022</a:t>
            </a:r>
            <a:endParaRPr lang="en-US" dirty="0"/>
          </a:p>
        </p:txBody>
      </p:sp>
      <p:pic>
        <p:nvPicPr>
          <p:cNvPr id="4" name="Picture 3" descr="C:\Users\p40901\Documents\F&amp;E\nanodetect\doc\publications\2013\ISMB\Poster\logoBioResearc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8627" r="3583" b="7817"/>
          <a:stretch/>
        </p:blipFill>
        <p:spPr bwMode="auto">
          <a:xfrm>
            <a:off x="318794" y="308268"/>
            <a:ext cx="2470440" cy="8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reps\Glucostar\docs\publications\2015\ISMB\Borgmann et al\Poster\img\Fh.jpg">
            <a:extLst>
              <a:ext uri="{FF2B5EF4-FFF2-40B4-BE49-F238E27FC236}">
                <a16:creationId xmlns:a16="http://schemas.microsoft.com/office/drawing/2014/main" id="{AFEE1BE3-E66B-A4D1-3073-967C15661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79" y="308266"/>
            <a:ext cx="2110803" cy="81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FA3B3C-A388-D836-A307-1FBC946D8E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69" y="324329"/>
            <a:ext cx="1345607" cy="814093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88DD2FA-9E99-70AE-BE79-36E6F81E38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332" y="308267"/>
            <a:ext cx="2593388" cy="8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1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7C324-0213-A384-5FC4-6E7DB68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Results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51122-7EB8-9FF0-8A92-D22E4137E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6A81-2047-B294-40A7-55E70D3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782D-C038-72AC-DE25-B2C73E5B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96EB1CA-6B4D-495A-757C-303FA0B2A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31" y="0"/>
            <a:ext cx="12007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3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DEA14-1BA1-FD60-05AB-B9DDBD2A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BF5AD5-8913-025C-007E-40610C232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062" y="0"/>
            <a:ext cx="10299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4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A23A-BB21-75B1-8913-0017AC0E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2CC5-F5D1-5670-6EAC-FE5BDA80F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63061" cy="4351338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updated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cross-linking</a:t>
            </a:r>
            <a:r>
              <a:rPr lang="de-AT" dirty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engine</a:t>
            </a:r>
            <a:r>
              <a:rPr lang="de-AT" dirty="0"/>
              <a:t> MS Annika </a:t>
            </a:r>
            <a:r>
              <a:rPr lang="de-AT" dirty="0" err="1"/>
              <a:t>to</a:t>
            </a:r>
            <a:r>
              <a:rPr lang="de-AT" dirty="0"/>
              <a:t> support MS3-based </a:t>
            </a:r>
            <a:r>
              <a:rPr lang="de-AT" dirty="0" err="1"/>
              <a:t>workflows</a:t>
            </a:r>
            <a:endParaRPr lang="de-AT" dirty="0"/>
          </a:p>
          <a:p>
            <a:r>
              <a:rPr lang="de-AT" dirty="0"/>
              <a:t>MS Annika </a:t>
            </a:r>
            <a:r>
              <a:rPr lang="de-AT" dirty="0" err="1"/>
              <a:t>yields</a:t>
            </a:r>
            <a:r>
              <a:rPr lang="de-AT" dirty="0"/>
              <a:t> </a:t>
            </a:r>
            <a:r>
              <a:rPr lang="de-AT" dirty="0" err="1"/>
              <a:t>accurate</a:t>
            </a:r>
            <a:r>
              <a:rPr lang="de-AT" dirty="0"/>
              <a:t> FDR </a:t>
            </a:r>
            <a:r>
              <a:rPr lang="de-AT" dirty="0" err="1"/>
              <a:t>estimates</a:t>
            </a:r>
            <a:r>
              <a:rPr lang="de-AT" dirty="0"/>
              <a:t> </a:t>
            </a:r>
            <a:r>
              <a:rPr lang="de-AT" dirty="0" err="1"/>
              <a:t>while</a:t>
            </a:r>
            <a:r>
              <a:rPr lang="de-AT" dirty="0"/>
              <a:t> </a:t>
            </a:r>
            <a:r>
              <a:rPr lang="de-AT" dirty="0" err="1"/>
              <a:t>reporting</a:t>
            </a:r>
            <a:r>
              <a:rPr lang="de-AT" dirty="0"/>
              <a:t> high </a:t>
            </a:r>
            <a:r>
              <a:rPr lang="de-AT" dirty="0" err="1"/>
              <a:t>numbers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unique</a:t>
            </a:r>
            <a:r>
              <a:rPr lang="de-AT" dirty="0"/>
              <a:t> </a:t>
            </a:r>
            <a:r>
              <a:rPr lang="de-AT" dirty="0" err="1"/>
              <a:t>crosslinks</a:t>
            </a:r>
            <a:endParaRPr lang="de-AT" dirty="0"/>
          </a:p>
          <a:p>
            <a:r>
              <a:rPr lang="de-AT" dirty="0"/>
              <a:t>The MS2 </a:t>
            </a:r>
            <a:r>
              <a:rPr lang="de-AT" dirty="0" err="1"/>
              <a:t>version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MS Annika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download</a:t>
            </a:r>
            <a:r>
              <a:rPr lang="de-AT" dirty="0"/>
              <a:t> at: </a:t>
            </a:r>
            <a:r>
              <a:rPr lang="de-AT" dirty="0">
                <a:hlinkClick r:id="rId2"/>
              </a:rPr>
              <a:t>https://ms.imp.ac.at/index.php?action=ms-annika</a:t>
            </a:r>
            <a:endParaRPr lang="de-AT" dirty="0"/>
          </a:p>
          <a:p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a </a:t>
            </a:r>
            <a:r>
              <a:rPr lang="de-AT" dirty="0" err="1"/>
              <a:t>beta</a:t>
            </a:r>
            <a:r>
              <a:rPr lang="de-AT" dirty="0"/>
              <a:t> </a:t>
            </a:r>
            <a:r>
              <a:rPr lang="de-AT" dirty="0" err="1"/>
              <a:t>version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MS3 Annika, </a:t>
            </a:r>
            <a:r>
              <a:rPr lang="de-AT" dirty="0" err="1"/>
              <a:t>please</a:t>
            </a:r>
            <a:r>
              <a:rPr lang="de-AT" dirty="0"/>
              <a:t> </a:t>
            </a:r>
            <a:r>
              <a:rPr lang="de-AT" dirty="0" err="1"/>
              <a:t>drop</a:t>
            </a:r>
            <a:r>
              <a:rPr lang="de-AT" dirty="0"/>
              <a:t> </a:t>
            </a:r>
            <a:r>
              <a:rPr lang="de-AT" dirty="0" err="1"/>
              <a:t>me</a:t>
            </a:r>
            <a:r>
              <a:rPr lang="de-AT" dirty="0"/>
              <a:t> an email: </a:t>
            </a:r>
            <a:r>
              <a:rPr lang="de-AT" dirty="0">
                <a:hlinkClick r:id="rId3"/>
              </a:rPr>
              <a:t>micha.birklbauer@fh-hagenberg.at</a:t>
            </a:r>
            <a:r>
              <a:rPr lang="de-AT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A3DFAB3-3D77-C043-E525-AAE52D7A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4674" y="1027906"/>
            <a:ext cx="3109577" cy="3109577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62180476-5C6C-F8F8-B6F5-D55299C54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19" y="4038974"/>
            <a:ext cx="2415886" cy="24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765D-0E85-2B7B-83E5-AD3DA3E7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Acknowledgements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7D8F-FE51-40ED-ED08-18A07D97A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/>
              <a:t>Special </a:t>
            </a:r>
            <a:r>
              <a:rPr lang="de-AT" dirty="0" err="1"/>
              <a:t>thanks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supervisor</a:t>
            </a:r>
            <a:endParaRPr lang="de-AT" dirty="0"/>
          </a:p>
          <a:p>
            <a:r>
              <a:rPr lang="de-AT" i="1" dirty="0"/>
              <a:t>Viktoria Dorfer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well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research</a:t>
            </a:r>
            <a:r>
              <a:rPr lang="de-AT" dirty="0"/>
              <a:t> </a:t>
            </a:r>
            <a:r>
              <a:rPr lang="de-AT" dirty="0" err="1"/>
              <a:t>partners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IMP</a:t>
            </a:r>
          </a:p>
          <a:p>
            <a:r>
              <a:rPr lang="de-AT" i="1" dirty="0"/>
              <a:t>Manuel Matzinger </a:t>
            </a:r>
          </a:p>
          <a:p>
            <a:r>
              <a:rPr lang="de-AT" i="1" dirty="0" err="1"/>
              <a:t>Fränze</a:t>
            </a:r>
            <a:r>
              <a:rPr lang="de-AT" i="1" dirty="0"/>
              <a:t> Müller</a:t>
            </a:r>
          </a:p>
          <a:p>
            <a:r>
              <a:rPr lang="de-AT" i="1" dirty="0"/>
              <a:t>Karl </a:t>
            </a:r>
            <a:r>
              <a:rPr lang="de-AT" i="1" dirty="0" err="1"/>
              <a:t>Mechtler</a:t>
            </a:r>
            <a:endParaRPr lang="de-AT" i="1" dirty="0"/>
          </a:p>
          <a:p>
            <a:pPr marL="0" indent="0">
              <a:buNone/>
            </a:pPr>
            <a:r>
              <a:rPr lang="en-US" dirty="0"/>
              <a:t>and the </a:t>
            </a:r>
          </a:p>
          <a:p>
            <a:r>
              <a:rPr lang="en-US" i="1" dirty="0"/>
              <a:t>Austrian Science Fund (FWF),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(grant number 35045) for funding this research!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49636-7F4E-5A57-DD25-1B8E6CD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D:\reps\Glucostar\docs\publications\2015\ISMB\Borgmann et al\Poster\img\Fh.jpg">
            <a:extLst>
              <a:ext uri="{FF2B5EF4-FFF2-40B4-BE49-F238E27FC236}">
                <a16:creationId xmlns:a16="http://schemas.microsoft.com/office/drawing/2014/main" id="{03AB567A-112C-C155-97AB-C31AE8D5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82" y="1503185"/>
            <a:ext cx="2838236" cy="109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40901\Documents\F&amp;E\nanodetect\doc\publications\2013\ISMB\Poster\logoBioResearch.png">
            <a:extLst>
              <a:ext uri="{FF2B5EF4-FFF2-40B4-BE49-F238E27FC236}">
                <a16:creationId xmlns:a16="http://schemas.microsoft.com/office/drawing/2014/main" id="{5E63644C-8D50-34A9-5062-EDF3539BC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8627" r="3583" b="7817"/>
          <a:stretch/>
        </p:blipFill>
        <p:spPr bwMode="auto">
          <a:xfrm>
            <a:off x="7191483" y="2777221"/>
            <a:ext cx="2838235" cy="93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BBD35-30C6-AF21-F553-5AD946821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24" y="3712517"/>
            <a:ext cx="1941149" cy="1174396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198B062-321E-91C0-C0FF-993B859C6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77" y="5137305"/>
            <a:ext cx="2510842" cy="7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7C324-0213-A384-5FC4-6E7DB681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Questions?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51122-7EB8-9FF0-8A92-D22E4137E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56A81-2047-B294-40A7-55E70D3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Cross-linking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7DF-D3C5-47E6-86B4-D615041F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3167" cy="4351338"/>
          </a:xfrm>
        </p:spPr>
        <p:txBody>
          <a:bodyPr/>
          <a:lstStyle/>
          <a:p>
            <a:r>
              <a:rPr lang="de-AT" dirty="0" err="1"/>
              <a:t>Crosslinker</a:t>
            </a:r>
            <a:r>
              <a:rPr lang="de-AT" dirty="0"/>
              <a:t>: Small </a:t>
            </a:r>
            <a:r>
              <a:rPr lang="de-AT" dirty="0" err="1"/>
              <a:t>molecule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covalently</a:t>
            </a:r>
            <a:r>
              <a:rPr lang="de-AT" dirty="0"/>
              <a:t> links </a:t>
            </a:r>
            <a:r>
              <a:rPr lang="de-AT" dirty="0" err="1"/>
              <a:t>amino</a:t>
            </a:r>
            <a:r>
              <a:rPr lang="de-AT" dirty="0"/>
              <a:t> </a:t>
            </a:r>
            <a:r>
              <a:rPr lang="de-AT" dirty="0" err="1"/>
              <a:t>acids</a:t>
            </a:r>
            <a:r>
              <a:rPr lang="de-AT" dirty="0"/>
              <a:t> in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proteins</a:t>
            </a:r>
            <a:endParaRPr lang="de-AT" dirty="0"/>
          </a:p>
          <a:p>
            <a:r>
              <a:rPr lang="de-AT" dirty="0"/>
              <a:t>Digestion</a:t>
            </a:r>
          </a:p>
          <a:p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connected</a:t>
            </a:r>
            <a:r>
              <a:rPr lang="de-AT" dirty="0"/>
              <a:t> </a:t>
            </a:r>
            <a:r>
              <a:rPr lang="de-AT" dirty="0" err="1"/>
              <a:t>fragments</a:t>
            </a:r>
            <a:r>
              <a:rPr lang="de-AT" dirty="0"/>
              <a:t> →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</a:t>
            </a:r>
            <a:r>
              <a:rPr lang="de-AT" dirty="0"/>
              <a:t>and</a:t>
            </a:r>
            <a:r>
              <a:rPr lang="de-AT" dirty="0">
                <a:solidFill>
                  <a:srgbClr val="1168B2"/>
                </a:solidFill>
              </a:rPr>
              <a:t> </a:t>
            </a:r>
            <a:r>
              <a:rPr lang="el-GR" dirty="0">
                <a:solidFill>
                  <a:srgbClr val="E3342C"/>
                </a:solidFill>
              </a:rPr>
              <a:t>β</a:t>
            </a:r>
            <a:r>
              <a:rPr lang="de-AT" dirty="0">
                <a:solidFill>
                  <a:srgbClr val="E3342C"/>
                </a:solidFill>
              </a:rPr>
              <a:t> Peptide</a:t>
            </a:r>
          </a:p>
          <a:p>
            <a:r>
              <a:rPr lang="de-AT" dirty="0" err="1"/>
              <a:t>Analyzed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mass</a:t>
            </a:r>
            <a:r>
              <a:rPr lang="de-AT" dirty="0"/>
              <a:t> </a:t>
            </a:r>
            <a:r>
              <a:rPr lang="de-AT" dirty="0" err="1"/>
              <a:t>spectrometry</a:t>
            </a:r>
            <a:endParaRPr lang="de-AT" dirty="0"/>
          </a:p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determination</a:t>
            </a:r>
            <a:r>
              <a:rPr lang="de-AT" dirty="0"/>
              <a:t> and protein-</a:t>
            </a:r>
            <a:r>
              <a:rPr lang="de-AT" dirty="0" err="1"/>
              <a:t>interaction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45C5E9D-1D39-0107-30B6-C67ACCD148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4163" y="4829725"/>
            <a:ext cx="1395665" cy="759974"/>
          </a:xfrm>
          <a:prstGeom prst="curvedConnector3">
            <a:avLst>
              <a:gd name="adj1" fmla="val 50000"/>
            </a:avLst>
          </a:prstGeom>
          <a:ln w="38100">
            <a:solidFill>
              <a:srgbClr val="116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FAAEB5B-D5D1-87D1-E786-F06783211211}"/>
              </a:ext>
            </a:extLst>
          </p:cNvPr>
          <p:cNvCxnSpPr>
            <a:cxnSpLocks/>
          </p:cNvCxnSpPr>
          <p:nvPr/>
        </p:nvCxnSpPr>
        <p:spPr>
          <a:xfrm>
            <a:off x="7543800" y="1933910"/>
            <a:ext cx="1178454" cy="737104"/>
          </a:xfrm>
          <a:prstGeom prst="curvedConnector3">
            <a:avLst>
              <a:gd name="adj1" fmla="val 273591"/>
            </a:avLst>
          </a:prstGeom>
          <a:ln w="38100">
            <a:solidFill>
              <a:srgbClr val="116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5FD8A9AC-46B4-AEF6-6625-60BC97089F94}"/>
              </a:ext>
            </a:extLst>
          </p:cNvPr>
          <p:cNvCxnSpPr>
            <a:cxnSpLocks/>
          </p:cNvCxnSpPr>
          <p:nvPr/>
        </p:nvCxnSpPr>
        <p:spPr>
          <a:xfrm>
            <a:off x="9789696" y="2302462"/>
            <a:ext cx="1142997" cy="961972"/>
          </a:xfrm>
          <a:prstGeom prst="curvedConnector3">
            <a:avLst>
              <a:gd name="adj1" fmla="val -162632"/>
            </a:avLst>
          </a:prstGeom>
          <a:ln w="381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D8B057-2084-1BA6-96BB-E0238AC2D207}"/>
              </a:ext>
            </a:extLst>
          </p:cNvPr>
          <p:cNvCxnSpPr>
            <a:cxnSpLocks/>
          </p:cNvCxnSpPr>
          <p:nvPr/>
        </p:nvCxnSpPr>
        <p:spPr>
          <a:xfrm>
            <a:off x="8919411" y="2382256"/>
            <a:ext cx="0" cy="276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A080D-C1FA-62DD-5DC4-71F546DB96E8}"/>
              </a:ext>
            </a:extLst>
          </p:cNvPr>
          <p:cNvCxnSpPr>
            <a:cxnSpLocks/>
          </p:cNvCxnSpPr>
          <p:nvPr/>
        </p:nvCxnSpPr>
        <p:spPr>
          <a:xfrm>
            <a:off x="9516980" y="2025736"/>
            <a:ext cx="0" cy="276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A32763-4AE5-F84A-98A7-1EC4FB012736}"/>
              </a:ext>
            </a:extLst>
          </p:cNvPr>
          <p:cNvCxnSpPr>
            <a:cxnSpLocks/>
          </p:cNvCxnSpPr>
          <p:nvPr/>
        </p:nvCxnSpPr>
        <p:spPr>
          <a:xfrm>
            <a:off x="8108963" y="2621021"/>
            <a:ext cx="0" cy="276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2A05AB3-FC37-AB78-1C68-727F5F21CFB9}"/>
              </a:ext>
            </a:extLst>
          </p:cNvPr>
          <p:cNvCxnSpPr>
            <a:cxnSpLocks/>
          </p:cNvCxnSpPr>
          <p:nvPr/>
        </p:nvCxnSpPr>
        <p:spPr>
          <a:xfrm>
            <a:off x="10507581" y="2176131"/>
            <a:ext cx="0" cy="2767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7C25DA8-14F7-039B-5DA0-474E6F057EF2}"/>
              </a:ext>
            </a:extLst>
          </p:cNvPr>
          <p:cNvSpPr txBox="1"/>
          <p:nvPr/>
        </p:nvSpPr>
        <p:spPr>
          <a:xfrm>
            <a:off x="7463959" y="1588170"/>
            <a:ext cx="1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168B2"/>
                </a:solidFill>
              </a:rPr>
              <a:t>Protein A</a:t>
            </a:r>
            <a:endParaRPr lang="en-US" dirty="0">
              <a:solidFill>
                <a:srgbClr val="1168B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5D4400-10C9-E349-2786-3FB4F3B056DF}"/>
              </a:ext>
            </a:extLst>
          </p:cNvPr>
          <p:cNvSpPr txBox="1"/>
          <p:nvPr/>
        </p:nvSpPr>
        <p:spPr>
          <a:xfrm>
            <a:off x="10026313" y="3224457"/>
            <a:ext cx="128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E71224"/>
                </a:solidFill>
              </a:rPr>
              <a:t>Protein B</a:t>
            </a:r>
            <a:endParaRPr lang="en-US" dirty="0">
              <a:solidFill>
                <a:srgbClr val="E71224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E8C565-452D-99FC-611D-D8668DC36021}"/>
              </a:ext>
            </a:extLst>
          </p:cNvPr>
          <p:cNvCxnSpPr/>
          <p:nvPr/>
        </p:nvCxnSpPr>
        <p:spPr>
          <a:xfrm>
            <a:off x="9396664" y="3586472"/>
            <a:ext cx="0" cy="667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AFED49-5479-B126-F757-85C23104CF46}"/>
              </a:ext>
            </a:extLst>
          </p:cNvPr>
          <p:cNvSpPr txBox="1"/>
          <p:nvPr/>
        </p:nvSpPr>
        <p:spPr>
          <a:xfrm>
            <a:off x="8373987" y="3691539"/>
            <a:ext cx="11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Digestion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1910879-CACA-FD66-4608-1962266A17C4}"/>
              </a:ext>
            </a:extLst>
          </p:cNvPr>
          <p:cNvCxnSpPr>
            <a:cxnSpLocks/>
          </p:cNvCxnSpPr>
          <p:nvPr/>
        </p:nvCxnSpPr>
        <p:spPr>
          <a:xfrm>
            <a:off x="9462834" y="5217308"/>
            <a:ext cx="366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99C80E0-28FF-6767-1EE3-8B235B14CC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38975" y="4837321"/>
            <a:ext cx="1395665" cy="759974"/>
          </a:xfrm>
          <a:prstGeom prst="curvedConnector3">
            <a:avLst>
              <a:gd name="adj1" fmla="val 50000"/>
            </a:avLst>
          </a:prstGeom>
          <a:ln w="381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6BED134-64B4-D24D-CA28-FB905F3DF1C4}"/>
              </a:ext>
            </a:extLst>
          </p:cNvPr>
          <p:cNvSpPr txBox="1"/>
          <p:nvPr/>
        </p:nvSpPr>
        <p:spPr>
          <a:xfrm>
            <a:off x="7940846" y="4415583"/>
            <a:ext cx="11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970B50-4742-B147-61C3-D1EC5C530E69}"/>
              </a:ext>
            </a:extLst>
          </p:cNvPr>
          <p:cNvSpPr txBox="1"/>
          <p:nvPr/>
        </p:nvSpPr>
        <p:spPr>
          <a:xfrm>
            <a:off x="10218821" y="5633599"/>
            <a:ext cx="1127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E3342C"/>
                </a:solidFill>
              </a:rPr>
              <a:t>β</a:t>
            </a:r>
            <a:r>
              <a:rPr lang="de-AT" dirty="0">
                <a:solidFill>
                  <a:srgbClr val="E3342C"/>
                </a:solidFill>
              </a:rPr>
              <a:t> Peptide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3135B7-D4F7-6922-1339-20A2033DA657}"/>
              </a:ext>
            </a:extLst>
          </p:cNvPr>
          <p:cNvCxnSpPr>
            <a:cxnSpLocks/>
          </p:cNvCxnSpPr>
          <p:nvPr/>
        </p:nvCxnSpPr>
        <p:spPr>
          <a:xfrm flipV="1">
            <a:off x="7652847" y="2724916"/>
            <a:ext cx="426198" cy="35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B8B66B6-DEDF-7759-F6EB-FC72C0F93681}"/>
              </a:ext>
            </a:extLst>
          </p:cNvPr>
          <p:cNvSpPr txBox="1"/>
          <p:nvPr/>
        </p:nvSpPr>
        <p:spPr>
          <a:xfrm>
            <a:off x="7045901" y="3023599"/>
            <a:ext cx="128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Crosslinker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B1DAB5-5F08-5107-7F97-BBE1A9FC8184}"/>
              </a:ext>
            </a:extLst>
          </p:cNvPr>
          <p:cNvSpPr txBox="1"/>
          <p:nvPr/>
        </p:nvSpPr>
        <p:spPr>
          <a:xfrm>
            <a:off x="7049304" y="5910976"/>
            <a:ext cx="292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1:</a:t>
            </a:r>
            <a:r>
              <a:rPr lang="de-AT" sz="1600" dirty="0"/>
              <a:t> Cross-</a:t>
            </a:r>
            <a:r>
              <a:rPr lang="de-AT" sz="1600" dirty="0" err="1"/>
              <a:t>linking</a:t>
            </a:r>
            <a:r>
              <a:rPr lang="de-AT" sz="1600" dirty="0"/>
              <a:t> </a:t>
            </a:r>
            <a:r>
              <a:rPr lang="de-AT" sz="1600" dirty="0" err="1"/>
              <a:t>basics</a:t>
            </a:r>
            <a:r>
              <a:rPr lang="de-AT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436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MS2 vs. MS3-based Cross-</a:t>
            </a:r>
            <a:r>
              <a:rPr lang="de-AT" b="1" dirty="0" err="1"/>
              <a:t>linking</a:t>
            </a:r>
            <a:r>
              <a:rPr lang="de-AT" b="1" dirty="0"/>
              <a:t> Workflows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944A20A1-BF57-A818-08FB-8C1BB370F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354" y="1570789"/>
            <a:ext cx="4185373" cy="436359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9BFB44A-D154-7E20-F414-2206036DB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05822"/>
            <a:ext cx="6637470" cy="178127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753EDF4-0915-645D-8242-ECA1A5B40395}"/>
              </a:ext>
            </a:extLst>
          </p:cNvPr>
          <p:cNvSpPr txBox="1"/>
          <p:nvPr/>
        </p:nvSpPr>
        <p:spPr>
          <a:xfrm>
            <a:off x="838199" y="5934384"/>
            <a:ext cx="5190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2: </a:t>
            </a:r>
            <a:r>
              <a:rPr lang="de-AT" sz="1600" dirty="0"/>
              <a:t>Cross-</a:t>
            </a:r>
            <a:r>
              <a:rPr lang="de-AT" sz="1600" dirty="0" err="1"/>
              <a:t>linked</a:t>
            </a:r>
            <a:r>
              <a:rPr lang="de-AT" sz="1600" dirty="0"/>
              <a:t> </a:t>
            </a:r>
            <a:r>
              <a:rPr lang="de-AT" sz="1600" dirty="0" err="1"/>
              <a:t>peptides</a:t>
            </a:r>
            <a:r>
              <a:rPr lang="de-AT" sz="1600" dirty="0"/>
              <a:t> at different </a:t>
            </a:r>
            <a:r>
              <a:rPr lang="de-AT" sz="1600" dirty="0" err="1"/>
              <a:t>MSn</a:t>
            </a:r>
            <a:r>
              <a:rPr lang="de-AT" sz="1600" dirty="0"/>
              <a:t> </a:t>
            </a:r>
            <a:r>
              <a:rPr lang="de-AT" sz="1600" dirty="0" err="1"/>
              <a:t>levels</a:t>
            </a:r>
            <a:r>
              <a:rPr lang="de-AT" sz="1600" dirty="0"/>
              <a:t>.</a:t>
            </a: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5292A-F410-9414-8A20-9A37CA3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432498" cy="4625350"/>
          </a:xfrm>
        </p:spPr>
        <p:txBody>
          <a:bodyPr>
            <a:normAutofit/>
          </a:bodyPr>
          <a:lstStyle/>
          <a:p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context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MS-</a:t>
            </a:r>
            <a:r>
              <a:rPr lang="de-AT" dirty="0" err="1"/>
              <a:t>cleavable</a:t>
            </a:r>
            <a:r>
              <a:rPr lang="de-AT" dirty="0"/>
              <a:t> </a:t>
            </a:r>
            <a:r>
              <a:rPr lang="de-AT" dirty="0" err="1"/>
              <a:t>crosslinkers</a:t>
            </a:r>
            <a:r>
              <a:rPr lang="de-AT" dirty="0"/>
              <a:t>, </a:t>
            </a:r>
            <a:r>
              <a:rPr lang="de-AT" dirty="0" err="1"/>
              <a:t>identification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crosslinks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via:</a:t>
            </a:r>
          </a:p>
          <a:p>
            <a:pPr lvl="1"/>
            <a:r>
              <a:rPr lang="de-AT" dirty="0"/>
              <a:t>MS2-based </a:t>
            </a:r>
            <a:r>
              <a:rPr lang="de-AT" dirty="0" err="1"/>
              <a:t>workflows</a:t>
            </a:r>
            <a:endParaRPr lang="de-AT" dirty="0"/>
          </a:p>
          <a:p>
            <a:pPr lvl="1"/>
            <a:r>
              <a:rPr lang="de-AT" dirty="0"/>
              <a:t>MS2-MS3-based </a:t>
            </a:r>
            <a:r>
              <a:rPr lang="de-AT" dirty="0" err="1"/>
              <a:t>workflows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834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C535-7D93-8AA4-C2F3-EFEADF7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	   MS Annika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B3F47A-206E-B78A-4FBD-D80D9F689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previously</a:t>
            </a:r>
            <a:r>
              <a:rPr lang="de-AT" dirty="0"/>
              <a:t> </a:t>
            </a:r>
            <a:r>
              <a:rPr lang="de-AT" dirty="0" err="1"/>
              <a:t>developed</a:t>
            </a:r>
            <a:r>
              <a:rPr lang="de-AT" dirty="0"/>
              <a:t> MS Annika</a:t>
            </a:r>
            <a:r>
              <a:rPr lang="de-AT" baseline="30000" dirty="0"/>
              <a:t>1</a:t>
            </a:r>
            <a:r>
              <a:rPr lang="de-AT" dirty="0"/>
              <a:t> – a </a:t>
            </a:r>
            <a:r>
              <a:rPr lang="de-AT" dirty="0" err="1"/>
              <a:t>cross-linking</a:t>
            </a:r>
            <a:r>
              <a:rPr lang="de-AT" dirty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engine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MS2-based </a:t>
            </a:r>
            <a:r>
              <a:rPr lang="de-AT" dirty="0" err="1"/>
              <a:t>workflows</a:t>
            </a:r>
            <a:endParaRPr lang="de-AT" dirty="0"/>
          </a:p>
          <a:p>
            <a:r>
              <a:rPr lang="de-AT" dirty="0"/>
              <a:t>MS Annika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nodes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Proteome</a:t>
            </a:r>
            <a:r>
              <a:rPr lang="de-AT" dirty="0"/>
              <a:t> </a:t>
            </a:r>
            <a:r>
              <a:rPr lang="de-AT" dirty="0" err="1"/>
              <a:t>Discoverer</a:t>
            </a:r>
            <a:endParaRPr lang="de-AT" dirty="0"/>
          </a:p>
          <a:p>
            <a:r>
              <a:rPr lang="en-US" dirty="0"/>
              <a:t>The updated version of MS Annika now also supports data from MS3-based workflows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E6D24-9C61-D25A-E9DF-776D826E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BEC29D-E04C-4A6E-F527-21F17FCC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130"/>
            <a:ext cx="5362897" cy="482590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CB3104D-9F97-A7C4-6ADE-DF2DD60F3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71055"/>
            <a:ext cx="1325563" cy="13255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11E1EF-B17E-5FEA-C5EA-6CFA1BDE8541}"/>
              </a:ext>
            </a:extLst>
          </p:cNvPr>
          <p:cNvSpPr txBox="1"/>
          <p:nvPr/>
        </p:nvSpPr>
        <p:spPr>
          <a:xfrm>
            <a:off x="6096000" y="6017796"/>
            <a:ext cx="5190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3: </a:t>
            </a:r>
            <a:r>
              <a:rPr lang="de-AT" sz="1600" dirty="0"/>
              <a:t>A </a:t>
            </a:r>
            <a:r>
              <a:rPr lang="de-AT" sz="1600" dirty="0" err="1"/>
              <a:t>basic</a:t>
            </a:r>
            <a:r>
              <a:rPr lang="de-AT" sz="1600" dirty="0"/>
              <a:t> </a:t>
            </a:r>
            <a:r>
              <a:rPr lang="de-AT" sz="1600" dirty="0" err="1"/>
              <a:t>cross-linking</a:t>
            </a:r>
            <a:r>
              <a:rPr lang="de-AT" sz="1600" dirty="0"/>
              <a:t> </a:t>
            </a:r>
            <a:r>
              <a:rPr lang="de-AT" sz="1600" dirty="0" err="1"/>
              <a:t>workflow</a:t>
            </a:r>
            <a:r>
              <a:rPr lang="de-AT" sz="1600" dirty="0"/>
              <a:t> </a:t>
            </a:r>
            <a:r>
              <a:rPr lang="de-AT" sz="1600" dirty="0" err="1"/>
              <a:t>with</a:t>
            </a:r>
            <a:r>
              <a:rPr lang="de-AT" sz="1600" dirty="0"/>
              <a:t> MS Annika in </a:t>
            </a:r>
            <a:r>
              <a:rPr lang="de-AT" sz="1600" dirty="0" err="1"/>
              <a:t>Proteome</a:t>
            </a:r>
            <a:r>
              <a:rPr lang="de-AT" sz="1600" dirty="0"/>
              <a:t> </a:t>
            </a:r>
            <a:r>
              <a:rPr lang="de-AT" sz="1600" dirty="0" err="1"/>
              <a:t>Discoverer</a:t>
            </a:r>
            <a:r>
              <a:rPr lang="de-AT" sz="1600" dirty="0"/>
              <a:t>.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6FF80-A0E5-7088-81BA-B321C3B9171B}"/>
              </a:ext>
            </a:extLst>
          </p:cNvPr>
          <p:cNvSpPr txBox="1"/>
          <p:nvPr/>
        </p:nvSpPr>
        <p:spPr>
          <a:xfrm>
            <a:off x="838200" y="6017796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/>
              <a:t>1</a:t>
            </a:r>
            <a:r>
              <a:rPr lang="en-US" sz="1300" dirty="0">
                <a:solidFill>
                  <a:schemeClr val="tx1"/>
                </a:solidFill>
              </a:rPr>
              <a:t>) </a:t>
            </a:r>
            <a:r>
              <a:rPr lang="de-DE" sz="1300" dirty="0" err="1">
                <a:solidFill>
                  <a:schemeClr val="tx1"/>
                </a:solidFill>
              </a:rPr>
              <a:t>Pirklbauer</a:t>
            </a:r>
            <a:r>
              <a:rPr lang="de-DE" sz="1300" dirty="0">
                <a:solidFill>
                  <a:schemeClr val="tx1"/>
                </a:solidFill>
              </a:rPr>
              <a:t> G. J., et al. (2021) </a:t>
            </a:r>
            <a:r>
              <a:rPr lang="en-US" sz="1300" dirty="0">
                <a:solidFill>
                  <a:schemeClr val="tx1"/>
                </a:solidFill>
              </a:rPr>
              <a:t>MS Annika: A New Cross-Linking Search Engine. </a:t>
            </a:r>
            <a:r>
              <a:rPr lang="en-US" sz="1300" i="1" dirty="0">
                <a:solidFill>
                  <a:schemeClr val="tx1"/>
                </a:solidFill>
              </a:rPr>
              <a:t>Journal of Proteome Research (20)</a:t>
            </a:r>
          </a:p>
        </p:txBody>
      </p:sp>
    </p:spTree>
    <p:extLst>
      <p:ext uri="{BB962C8B-B14F-4D97-AF65-F5344CB8AC3E}">
        <p14:creationId xmlns:p14="http://schemas.microsoft.com/office/powerpoint/2010/main" val="3668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of Crosslinks from MS3 Spectra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880DE21-AE5B-C8CE-874E-A2C962D94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551"/>
            <a:ext cx="6003167" cy="2189928"/>
          </a:xfrm>
        </p:spPr>
        <p:txBody>
          <a:bodyPr>
            <a:noAutofit/>
          </a:bodyPr>
          <a:lstStyle/>
          <a:p>
            <a:r>
              <a:rPr lang="en-US" dirty="0"/>
              <a:t>Match MS3 spectra to MS2 crosslink peaks → modification, verification</a:t>
            </a:r>
          </a:p>
          <a:p>
            <a:r>
              <a:rPr lang="en-US" dirty="0"/>
              <a:t>De-</a:t>
            </a:r>
            <a:r>
              <a:rPr lang="en-US" dirty="0" err="1"/>
              <a:t>isotoping</a:t>
            </a:r>
            <a:r>
              <a:rPr lang="en-US" dirty="0"/>
              <a:t> → mono-isotopic mass</a:t>
            </a:r>
          </a:p>
          <a:p>
            <a:r>
              <a:rPr lang="en-US" dirty="0"/>
              <a:t>Calculating unmodified peptide masses</a:t>
            </a:r>
          </a:p>
          <a:p>
            <a:r>
              <a:rPr lang="en-US" dirty="0"/>
              <a:t>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D182C6E-0E21-C5AB-F871-9213BBC00780}"/>
                  </a:ext>
                </a:extLst>
              </p14:cNvPr>
              <p14:cNvContentPartPr/>
              <p14:nvPr/>
            </p14:nvContentPartPr>
            <p14:xfrm>
              <a:off x="7412687" y="3435997"/>
              <a:ext cx="37461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182C6E-0E21-C5AB-F871-9213BBC00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4687" y="3417997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FD6B097-E3A5-4319-9C2F-842B87C3E7A5}"/>
                  </a:ext>
                </a:extLst>
              </p14:cNvPr>
              <p14:cNvContentPartPr/>
              <p14:nvPr/>
            </p14:nvContentPartPr>
            <p14:xfrm>
              <a:off x="7409087" y="1692157"/>
              <a:ext cx="360" cy="1729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FD6B097-E3A5-4319-9C2F-842B87C3E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87" y="1674157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B2A9BBC8-59AE-9453-0835-866943F21596}"/>
              </a:ext>
            </a:extLst>
          </p:cNvPr>
          <p:cNvSpPr txBox="1"/>
          <p:nvPr/>
        </p:nvSpPr>
        <p:spPr>
          <a:xfrm>
            <a:off x="7409087" y="3421507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E6C9C0A-2BDC-5515-AA82-340DB1B0731E}"/>
              </a:ext>
            </a:extLst>
          </p:cNvPr>
          <p:cNvSpPr txBox="1"/>
          <p:nvPr/>
        </p:nvSpPr>
        <p:spPr>
          <a:xfrm rot="16200000">
            <a:off x="6277015" y="2367621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E7F8A-CC0D-02D6-914F-30A34BC3527A}"/>
              </a:ext>
            </a:extLst>
          </p:cNvPr>
          <p:cNvSpPr txBox="1"/>
          <p:nvPr/>
        </p:nvSpPr>
        <p:spPr>
          <a:xfrm>
            <a:off x="7417045" y="1566874"/>
            <a:ext cx="122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2C08051-9BB6-EE83-0A1E-2D5294E237A1}"/>
                  </a:ext>
                </a:extLst>
              </p14:cNvPr>
              <p14:cNvContentPartPr/>
              <p14:nvPr/>
            </p14:nvContentPartPr>
            <p14:xfrm>
              <a:off x="7412687" y="6056960"/>
              <a:ext cx="37461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2C08051-9BB6-EE83-0A1E-2D5294E237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4687" y="6038960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E2D49F-9A4C-BEC2-E733-08E2B88811A6}"/>
                  </a:ext>
                </a:extLst>
              </p14:cNvPr>
              <p14:cNvContentPartPr/>
              <p14:nvPr/>
            </p14:nvContentPartPr>
            <p14:xfrm>
              <a:off x="7409087" y="4313120"/>
              <a:ext cx="360" cy="1729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E2D49F-9A4C-BEC2-E733-08E2B8881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87" y="4295120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9347AB4-24EB-0694-8F2C-E1F198DCCB34}"/>
              </a:ext>
            </a:extLst>
          </p:cNvPr>
          <p:cNvSpPr txBox="1"/>
          <p:nvPr/>
        </p:nvSpPr>
        <p:spPr>
          <a:xfrm>
            <a:off x="7409087" y="6042470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56FAA8-ACD1-77EF-1CB8-DFA6CD988F5F}"/>
              </a:ext>
            </a:extLst>
          </p:cNvPr>
          <p:cNvSpPr txBox="1"/>
          <p:nvPr/>
        </p:nvSpPr>
        <p:spPr>
          <a:xfrm rot="16200000">
            <a:off x="6277015" y="4988584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991BA3-8399-A0EF-53F2-7883C9D24FC5}"/>
              </a:ext>
            </a:extLst>
          </p:cNvPr>
          <p:cNvSpPr txBox="1"/>
          <p:nvPr/>
        </p:nvSpPr>
        <p:spPr>
          <a:xfrm>
            <a:off x="7417045" y="4187837"/>
            <a:ext cx="24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MS3 – </a:t>
            </a:r>
            <a:r>
              <a:rPr lang="el-GR" dirty="0">
                <a:solidFill>
                  <a:srgbClr val="C00000"/>
                </a:solidFill>
              </a:rPr>
              <a:t>β</a:t>
            </a:r>
            <a:r>
              <a:rPr lang="de-AT" dirty="0">
                <a:solidFill>
                  <a:srgbClr val="C00000"/>
                </a:solidFill>
              </a:rPr>
              <a:t> Peptide (</a:t>
            </a:r>
            <a:r>
              <a:rPr lang="de-AT" dirty="0" err="1">
                <a:solidFill>
                  <a:srgbClr val="C00000"/>
                </a:solidFill>
              </a:rPr>
              <a:t>short</a:t>
            </a:r>
            <a:r>
              <a:rPr lang="de-AT" dirty="0">
                <a:solidFill>
                  <a:srgbClr val="C0000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1FA948E-FB12-61C6-4D8A-D2CC93A24732}"/>
                  </a:ext>
                </a:extLst>
              </p14:cNvPr>
              <p14:cNvContentPartPr/>
              <p14:nvPr/>
            </p14:nvContentPartPr>
            <p14:xfrm>
              <a:off x="8170167" y="2621773"/>
              <a:ext cx="360" cy="797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1FA948E-FB12-61C6-4D8A-D2CC93A247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2167" y="2603765"/>
                <a:ext cx="36000" cy="83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6BEF6FF-C9B6-D7A2-B856-DE755A957709}"/>
                  </a:ext>
                </a:extLst>
              </p14:cNvPr>
              <p14:cNvContentPartPr/>
              <p14:nvPr/>
            </p14:nvContentPartPr>
            <p14:xfrm>
              <a:off x="8170167" y="2445013"/>
              <a:ext cx="360" cy="154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6BEF6FF-C9B6-D7A2-B856-DE755A9577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2167" y="2427013"/>
                <a:ext cx="36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40EC84C-9C7B-9645-FAF3-BF9C39CE710A}"/>
                  </a:ext>
                </a:extLst>
              </p14:cNvPr>
              <p14:cNvContentPartPr/>
              <p14:nvPr/>
            </p14:nvContentPartPr>
            <p14:xfrm>
              <a:off x="8419287" y="2154133"/>
              <a:ext cx="360" cy="1253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40EC84C-9C7B-9645-FAF3-BF9C39CE71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01287" y="2136133"/>
                <a:ext cx="36000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B22570D-8DC6-AE46-3D1F-00DEAF6598D9}"/>
                  </a:ext>
                </a:extLst>
              </p14:cNvPr>
              <p14:cNvContentPartPr/>
              <p14:nvPr/>
            </p14:nvContentPartPr>
            <p14:xfrm>
              <a:off x="8419287" y="1811053"/>
              <a:ext cx="360" cy="331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B22570D-8DC6-AE46-3D1F-00DEAF6598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01287" y="1793053"/>
                <a:ext cx="36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EBBDFD-DF5F-5A0F-9154-6370B6AE1C31}"/>
                  </a:ext>
                </a:extLst>
              </p14:cNvPr>
              <p14:cNvContentPartPr/>
              <p14:nvPr/>
            </p14:nvContentPartPr>
            <p14:xfrm>
              <a:off x="10185807" y="2475973"/>
              <a:ext cx="360" cy="930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EBBDFD-DF5F-5A0F-9154-6370B6AE1C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67807" y="2457973"/>
                <a:ext cx="3600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1E3BBE-E229-3E85-9949-26B1518EDF13}"/>
                  </a:ext>
                </a:extLst>
              </p14:cNvPr>
              <p14:cNvContentPartPr/>
              <p14:nvPr/>
            </p14:nvContentPartPr>
            <p14:xfrm>
              <a:off x="10185807" y="2258173"/>
              <a:ext cx="360" cy="197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1E3BBE-E229-3E85-9949-26B1518EDF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7807" y="2240173"/>
                <a:ext cx="36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07F61FA-E021-491D-1A19-3402DDE865C5}"/>
                  </a:ext>
                </a:extLst>
              </p14:cNvPr>
              <p14:cNvContentPartPr/>
              <p14:nvPr/>
            </p14:nvContentPartPr>
            <p14:xfrm>
              <a:off x="10435287" y="3109933"/>
              <a:ext cx="360" cy="304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07F61FA-E021-491D-1A19-3402DDE865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17287" y="3091933"/>
                <a:ext cx="36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B1EC39-5076-F5B1-D5F9-146CBEE89DF8}"/>
                  </a:ext>
                </a:extLst>
              </p14:cNvPr>
              <p14:cNvContentPartPr/>
              <p14:nvPr/>
            </p14:nvContentPartPr>
            <p14:xfrm>
              <a:off x="10435287" y="2829493"/>
              <a:ext cx="360" cy="268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B1EC39-5076-F5B1-D5F9-146CBEE89D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17287" y="2811493"/>
                <a:ext cx="360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C1189AC-541D-5303-F2A3-5B1E994A7E87}"/>
                  </a:ext>
                </a:extLst>
              </p14:cNvPr>
              <p14:cNvContentPartPr/>
              <p14:nvPr/>
            </p14:nvContentPartPr>
            <p14:xfrm>
              <a:off x="7733487" y="2767213"/>
              <a:ext cx="360" cy="642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C1189AC-541D-5303-F2A3-5B1E994A7E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5487" y="2749213"/>
                <a:ext cx="360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A43ACB-302A-8AC6-384D-6A6AC3A170A4}"/>
                  </a:ext>
                </a:extLst>
              </p14:cNvPr>
              <p14:cNvContentPartPr/>
              <p14:nvPr/>
            </p14:nvContentPartPr>
            <p14:xfrm>
              <a:off x="7972527" y="3141253"/>
              <a:ext cx="360" cy="276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A43ACB-302A-8AC6-384D-6A6AC3A170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4527" y="3123230"/>
                <a:ext cx="36000" cy="3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1C6AA28-B570-F09C-A67E-AEDBE9BAADEA}"/>
                  </a:ext>
                </a:extLst>
              </p14:cNvPr>
              <p14:cNvContentPartPr/>
              <p14:nvPr/>
            </p14:nvContentPartPr>
            <p14:xfrm>
              <a:off x="8679207" y="3120373"/>
              <a:ext cx="360" cy="282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1C6AA28-B570-F09C-A67E-AEDBE9BAAD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1207" y="3102373"/>
                <a:ext cx="36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0DB840C-EFC7-724D-02BD-62118F551978}"/>
                  </a:ext>
                </a:extLst>
              </p14:cNvPr>
              <p14:cNvContentPartPr/>
              <p14:nvPr/>
            </p14:nvContentPartPr>
            <p14:xfrm>
              <a:off x="8939127" y="2455093"/>
              <a:ext cx="360" cy="951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0DB840C-EFC7-724D-02BD-62118F5519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1127" y="2437093"/>
                <a:ext cx="3600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B37123F-BC98-D01F-0244-0757A9236852}"/>
                  </a:ext>
                </a:extLst>
              </p14:cNvPr>
              <p14:cNvContentPartPr/>
              <p14:nvPr/>
            </p14:nvContentPartPr>
            <p14:xfrm>
              <a:off x="9271407" y="2715373"/>
              <a:ext cx="360" cy="699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B37123F-BC98-D01F-0244-0757A92368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3407" y="2697373"/>
                <a:ext cx="3600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BF39196-668C-E6C4-BA2A-C57379112AB0}"/>
                  </a:ext>
                </a:extLst>
              </p14:cNvPr>
              <p14:cNvContentPartPr/>
              <p14:nvPr/>
            </p14:nvContentPartPr>
            <p14:xfrm>
              <a:off x="9707727" y="2465893"/>
              <a:ext cx="360" cy="932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BF39196-668C-E6C4-BA2A-C57379112A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89727" y="2447893"/>
                <a:ext cx="3600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8DB822-723E-E8BA-4E36-B71C7E83CBE5}"/>
                  </a:ext>
                </a:extLst>
              </p14:cNvPr>
              <p14:cNvContentPartPr/>
              <p14:nvPr/>
            </p14:nvContentPartPr>
            <p14:xfrm>
              <a:off x="9853527" y="3224053"/>
              <a:ext cx="360" cy="173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8DB822-723E-E8BA-4E36-B71C7E83CB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35527" y="3206053"/>
                <a:ext cx="36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1A5AAC-2E02-53C1-3084-AB22156512F0}"/>
                  </a:ext>
                </a:extLst>
              </p14:cNvPr>
              <p14:cNvContentPartPr/>
              <p14:nvPr/>
            </p14:nvContentPartPr>
            <p14:xfrm>
              <a:off x="10788447" y="3213973"/>
              <a:ext cx="360" cy="192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1A5AAC-2E02-53C1-3084-AB22156512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70447" y="3195939"/>
                <a:ext cx="36000" cy="227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9C78BC1-E00A-C9A5-0FA8-AC132A620D4D}"/>
                  </a:ext>
                </a:extLst>
              </p14:cNvPr>
              <p14:cNvContentPartPr/>
              <p14:nvPr/>
            </p14:nvContentPartPr>
            <p14:xfrm>
              <a:off x="3200904" y="6053495"/>
              <a:ext cx="37461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9C78BC1-E00A-C9A5-0FA8-AC132A620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904" y="6035495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739949B-85F6-0356-B46B-F2B4D44DE5D1}"/>
                  </a:ext>
                </a:extLst>
              </p14:cNvPr>
              <p14:cNvContentPartPr/>
              <p14:nvPr/>
            </p14:nvContentPartPr>
            <p14:xfrm>
              <a:off x="3197304" y="4309655"/>
              <a:ext cx="360" cy="1729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739949B-85F6-0356-B46B-F2B4D44DE5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9304" y="4291655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90E2C1F9-A114-9D00-1D5E-898F291F72DF}"/>
              </a:ext>
            </a:extLst>
          </p:cNvPr>
          <p:cNvSpPr txBox="1"/>
          <p:nvPr/>
        </p:nvSpPr>
        <p:spPr>
          <a:xfrm>
            <a:off x="3197304" y="6039005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CBF033-C128-BFC9-433D-759057EF6917}"/>
              </a:ext>
            </a:extLst>
          </p:cNvPr>
          <p:cNvSpPr txBox="1"/>
          <p:nvPr/>
        </p:nvSpPr>
        <p:spPr>
          <a:xfrm rot="16200000">
            <a:off x="2065232" y="4985119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59BE78-395B-7D82-A47E-71F1E59D69BB}"/>
              </a:ext>
            </a:extLst>
          </p:cNvPr>
          <p:cNvSpPr txBox="1"/>
          <p:nvPr/>
        </p:nvSpPr>
        <p:spPr>
          <a:xfrm>
            <a:off x="3205262" y="4184372"/>
            <a:ext cx="25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MS3 –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(</a:t>
            </a:r>
            <a:r>
              <a:rPr lang="de-AT" dirty="0" err="1">
                <a:solidFill>
                  <a:srgbClr val="1168B2"/>
                </a:solidFill>
              </a:rPr>
              <a:t>long</a:t>
            </a:r>
            <a:r>
              <a:rPr lang="de-AT" dirty="0">
                <a:solidFill>
                  <a:srgbClr val="1168B2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E54C04-80C7-EDF5-77BE-FBAB60B7254C}"/>
                  </a:ext>
                </a:extLst>
              </p14:cNvPr>
              <p14:cNvContentPartPr/>
              <p14:nvPr/>
            </p14:nvContentPartPr>
            <p14:xfrm>
              <a:off x="3754047" y="4834924"/>
              <a:ext cx="360" cy="119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E54C04-80C7-EDF5-77BE-FBAB60B725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6047" y="4816924"/>
                <a:ext cx="3600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18D2B0D-3E3F-D723-A37D-614A1103F6E5}"/>
                  </a:ext>
                </a:extLst>
              </p14:cNvPr>
              <p14:cNvContentPartPr/>
              <p14:nvPr/>
            </p14:nvContentPartPr>
            <p14:xfrm>
              <a:off x="4179927" y="5541604"/>
              <a:ext cx="360" cy="501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18D2B0D-3E3F-D723-A37D-614A1103F6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61927" y="5523604"/>
                <a:ext cx="36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0143081-FE95-64A0-3403-FD2AC8DE3F3F}"/>
                  </a:ext>
                </a:extLst>
              </p14:cNvPr>
              <p14:cNvContentPartPr/>
              <p14:nvPr/>
            </p14:nvContentPartPr>
            <p14:xfrm>
              <a:off x="4730727" y="5053084"/>
              <a:ext cx="360" cy="981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0143081-FE95-64A0-3403-FD2AC8DE3F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12727" y="5035084"/>
                <a:ext cx="360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B72CF83-12DE-BE65-4FC8-05BC02A593B7}"/>
                  </a:ext>
                </a:extLst>
              </p14:cNvPr>
              <p14:cNvContentPartPr/>
              <p14:nvPr/>
            </p14:nvContentPartPr>
            <p14:xfrm>
              <a:off x="5437047" y="4595884"/>
              <a:ext cx="360" cy="1437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B72CF83-12DE-BE65-4FC8-05BC02A593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19047" y="4577884"/>
                <a:ext cx="3600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01E9E06-57A5-408E-2E92-9206A9AA68C1}"/>
                  </a:ext>
                </a:extLst>
              </p14:cNvPr>
              <p14:cNvContentPartPr/>
              <p14:nvPr/>
            </p14:nvContentPartPr>
            <p14:xfrm>
              <a:off x="5956887" y="5624764"/>
              <a:ext cx="360" cy="393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01E9E06-57A5-408E-2E92-9206A9AA68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8887" y="5606764"/>
                <a:ext cx="36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65CB5B5-BC11-6908-EE77-7E0EA5AECC35}"/>
                  </a:ext>
                </a:extLst>
              </p14:cNvPr>
              <p14:cNvContentPartPr/>
              <p14:nvPr/>
            </p14:nvContentPartPr>
            <p14:xfrm>
              <a:off x="6538647" y="5489764"/>
              <a:ext cx="360" cy="547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65CB5B5-BC11-6908-EE77-7E0EA5AECC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20647" y="5471764"/>
                <a:ext cx="360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76B6909-A406-4082-A39A-8A0C929F69B4}"/>
                  </a:ext>
                </a:extLst>
              </p14:cNvPr>
              <p14:cNvContentPartPr/>
              <p14:nvPr/>
            </p14:nvContentPartPr>
            <p14:xfrm>
              <a:off x="8315607" y="5728444"/>
              <a:ext cx="360" cy="295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76B6909-A406-4082-A39A-8A0C929F69B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97607" y="5710444"/>
                <a:ext cx="36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96F1F32-360F-2EA4-D070-D169CC5ED9C3}"/>
                  </a:ext>
                </a:extLst>
              </p14:cNvPr>
              <p14:cNvContentPartPr/>
              <p14:nvPr/>
            </p14:nvContentPartPr>
            <p14:xfrm>
              <a:off x="8700087" y="5146684"/>
              <a:ext cx="360" cy="875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96F1F32-360F-2EA4-D070-D169CC5ED9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82087" y="5128684"/>
                <a:ext cx="360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E746AC4-DB0C-44E1-B83E-58EB264090B9}"/>
                  </a:ext>
                </a:extLst>
              </p14:cNvPr>
              <p14:cNvContentPartPr/>
              <p14:nvPr/>
            </p14:nvContentPartPr>
            <p14:xfrm>
              <a:off x="9177807" y="5541604"/>
              <a:ext cx="360" cy="48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E746AC4-DB0C-44E1-B83E-58EB264090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59807" y="5523617"/>
                <a:ext cx="36000" cy="52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B738DE3-F649-2571-E2B8-5BCB888732E5}"/>
                  </a:ext>
                </a:extLst>
              </p14:cNvPr>
              <p14:cNvContentPartPr/>
              <p14:nvPr/>
            </p14:nvContentPartPr>
            <p14:xfrm>
              <a:off x="9759927" y="5707564"/>
              <a:ext cx="360" cy="326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B738DE3-F649-2571-E2B8-5BCB888732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41927" y="5689564"/>
                <a:ext cx="36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3B6005-7A77-CE93-B4F9-4E352FC7F7EC}"/>
                  </a:ext>
                </a:extLst>
              </p14:cNvPr>
              <p14:cNvContentPartPr/>
              <p14:nvPr/>
            </p14:nvContentPartPr>
            <p14:xfrm>
              <a:off x="10497567" y="4897564"/>
              <a:ext cx="360" cy="1126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3B6005-7A77-CE93-B4F9-4E352FC7F7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79567" y="4879564"/>
                <a:ext cx="36000" cy="1162440"/>
              </a:xfrm>
              <a:prstGeom prst="rect">
                <a:avLst/>
              </a:prstGeom>
            </p:spPr>
          </p:pic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325B6F3-BB1B-5876-9C4F-489F4FB8A67B}"/>
              </a:ext>
            </a:extLst>
          </p:cNvPr>
          <p:cNvCxnSpPr>
            <a:cxnSpLocks/>
          </p:cNvCxnSpPr>
          <p:nvPr/>
        </p:nvCxnSpPr>
        <p:spPr>
          <a:xfrm flipV="1">
            <a:off x="5708143" y="3499550"/>
            <a:ext cx="2711144" cy="810105"/>
          </a:xfrm>
          <a:prstGeom prst="straightConnector1">
            <a:avLst/>
          </a:prstGeom>
          <a:ln>
            <a:solidFill>
              <a:srgbClr val="1168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4DE9F5-4591-315F-E1F1-42E0A0B66B73}"/>
              </a:ext>
            </a:extLst>
          </p:cNvPr>
          <p:cNvCxnSpPr>
            <a:cxnSpLocks/>
          </p:cNvCxnSpPr>
          <p:nvPr/>
        </p:nvCxnSpPr>
        <p:spPr>
          <a:xfrm flipV="1">
            <a:off x="9434945" y="3495411"/>
            <a:ext cx="750862" cy="753397"/>
          </a:xfrm>
          <a:prstGeom prst="straightConnector1">
            <a:avLst/>
          </a:prstGeom>
          <a:ln>
            <a:solidFill>
              <a:srgbClr val="E334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7A75D5B-0082-598D-1F27-201F0DE2C474}"/>
              </a:ext>
            </a:extLst>
          </p:cNvPr>
          <p:cNvSpPr txBox="1"/>
          <p:nvPr/>
        </p:nvSpPr>
        <p:spPr>
          <a:xfrm>
            <a:off x="2789583" y="6323598"/>
            <a:ext cx="40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4: </a:t>
            </a:r>
            <a:r>
              <a:rPr lang="de-AT" sz="1600" dirty="0"/>
              <a:t>MS3 </a:t>
            </a:r>
            <a:r>
              <a:rPr lang="de-AT" sz="1600" dirty="0" err="1"/>
              <a:t>spectra</a:t>
            </a:r>
            <a:r>
              <a:rPr lang="de-AT" sz="1600" dirty="0"/>
              <a:t> </a:t>
            </a:r>
            <a:r>
              <a:rPr lang="de-AT" sz="1600" dirty="0" err="1"/>
              <a:t>matched</a:t>
            </a:r>
            <a:r>
              <a:rPr lang="de-AT" sz="1600" dirty="0"/>
              <a:t> </a:t>
            </a:r>
            <a:r>
              <a:rPr lang="de-AT" sz="1600" dirty="0" err="1"/>
              <a:t>to</a:t>
            </a:r>
            <a:r>
              <a:rPr lang="de-AT" sz="1600" dirty="0"/>
              <a:t> </a:t>
            </a:r>
            <a:r>
              <a:rPr lang="de-AT" sz="1600" dirty="0" err="1"/>
              <a:t>precursor</a:t>
            </a:r>
            <a:r>
              <a:rPr lang="de-AT" sz="1600" dirty="0"/>
              <a:t> MS2.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702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Search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20AB8-AD22-C63C-6166-9268D6CC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03167" cy="4802187"/>
          </a:xfrm>
        </p:spPr>
        <p:txBody>
          <a:bodyPr>
            <a:normAutofit/>
          </a:bodyPr>
          <a:lstStyle/>
          <a:p>
            <a:r>
              <a:rPr lang="en-US" dirty="0"/>
              <a:t>Identification of peptides with MS Amanda</a:t>
            </a:r>
            <a:r>
              <a:rPr lang="en-US" baseline="30000" dirty="0"/>
              <a:t>2</a:t>
            </a:r>
            <a:r>
              <a:rPr lang="en-US" dirty="0"/>
              <a:t> – our in-house developed search engine. </a:t>
            </a:r>
            <a:r>
              <a:rPr lang="en-US" i="1" dirty="0"/>
              <a:t>Example:</a:t>
            </a:r>
          </a:p>
          <a:p>
            <a:r>
              <a:rPr lang="en-US" b="1" dirty="0"/>
              <a:t>Input: </a:t>
            </a:r>
            <a:r>
              <a:rPr lang="en-US" dirty="0"/>
              <a:t>Mass of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</a:t>
            </a:r>
            <a:r>
              <a:rPr lang="de-AT" dirty="0"/>
              <a:t>, MS3 </a:t>
            </a:r>
            <a:r>
              <a:rPr lang="en-US" dirty="0"/>
              <a:t>Spectrum</a:t>
            </a:r>
          </a:p>
          <a:p>
            <a:r>
              <a:rPr lang="en-US" dirty="0"/>
              <a:t>Database search with MS Amanda</a:t>
            </a:r>
          </a:p>
          <a:p>
            <a:r>
              <a:rPr lang="en-US" b="1" dirty="0"/>
              <a:t>Output:</a:t>
            </a:r>
            <a:r>
              <a:rPr lang="en-US" dirty="0"/>
              <a:t> Peptide Sequence, Score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E499C-0E50-983D-8A84-62B2C740CFF9}"/>
              </a:ext>
            </a:extLst>
          </p:cNvPr>
          <p:cNvSpPr txBox="1"/>
          <p:nvPr/>
        </p:nvSpPr>
        <p:spPr>
          <a:xfrm>
            <a:off x="7007564" y="1585130"/>
            <a:ext cx="362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Input: </a:t>
            </a:r>
            <a:br>
              <a:rPr lang="de-AT" b="1" dirty="0"/>
            </a:b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</a:t>
            </a:r>
            <a:r>
              <a:rPr lang="de-AT" dirty="0" err="1">
                <a:solidFill>
                  <a:srgbClr val="1168B2"/>
                </a:solidFill>
              </a:rPr>
              <a:t>Mass</a:t>
            </a:r>
            <a:r>
              <a:rPr lang="de-AT" dirty="0"/>
              <a:t> + MS3 </a:t>
            </a:r>
            <a:r>
              <a:rPr lang="de-AT" dirty="0" err="1"/>
              <a:t>Spectrum</a:t>
            </a:r>
            <a:endParaRPr lang="de-AT" dirty="0"/>
          </a:p>
          <a:p>
            <a:endParaRPr lang="de-A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9B98B0-71A6-4A3B-F08A-001FF24C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73" y="4587101"/>
            <a:ext cx="890587" cy="7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8DE8C-4EF3-49A4-141F-7DBE4F53A8D3}"/>
              </a:ext>
            </a:extLst>
          </p:cNvPr>
          <p:cNvSpPr txBox="1"/>
          <p:nvPr/>
        </p:nvSpPr>
        <p:spPr>
          <a:xfrm>
            <a:off x="8585709" y="5223081"/>
            <a:ext cx="136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 Amanda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B17C9-33ED-CBC2-D379-84DA8AFBAEB5}"/>
              </a:ext>
            </a:extLst>
          </p:cNvPr>
          <p:cNvCxnSpPr>
            <a:cxnSpLocks/>
          </p:cNvCxnSpPr>
          <p:nvPr/>
        </p:nvCxnSpPr>
        <p:spPr>
          <a:xfrm flipH="1">
            <a:off x="9268061" y="4413579"/>
            <a:ext cx="1" cy="327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4AE45F-8D90-794C-D172-459FE7A8F1B7}"/>
              </a:ext>
            </a:extLst>
          </p:cNvPr>
          <p:cNvSpPr txBox="1"/>
          <p:nvPr/>
        </p:nvSpPr>
        <p:spPr>
          <a:xfrm>
            <a:off x="8344323" y="5898880"/>
            <a:ext cx="18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rgbClr val="1168B2"/>
                </a:solidFill>
              </a:rPr>
              <a:t>KQQGHR, 456.35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BC2B8C-6644-0ABC-B0D3-E33E380EEA4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268061" y="5592413"/>
            <a:ext cx="1" cy="35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4EAAC4-A6CE-9E96-646C-67CB34E3F8F1}"/>
                  </a:ext>
                </a:extLst>
              </p14:cNvPr>
              <p14:cNvContentPartPr/>
              <p14:nvPr/>
            </p14:nvContentPartPr>
            <p14:xfrm>
              <a:off x="7412687" y="4065863"/>
              <a:ext cx="3746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4EAAC4-A6CE-9E96-646C-67CB34E3F8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4687" y="4047863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3F9A8E-C9BB-3139-0E79-B8450F4FFC67}"/>
                  </a:ext>
                </a:extLst>
              </p14:cNvPr>
              <p14:cNvContentPartPr/>
              <p14:nvPr/>
            </p14:nvContentPartPr>
            <p14:xfrm>
              <a:off x="7409087" y="2322023"/>
              <a:ext cx="360" cy="1729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3F9A8E-C9BB-3139-0E79-B8450F4FFC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91087" y="2304023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477B64-96F7-F018-99CA-B8E53973D5ED}"/>
              </a:ext>
            </a:extLst>
          </p:cNvPr>
          <p:cNvSpPr txBox="1"/>
          <p:nvPr/>
        </p:nvSpPr>
        <p:spPr>
          <a:xfrm>
            <a:off x="7409087" y="4051373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5ACA11-A9A5-91CE-5DCC-C40A031E01A7}"/>
              </a:ext>
            </a:extLst>
          </p:cNvPr>
          <p:cNvSpPr txBox="1"/>
          <p:nvPr/>
        </p:nvSpPr>
        <p:spPr>
          <a:xfrm rot="16200000">
            <a:off x="6277015" y="2997487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331C8-DD56-4AD0-5E64-4CE23719FB2A}"/>
              </a:ext>
            </a:extLst>
          </p:cNvPr>
          <p:cNvSpPr txBox="1"/>
          <p:nvPr/>
        </p:nvSpPr>
        <p:spPr>
          <a:xfrm>
            <a:off x="7417045" y="2196740"/>
            <a:ext cx="25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MS3 –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(</a:t>
            </a:r>
            <a:r>
              <a:rPr lang="de-AT" dirty="0" err="1">
                <a:solidFill>
                  <a:srgbClr val="1168B2"/>
                </a:solidFill>
              </a:rPr>
              <a:t>long</a:t>
            </a:r>
            <a:r>
              <a:rPr lang="de-AT" dirty="0">
                <a:solidFill>
                  <a:srgbClr val="1168B2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B06214-465E-7D37-0883-7383A66BD698}"/>
                  </a:ext>
                </a:extLst>
              </p14:cNvPr>
              <p14:cNvContentPartPr/>
              <p14:nvPr/>
            </p14:nvContentPartPr>
            <p14:xfrm>
              <a:off x="7965830" y="2847292"/>
              <a:ext cx="360" cy="1192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B06214-465E-7D37-0883-7383A66BD6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7830" y="2829292"/>
                <a:ext cx="3600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781652-343F-6C5D-6B67-8334ED7ADC9E}"/>
                  </a:ext>
                </a:extLst>
              </p14:cNvPr>
              <p14:cNvContentPartPr/>
              <p14:nvPr/>
            </p14:nvContentPartPr>
            <p14:xfrm>
              <a:off x="8391710" y="3553972"/>
              <a:ext cx="360" cy="501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781652-343F-6C5D-6B67-8334ED7ADC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73710" y="3535972"/>
                <a:ext cx="36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85B2407-1099-FC21-0ECF-4EA2C83FDD6A}"/>
                  </a:ext>
                </a:extLst>
              </p14:cNvPr>
              <p14:cNvContentPartPr/>
              <p14:nvPr/>
            </p14:nvContentPartPr>
            <p14:xfrm>
              <a:off x="8942510" y="3065452"/>
              <a:ext cx="360" cy="98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85B2407-1099-FC21-0ECF-4EA2C83FDD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4510" y="3047452"/>
                <a:ext cx="360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6D8D82-20E7-F60D-568D-1A1A24EA0D0A}"/>
                  </a:ext>
                </a:extLst>
              </p14:cNvPr>
              <p14:cNvContentPartPr/>
              <p14:nvPr/>
            </p14:nvContentPartPr>
            <p14:xfrm>
              <a:off x="9648830" y="2608252"/>
              <a:ext cx="360" cy="1437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6D8D82-20E7-F60D-568D-1A1A24EA0D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30830" y="2590252"/>
                <a:ext cx="3600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6C4438-FAB2-1E74-978B-65DA92FA087F}"/>
                  </a:ext>
                </a:extLst>
              </p14:cNvPr>
              <p14:cNvContentPartPr/>
              <p14:nvPr/>
            </p14:nvContentPartPr>
            <p14:xfrm>
              <a:off x="10168670" y="3637132"/>
              <a:ext cx="360" cy="393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6C4438-FAB2-1E74-978B-65DA92FA08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50670" y="3619132"/>
                <a:ext cx="36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53DA29B-8DD6-9A54-B35B-2DE87F07CF2D}"/>
                  </a:ext>
                </a:extLst>
              </p14:cNvPr>
              <p14:cNvContentPartPr/>
              <p14:nvPr/>
            </p14:nvContentPartPr>
            <p14:xfrm>
              <a:off x="10750430" y="3502132"/>
              <a:ext cx="360" cy="54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53DA29B-8DD6-9A54-B35B-2DE87F07CF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32430" y="3484132"/>
                <a:ext cx="36000" cy="582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B9840A-56FC-28F1-981F-0501E58B3D81}"/>
              </a:ext>
            </a:extLst>
          </p:cNvPr>
          <p:cNvSpPr txBox="1"/>
          <p:nvPr/>
        </p:nvSpPr>
        <p:spPr>
          <a:xfrm>
            <a:off x="7007924" y="6400749"/>
            <a:ext cx="4119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5: </a:t>
            </a:r>
            <a:r>
              <a:rPr lang="de-AT" sz="1600" dirty="0"/>
              <a:t>Peptide </a:t>
            </a:r>
            <a:r>
              <a:rPr lang="de-AT" sz="1600" dirty="0" err="1"/>
              <a:t>search</a:t>
            </a:r>
            <a:r>
              <a:rPr lang="de-AT" sz="1600" dirty="0"/>
              <a:t> </a:t>
            </a:r>
            <a:r>
              <a:rPr lang="de-AT" sz="1600" dirty="0" err="1"/>
              <a:t>with</a:t>
            </a:r>
            <a:r>
              <a:rPr lang="de-AT" sz="1600" dirty="0"/>
              <a:t> MS Amanda.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ACFE3-E89C-2778-DE8E-50F0AD50A6AE}"/>
              </a:ext>
            </a:extLst>
          </p:cNvPr>
          <p:cNvSpPr txBox="1"/>
          <p:nvPr/>
        </p:nvSpPr>
        <p:spPr>
          <a:xfrm>
            <a:off x="838201" y="6213715"/>
            <a:ext cx="5942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</a:rPr>
              <a:t>2) Dorfer V., et al. (2014) MS Amanda, a Universal Identification Algorithm Optimized for High Accuracy Tandem Mass Spectra. </a:t>
            </a:r>
            <a:r>
              <a:rPr lang="en-US" sz="1300" i="1" dirty="0">
                <a:solidFill>
                  <a:schemeClr val="tx1"/>
                </a:solidFill>
              </a:rPr>
              <a:t>Journal of Proteome Research (13)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Boosting</a:t>
            </a:r>
            <a:r>
              <a:rPr lang="de-AT" b="1" dirty="0"/>
              <a:t> Cross-</a:t>
            </a:r>
            <a:r>
              <a:rPr lang="de-AT" b="1" dirty="0" err="1"/>
              <a:t>linking</a:t>
            </a:r>
            <a:r>
              <a:rPr lang="de-AT" b="1" dirty="0"/>
              <a:t> </a:t>
            </a:r>
            <a:r>
              <a:rPr lang="de-AT" b="1" dirty="0" err="1"/>
              <a:t>Identifications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9BE6ACCF-9C6B-3102-240B-F69F90AB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551"/>
            <a:ext cx="6003167" cy="2189928"/>
          </a:xfrm>
        </p:spPr>
        <p:txBody>
          <a:bodyPr>
            <a:noAutofit/>
          </a:bodyPr>
          <a:lstStyle/>
          <a:p>
            <a:r>
              <a:rPr lang="de-AT" dirty="0"/>
              <a:t>W</a:t>
            </a:r>
            <a:r>
              <a:rPr lang="en-US" dirty="0"/>
              <a:t>e can often identify the same peptide in the MS2 spectrum and the MS3 spectra</a:t>
            </a:r>
          </a:p>
          <a:p>
            <a:r>
              <a:rPr lang="en-US" dirty="0"/>
              <a:t>Peptide hit should have higher confidence/score → boosting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76032E5-4AA6-0F99-E2B0-25E588D3BC7A}"/>
                  </a:ext>
                </a:extLst>
              </p14:cNvPr>
              <p14:cNvContentPartPr/>
              <p14:nvPr/>
            </p14:nvContentPartPr>
            <p14:xfrm>
              <a:off x="7412687" y="3435997"/>
              <a:ext cx="3746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76032E5-4AA6-0F99-E2B0-25E588D3B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4687" y="3417997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0E93EF-96A7-9144-29B4-8BB47F5A456F}"/>
                  </a:ext>
                </a:extLst>
              </p14:cNvPr>
              <p14:cNvContentPartPr/>
              <p14:nvPr/>
            </p14:nvContentPartPr>
            <p14:xfrm>
              <a:off x="7409087" y="1600551"/>
              <a:ext cx="360" cy="1821406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0E93EF-96A7-9144-29B4-8BB47F5A45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1087" y="1582549"/>
                <a:ext cx="36000" cy="1857049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A043B56-9D15-58D0-985C-6BCBBAFFE930}"/>
              </a:ext>
            </a:extLst>
          </p:cNvPr>
          <p:cNvSpPr txBox="1"/>
          <p:nvPr/>
        </p:nvSpPr>
        <p:spPr>
          <a:xfrm>
            <a:off x="7409087" y="3421507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1FC647-9642-D530-96C6-70A6C70D7A04}"/>
              </a:ext>
            </a:extLst>
          </p:cNvPr>
          <p:cNvSpPr txBox="1"/>
          <p:nvPr/>
        </p:nvSpPr>
        <p:spPr>
          <a:xfrm rot="16200000">
            <a:off x="6277015" y="2367621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D50C9C-C0AC-4A7D-F519-2156C0C57E87}"/>
              </a:ext>
            </a:extLst>
          </p:cNvPr>
          <p:cNvSpPr txBox="1"/>
          <p:nvPr/>
        </p:nvSpPr>
        <p:spPr>
          <a:xfrm>
            <a:off x="7417045" y="1478094"/>
            <a:ext cx="35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MS2 – </a:t>
            </a:r>
            <a:r>
              <a:rPr lang="de-AT" dirty="0" err="1"/>
              <a:t>identified</a:t>
            </a:r>
            <a:r>
              <a:rPr lang="de-AT" dirty="0"/>
              <a:t>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KQQGHR</a:t>
            </a:r>
            <a:endParaRPr lang="de-A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81324EF-E944-7489-C6AF-E30B46DABAB4}"/>
                  </a:ext>
                </a:extLst>
              </p14:cNvPr>
              <p14:cNvContentPartPr/>
              <p14:nvPr/>
            </p14:nvContentPartPr>
            <p14:xfrm>
              <a:off x="7412687" y="6056960"/>
              <a:ext cx="37461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81324EF-E944-7489-C6AF-E30B46DAB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4687" y="6038960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3E7521-7C55-C966-1EF2-8088244576D6}"/>
                  </a:ext>
                </a:extLst>
              </p14:cNvPr>
              <p14:cNvContentPartPr/>
              <p14:nvPr/>
            </p14:nvContentPartPr>
            <p14:xfrm>
              <a:off x="7409087" y="4313120"/>
              <a:ext cx="360" cy="1729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3E7521-7C55-C966-1EF2-8088244576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1087" y="4295120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061BF46B-B2EE-7C97-5663-138E7F35439E}"/>
              </a:ext>
            </a:extLst>
          </p:cNvPr>
          <p:cNvSpPr txBox="1"/>
          <p:nvPr/>
        </p:nvSpPr>
        <p:spPr>
          <a:xfrm>
            <a:off x="7409087" y="6042470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1237B9-E642-51A9-6B05-B1EEE1929A35}"/>
              </a:ext>
            </a:extLst>
          </p:cNvPr>
          <p:cNvSpPr txBox="1"/>
          <p:nvPr/>
        </p:nvSpPr>
        <p:spPr>
          <a:xfrm rot="16200000">
            <a:off x="6277015" y="4988584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BBCF0-25B9-9B84-353C-B6416C7B9467}"/>
              </a:ext>
            </a:extLst>
          </p:cNvPr>
          <p:cNvSpPr txBox="1"/>
          <p:nvPr/>
        </p:nvSpPr>
        <p:spPr>
          <a:xfrm>
            <a:off x="7417044" y="4187837"/>
            <a:ext cx="393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MS3 –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(</a:t>
            </a:r>
            <a:r>
              <a:rPr lang="de-AT" dirty="0" err="1">
                <a:solidFill>
                  <a:srgbClr val="1168B2"/>
                </a:solidFill>
              </a:rPr>
              <a:t>long</a:t>
            </a:r>
            <a:r>
              <a:rPr lang="de-AT" dirty="0">
                <a:solidFill>
                  <a:srgbClr val="1168B2"/>
                </a:solidFill>
              </a:rPr>
              <a:t>, ident. KQQGHR)</a:t>
            </a:r>
            <a:endParaRPr lang="de-AT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0C94B64-A65D-B35B-8140-6895E86AC249}"/>
                  </a:ext>
                </a:extLst>
              </p14:cNvPr>
              <p14:cNvContentPartPr/>
              <p14:nvPr/>
            </p14:nvContentPartPr>
            <p14:xfrm>
              <a:off x="8170167" y="2621773"/>
              <a:ext cx="360" cy="79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0C94B64-A65D-B35B-8140-6895E86AC2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2167" y="2603765"/>
                <a:ext cx="36000" cy="83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167976-91BC-2D98-63C7-208C9F792B81}"/>
                  </a:ext>
                </a:extLst>
              </p14:cNvPr>
              <p14:cNvContentPartPr/>
              <p14:nvPr/>
            </p14:nvContentPartPr>
            <p14:xfrm>
              <a:off x="8170167" y="2445013"/>
              <a:ext cx="360" cy="154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167976-91BC-2D98-63C7-208C9F792B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52167" y="2427013"/>
                <a:ext cx="36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0488626-7708-E542-EF68-951068ACE6C2}"/>
                  </a:ext>
                </a:extLst>
              </p14:cNvPr>
              <p14:cNvContentPartPr/>
              <p14:nvPr/>
            </p14:nvContentPartPr>
            <p14:xfrm>
              <a:off x="8419287" y="2154133"/>
              <a:ext cx="360" cy="1253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0488626-7708-E542-EF68-951068ACE6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01287" y="2136133"/>
                <a:ext cx="36000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588982E-E692-1C55-09B6-040A342C4815}"/>
                  </a:ext>
                </a:extLst>
              </p14:cNvPr>
              <p14:cNvContentPartPr/>
              <p14:nvPr/>
            </p14:nvContentPartPr>
            <p14:xfrm>
              <a:off x="8419287" y="1811053"/>
              <a:ext cx="360" cy="331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588982E-E692-1C55-09B6-040A342C48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1287" y="1793053"/>
                <a:ext cx="360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3BF266A-96C3-ADAD-3C69-805959FD8B26}"/>
                  </a:ext>
                </a:extLst>
              </p14:cNvPr>
              <p14:cNvContentPartPr/>
              <p14:nvPr/>
            </p14:nvContentPartPr>
            <p14:xfrm>
              <a:off x="10185807" y="2475973"/>
              <a:ext cx="360" cy="93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3BF266A-96C3-ADAD-3C69-805959FD8B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7807" y="2457973"/>
                <a:ext cx="3600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2E0349-981C-1437-9847-E2E182F1A4F4}"/>
                  </a:ext>
                </a:extLst>
              </p14:cNvPr>
              <p14:cNvContentPartPr/>
              <p14:nvPr/>
            </p14:nvContentPartPr>
            <p14:xfrm>
              <a:off x="10185807" y="2258173"/>
              <a:ext cx="360" cy="197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2E0349-981C-1437-9847-E2E182F1A4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167807" y="2240173"/>
                <a:ext cx="36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73D9A79-A525-0B2E-261C-3D0B28ECCC95}"/>
                  </a:ext>
                </a:extLst>
              </p14:cNvPr>
              <p14:cNvContentPartPr/>
              <p14:nvPr/>
            </p14:nvContentPartPr>
            <p14:xfrm>
              <a:off x="10435287" y="3109933"/>
              <a:ext cx="360" cy="304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73D9A79-A525-0B2E-261C-3D0B28ECCC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17287" y="3091933"/>
                <a:ext cx="360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207ABB-1F33-C34C-EF69-E791FD3B5A94}"/>
                  </a:ext>
                </a:extLst>
              </p14:cNvPr>
              <p14:cNvContentPartPr/>
              <p14:nvPr/>
            </p14:nvContentPartPr>
            <p14:xfrm>
              <a:off x="10435287" y="2829493"/>
              <a:ext cx="360" cy="268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207ABB-1F33-C34C-EF69-E791FD3B5A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17287" y="2811493"/>
                <a:ext cx="360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27961A-56D6-679A-8A5F-E3FB7991521E}"/>
                  </a:ext>
                </a:extLst>
              </p14:cNvPr>
              <p14:cNvContentPartPr/>
              <p14:nvPr/>
            </p14:nvContentPartPr>
            <p14:xfrm>
              <a:off x="7733487" y="2767213"/>
              <a:ext cx="360" cy="642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27961A-56D6-679A-8A5F-E3FB799152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15487" y="2749213"/>
                <a:ext cx="3600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085D62-3467-173F-54E0-A4640B278700}"/>
                  </a:ext>
                </a:extLst>
              </p14:cNvPr>
              <p14:cNvContentPartPr/>
              <p14:nvPr/>
            </p14:nvContentPartPr>
            <p14:xfrm>
              <a:off x="7972527" y="3141253"/>
              <a:ext cx="360" cy="276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085D62-3467-173F-54E0-A4640B2787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54527" y="3123230"/>
                <a:ext cx="36000" cy="3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18EB4A-D4AD-B829-BB4F-DE71FDBCE1F6}"/>
                  </a:ext>
                </a:extLst>
              </p14:cNvPr>
              <p14:cNvContentPartPr/>
              <p14:nvPr/>
            </p14:nvContentPartPr>
            <p14:xfrm>
              <a:off x="8679207" y="3120373"/>
              <a:ext cx="360" cy="282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18EB4A-D4AD-B829-BB4F-DE71FDBCE1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61207" y="3102373"/>
                <a:ext cx="36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9BDA4CC-0737-4982-6E07-FCFB55D3AFE2}"/>
                  </a:ext>
                </a:extLst>
              </p14:cNvPr>
              <p14:cNvContentPartPr/>
              <p14:nvPr/>
            </p14:nvContentPartPr>
            <p14:xfrm>
              <a:off x="8939127" y="2455093"/>
              <a:ext cx="360" cy="951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9BDA4CC-0737-4982-6E07-FCFB55D3AF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21127" y="2437093"/>
                <a:ext cx="3600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2104A2B-8CCA-9D0E-C9B2-222228475F8B}"/>
                  </a:ext>
                </a:extLst>
              </p14:cNvPr>
              <p14:cNvContentPartPr/>
              <p14:nvPr/>
            </p14:nvContentPartPr>
            <p14:xfrm>
              <a:off x="9271407" y="2715373"/>
              <a:ext cx="360" cy="699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2104A2B-8CCA-9D0E-C9B2-222228475F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53407" y="2697373"/>
                <a:ext cx="3600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65AEDAB-C3AE-30D0-5A51-FBFFA6856B1E}"/>
                  </a:ext>
                </a:extLst>
              </p14:cNvPr>
              <p14:cNvContentPartPr/>
              <p14:nvPr/>
            </p14:nvContentPartPr>
            <p14:xfrm>
              <a:off x="9707727" y="2465893"/>
              <a:ext cx="360" cy="932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65AEDAB-C3AE-30D0-5A51-FBFFA6856B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89727" y="2447893"/>
                <a:ext cx="3600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D7E53CF-032F-BAB5-2FF9-D6A90A8E09F5}"/>
                  </a:ext>
                </a:extLst>
              </p14:cNvPr>
              <p14:cNvContentPartPr/>
              <p14:nvPr/>
            </p14:nvContentPartPr>
            <p14:xfrm>
              <a:off x="9853527" y="3224053"/>
              <a:ext cx="360" cy="173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D7E53CF-032F-BAB5-2FF9-D6A90A8E09F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35527" y="3206053"/>
                <a:ext cx="36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A2D1AC6-02A2-0E41-CE60-2D25180AEFBF}"/>
                  </a:ext>
                </a:extLst>
              </p14:cNvPr>
              <p14:cNvContentPartPr/>
              <p14:nvPr/>
            </p14:nvContentPartPr>
            <p14:xfrm>
              <a:off x="10788447" y="3213973"/>
              <a:ext cx="360" cy="192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A2D1AC6-02A2-0E41-CE60-2D25180AEFB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70447" y="3195939"/>
                <a:ext cx="36000" cy="227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F36631F-1E1E-DED6-2CCB-232AE09CE322}"/>
                  </a:ext>
                </a:extLst>
              </p14:cNvPr>
              <p14:cNvContentPartPr/>
              <p14:nvPr/>
            </p14:nvContentPartPr>
            <p14:xfrm>
              <a:off x="3200904" y="6053495"/>
              <a:ext cx="37461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F36631F-1E1E-DED6-2CCB-232AE09CE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904" y="6035495"/>
                <a:ext cx="3781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E718ACC-EF9B-C257-942D-82159B649D10}"/>
                  </a:ext>
                </a:extLst>
              </p14:cNvPr>
              <p14:cNvContentPartPr/>
              <p14:nvPr/>
            </p14:nvContentPartPr>
            <p14:xfrm>
              <a:off x="3197304" y="4309655"/>
              <a:ext cx="360" cy="1729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E718ACC-EF9B-C257-942D-82159B649D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9304" y="4291655"/>
                <a:ext cx="36000" cy="176544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25C5B907-F1BC-0CC6-CE3D-2CE48389EC63}"/>
              </a:ext>
            </a:extLst>
          </p:cNvPr>
          <p:cNvSpPr txBox="1"/>
          <p:nvPr/>
        </p:nvSpPr>
        <p:spPr>
          <a:xfrm>
            <a:off x="3197304" y="6039005"/>
            <a:ext cx="37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m/z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387176-AFBE-5C92-0327-113D0D9FF52D}"/>
              </a:ext>
            </a:extLst>
          </p:cNvPr>
          <p:cNvSpPr txBox="1"/>
          <p:nvPr/>
        </p:nvSpPr>
        <p:spPr>
          <a:xfrm rot="16200000">
            <a:off x="2065232" y="4985119"/>
            <a:ext cx="18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Intensity</a:t>
            </a:r>
            <a:endParaRPr lang="de-AT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E6E92B-006D-00D3-6963-A9E868A9173E}"/>
              </a:ext>
            </a:extLst>
          </p:cNvPr>
          <p:cNvSpPr txBox="1"/>
          <p:nvPr/>
        </p:nvSpPr>
        <p:spPr>
          <a:xfrm>
            <a:off x="3205262" y="4184372"/>
            <a:ext cx="40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MS3 –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 (</a:t>
            </a:r>
            <a:r>
              <a:rPr lang="de-AT" dirty="0" err="1">
                <a:solidFill>
                  <a:srgbClr val="1168B2"/>
                </a:solidFill>
              </a:rPr>
              <a:t>short</a:t>
            </a:r>
            <a:r>
              <a:rPr lang="de-AT" dirty="0">
                <a:solidFill>
                  <a:srgbClr val="1168B2"/>
                </a:solidFill>
              </a:rPr>
              <a:t>, ident. KQQGHR)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04CE78-4942-387E-E20B-8C9C49930910}"/>
                  </a:ext>
                </a:extLst>
              </p14:cNvPr>
              <p14:cNvContentPartPr/>
              <p14:nvPr/>
            </p14:nvContentPartPr>
            <p14:xfrm>
              <a:off x="3754047" y="4834924"/>
              <a:ext cx="360" cy="1192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04CE78-4942-387E-E20B-8C9C4993091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36047" y="4816924"/>
                <a:ext cx="3600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12D5FCE-4A1D-6D42-1469-1568B06EA53C}"/>
                  </a:ext>
                </a:extLst>
              </p14:cNvPr>
              <p14:cNvContentPartPr/>
              <p14:nvPr/>
            </p14:nvContentPartPr>
            <p14:xfrm>
              <a:off x="4179927" y="5541604"/>
              <a:ext cx="360" cy="501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12D5FCE-4A1D-6D42-1469-1568B06EA5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61927" y="5523604"/>
                <a:ext cx="360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B7DC7E0-406A-66F9-7B3C-93E51D0AEDC4}"/>
                  </a:ext>
                </a:extLst>
              </p14:cNvPr>
              <p14:cNvContentPartPr/>
              <p14:nvPr/>
            </p14:nvContentPartPr>
            <p14:xfrm>
              <a:off x="4730727" y="5053084"/>
              <a:ext cx="360" cy="981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B7DC7E0-406A-66F9-7B3C-93E51D0AEDC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12727" y="5035084"/>
                <a:ext cx="36000" cy="10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97DB0D6-239C-1E00-8F56-A45BEB3A9F88}"/>
                  </a:ext>
                </a:extLst>
              </p14:cNvPr>
              <p14:cNvContentPartPr/>
              <p14:nvPr/>
            </p14:nvContentPartPr>
            <p14:xfrm>
              <a:off x="5437047" y="4595884"/>
              <a:ext cx="360" cy="1437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97DB0D6-239C-1E00-8F56-A45BEB3A9F8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19047" y="4577884"/>
                <a:ext cx="36000" cy="14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0C8A815-C62E-E149-46AD-BA47CBD614F8}"/>
                  </a:ext>
                </a:extLst>
              </p14:cNvPr>
              <p14:cNvContentPartPr/>
              <p14:nvPr/>
            </p14:nvContentPartPr>
            <p14:xfrm>
              <a:off x="5956887" y="5624764"/>
              <a:ext cx="360" cy="393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0C8A815-C62E-E149-46AD-BA47CBD614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38887" y="5606764"/>
                <a:ext cx="360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5D1626-0EC6-A9E7-F2E2-F7B4E8E83BD5}"/>
                  </a:ext>
                </a:extLst>
              </p14:cNvPr>
              <p14:cNvContentPartPr/>
              <p14:nvPr/>
            </p14:nvContentPartPr>
            <p14:xfrm>
              <a:off x="6538647" y="5489764"/>
              <a:ext cx="360" cy="547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5D1626-0EC6-A9E7-F2E2-F7B4E8E83BD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20647" y="5471764"/>
                <a:ext cx="360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242769F-6573-AB82-6053-6CB17A37A16F}"/>
                  </a:ext>
                </a:extLst>
              </p14:cNvPr>
              <p14:cNvContentPartPr/>
              <p14:nvPr/>
            </p14:nvContentPartPr>
            <p14:xfrm>
              <a:off x="8315607" y="5728444"/>
              <a:ext cx="360" cy="295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242769F-6573-AB82-6053-6CB17A37A1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97607" y="5710444"/>
                <a:ext cx="36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FAB6405-3124-165C-B0D8-0072DD64B6DE}"/>
                  </a:ext>
                </a:extLst>
              </p14:cNvPr>
              <p14:cNvContentPartPr/>
              <p14:nvPr/>
            </p14:nvContentPartPr>
            <p14:xfrm>
              <a:off x="8700087" y="5146684"/>
              <a:ext cx="360" cy="875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FAB6405-3124-165C-B0D8-0072DD64B6D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82087" y="5128684"/>
                <a:ext cx="360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5E490BE-ED3C-015E-AF6F-C1352CA9C7A9}"/>
                  </a:ext>
                </a:extLst>
              </p14:cNvPr>
              <p14:cNvContentPartPr/>
              <p14:nvPr/>
            </p14:nvContentPartPr>
            <p14:xfrm>
              <a:off x="9177807" y="5541604"/>
              <a:ext cx="360" cy="486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5E490BE-ED3C-015E-AF6F-C1352CA9C7A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59807" y="5523617"/>
                <a:ext cx="36000" cy="52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8E40F7-4712-8CD1-810E-9A8C8D2E5099}"/>
                  </a:ext>
                </a:extLst>
              </p14:cNvPr>
              <p14:cNvContentPartPr/>
              <p14:nvPr/>
            </p14:nvContentPartPr>
            <p14:xfrm>
              <a:off x="9759927" y="5707564"/>
              <a:ext cx="360" cy="326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8E40F7-4712-8CD1-810E-9A8C8D2E509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41927" y="5689564"/>
                <a:ext cx="360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7597960-21C0-4253-AF4A-42F1931DEF2E}"/>
                  </a:ext>
                </a:extLst>
              </p14:cNvPr>
              <p14:cNvContentPartPr/>
              <p14:nvPr/>
            </p14:nvContentPartPr>
            <p14:xfrm>
              <a:off x="10497567" y="4897564"/>
              <a:ext cx="360" cy="1126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7597960-21C0-4253-AF4A-42F1931DEF2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479567" y="4879564"/>
                <a:ext cx="36000" cy="116244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3A6EC04-F4AB-6A3A-24B4-E4EFB5CA2EC3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5215482" y="3495411"/>
            <a:ext cx="2954685" cy="688961"/>
          </a:xfrm>
          <a:prstGeom prst="straightConnector1">
            <a:avLst/>
          </a:prstGeom>
          <a:ln>
            <a:solidFill>
              <a:srgbClr val="1168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3B30-B11C-3506-7C5A-4A87712E98FC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8419287" y="3495411"/>
            <a:ext cx="966135" cy="692426"/>
          </a:xfrm>
          <a:prstGeom prst="straightConnector1">
            <a:avLst/>
          </a:prstGeom>
          <a:ln>
            <a:solidFill>
              <a:srgbClr val="1168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0A65535-1CD8-D251-2E6C-9CE96F3A4BF4}"/>
              </a:ext>
            </a:extLst>
          </p:cNvPr>
          <p:cNvSpPr txBox="1"/>
          <p:nvPr/>
        </p:nvSpPr>
        <p:spPr>
          <a:xfrm>
            <a:off x="2789583" y="6369558"/>
            <a:ext cx="4051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Fig. 6: </a:t>
            </a:r>
            <a:r>
              <a:rPr lang="de-AT" sz="1600" dirty="0" err="1"/>
              <a:t>MSn</a:t>
            </a:r>
            <a:r>
              <a:rPr lang="de-AT" sz="1600" dirty="0"/>
              <a:t> </a:t>
            </a:r>
            <a:r>
              <a:rPr lang="de-AT" sz="1600" dirty="0" err="1"/>
              <a:t>spectra</a:t>
            </a:r>
            <a:r>
              <a:rPr lang="de-AT" sz="1600" dirty="0"/>
              <a:t> </a:t>
            </a:r>
            <a:r>
              <a:rPr lang="de-AT" sz="1600" dirty="0" err="1"/>
              <a:t>of</a:t>
            </a:r>
            <a:r>
              <a:rPr lang="de-AT" sz="1600" dirty="0"/>
              <a:t> </a:t>
            </a:r>
            <a:r>
              <a:rPr lang="de-AT" sz="1600" dirty="0" err="1"/>
              <a:t>the</a:t>
            </a:r>
            <a:r>
              <a:rPr lang="de-AT" sz="1600" dirty="0"/>
              <a:t> same </a:t>
            </a:r>
            <a:r>
              <a:rPr lang="de-AT" sz="1600" dirty="0" err="1"/>
              <a:t>peptide</a:t>
            </a:r>
            <a:r>
              <a:rPr lang="de-AT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690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Boosting</a:t>
            </a:r>
            <a:r>
              <a:rPr lang="de-AT" b="1" dirty="0"/>
              <a:t> – Scoring </a:t>
            </a:r>
            <a:r>
              <a:rPr lang="de-AT" b="1" dirty="0" err="1"/>
              <a:t>Function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947DF-D3C5-47E6-86B4-D615041FB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5101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scoring function:</a:t>
                </a:r>
              </a:p>
              <a:p>
                <a:pPr marL="457200" lvl="1" indent="0">
                  <a:buNone/>
                </a:pPr>
                <a:endParaRPr lang="de-AT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𝑝𝑒𝑝𝑡𝑖𝑑𝑒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𝑠𝑐𝑜𝑟𝑒𝑠</m:t>
                                  </m:r>
                                </m:e>
                                <m:sub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𝑝𝑒𝑝𝑡𝑖𝑑𝑒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𝑝𝑒𝑝𝑡𝑖𝑑𝑒</m:t>
                        </m:r>
                      </m:sub>
                    </m:sSub>
                  </m:oMath>
                </a14:m>
                <a:r>
                  <a:rPr lang="en-US" dirty="0"/>
                  <a:t> is a list of all scores of that peptide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user-defined boost parameter (default 20)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unique scan numbers that peptide has been identified 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947DF-D3C5-47E6-86B4-D615041F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51019" cy="4351338"/>
              </a:xfrm>
              <a:blipFill>
                <a:blip r:embed="rId2"/>
                <a:stretch>
                  <a:fillRect l="-11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8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6B2-E25B-4A3A-9DD3-3526824D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CSM and </a:t>
            </a:r>
            <a:r>
              <a:rPr lang="de-AT" b="1" dirty="0" err="1"/>
              <a:t>Crosslink</a:t>
            </a:r>
            <a:r>
              <a:rPr lang="de-AT" b="1" dirty="0"/>
              <a:t> </a:t>
            </a:r>
            <a:r>
              <a:rPr lang="de-AT" b="1" dirty="0" err="1"/>
              <a:t>Creation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7DF-D3C5-47E6-86B4-D615041F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16845" cy="4351338"/>
          </a:xfrm>
        </p:spPr>
        <p:txBody>
          <a:bodyPr/>
          <a:lstStyle/>
          <a:p>
            <a:r>
              <a:rPr lang="en-US" dirty="0"/>
              <a:t>Having identified both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</a:t>
            </a:r>
            <a:r>
              <a:rPr lang="de-AT" dirty="0"/>
              <a:t> and </a:t>
            </a:r>
            <a:r>
              <a:rPr lang="el-GR" dirty="0">
                <a:solidFill>
                  <a:srgbClr val="E3342C"/>
                </a:solidFill>
              </a:rPr>
              <a:t>β</a:t>
            </a:r>
            <a:r>
              <a:rPr lang="de-AT" dirty="0">
                <a:solidFill>
                  <a:srgbClr val="E3342C"/>
                </a:solidFill>
              </a:rPr>
              <a:t> Peptide</a:t>
            </a:r>
            <a:r>
              <a:rPr lang="de-AT" dirty="0"/>
              <a:t>,</a:t>
            </a:r>
            <a:r>
              <a:rPr lang="de-AT" dirty="0">
                <a:solidFill>
                  <a:srgbClr val="E3342C"/>
                </a:solidFill>
              </a:rPr>
              <a:t> </a:t>
            </a:r>
            <a:r>
              <a:rPr lang="en-US" dirty="0"/>
              <a:t>the two results are combined to one Crosslink-Spectrum-Match (CSM), e.g.:</a:t>
            </a:r>
          </a:p>
          <a:p>
            <a:pPr marL="0" indent="0" algn="ctr">
              <a:buNone/>
            </a:pPr>
            <a:r>
              <a:rPr lang="de-AT" dirty="0">
                <a:solidFill>
                  <a:srgbClr val="1168B2"/>
                </a:solidFill>
              </a:rPr>
              <a:t>KQQGHR </a:t>
            </a:r>
            <a:r>
              <a:rPr lang="de-AT" dirty="0"/>
              <a:t>–</a:t>
            </a:r>
            <a:r>
              <a:rPr lang="de-AT" dirty="0">
                <a:solidFill>
                  <a:srgbClr val="1168B2"/>
                </a:solidFill>
              </a:rPr>
              <a:t> </a:t>
            </a:r>
            <a:r>
              <a:rPr lang="de-AT" dirty="0">
                <a:solidFill>
                  <a:srgbClr val="E3342C"/>
                </a:solidFill>
              </a:rPr>
              <a:t>AMEKAR </a:t>
            </a:r>
            <a:r>
              <a:rPr lang="de-AT" dirty="0"/>
              <a:t>(</a:t>
            </a:r>
            <a:r>
              <a:rPr lang="de-AT" dirty="0" err="1"/>
              <a:t>Spectrum</a:t>
            </a:r>
            <a:r>
              <a:rPr lang="de-AT" dirty="0"/>
              <a:t> 1337)</a:t>
            </a:r>
          </a:p>
          <a:p>
            <a:r>
              <a:rPr lang="de-AT" dirty="0"/>
              <a:t>The CSM score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minimum</a:t>
            </a:r>
            <a:r>
              <a:rPr lang="de-AT" dirty="0"/>
              <a:t> score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el-GR" dirty="0">
                <a:solidFill>
                  <a:srgbClr val="1168B2"/>
                </a:solidFill>
              </a:rPr>
              <a:t>α</a:t>
            </a:r>
            <a:r>
              <a:rPr lang="de-AT" dirty="0">
                <a:solidFill>
                  <a:srgbClr val="1168B2"/>
                </a:solidFill>
              </a:rPr>
              <a:t> Peptide</a:t>
            </a:r>
            <a:r>
              <a:rPr lang="de-AT" dirty="0"/>
              <a:t> and </a:t>
            </a:r>
            <a:r>
              <a:rPr lang="el-GR" dirty="0">
                <a:solidFill>
                  <a:srgbClr val="E3342C"/>
                </a:solidFill>
              </a:rPr>
              <a:t>β</a:t>
            </a:r>
            <a:r>
              <a:rPr lang="de-AT" dirty="0">
                <a:solidFill>
                  <a:srgbClr val="E3342C"/>
                </a:solidFill>
              </a:rPr>
              <a:t> Peptide</a:t>
            </a:r>
          </a:p>
          <a:p>
            <a:r>
              <a:rPr lang="de-AT" dirty="0"/>
              <a:t>Multiple CSMs (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sequence</a:t>
            </a:r>
            <a:r>
              <a:rPr lang="de-AT" dirty="0"/>
              <a:t>)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combined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crosslink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crosslink</a:t>
            </a:r>
            <a:r>
              <a:rPr lang="de-AT" dirty="0"/>
              <a:t> score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maximum score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associated</a:t>
            </a:r>
            <a:r>
              <a:rPr lang="de-AT" dirty="0"/>
              <a:t> CSMs</a:t>
            </a:r>
          </a:p>
          <a:p>
            <a:r>
              <a:rPr lang="de-AT" dirty="0"/>
              <a:t>MS Annika </a:t>
            </a:r>
            <a:r>
              <a:rPr lang="de-AT" dirty="0" err="1"/>
              <a:t>does</a:t>
            </a:r>
            <a:r>
              <a:rPr lang="de-AT" dirty="0"/>
              <a:t> 2 </a:t>
            </a:r>
            <a:r>
              <a:rPr lang="de-AT" dirty="0" err="1"/>
              <a:t>step</a:t>
            </a:r>
            <a:r>
              <a:rPr lang="de-AT" dirty="0"/>
              <a:t> </a:t>
            </a:r>
            <a:r>
              <a:rPr lang="de-AT" dirty="0" err="1"/>
              <a:t>validation</a:t>
            </a:r>
            <a:r>
              <a:rPr lang="de-AT" dirty="0"/>
              <a:t> – at CSM </a:t>
            </a:r>
            <a:r>
              <a:rPr lang="de-AT" dirty="0" err="1"/>
              <a:t>level</a:t>
            </a:r>
            <a:r>
              <a:rPr lang="de-AT" dirty="0"/>
              <a:t> and </a:t>
            </a:r>
            <a:r>
              <a:rPr lang="de-AT" dirty="0" err="1"/>
              <a:t>crosslink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0032-0D3A-417D-A601-4AF0496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BFA-D088-4721-AC86-269C9D4E65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3085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enutzerdefiniertes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1004</Words>
  <Application>Microsoft Office PowerPoint</Application>
  <PresentationFormat>Widescreen</PresentationFormat>
  <Paragraphs>145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1_Benutzerdefiniertes Design</vt:lpstr>
      <vt:lpstr>2_Benutzerdefiniertes Design</vt:lpstr>
      <vt:lpstr>Identifying Crosslinks in MS2-MS3-based Workflows with MS Annika</vt:lpstr>
      <vt:lpstr>Cross-linking</vt:lpstr>
      <vt:lpstr>MS2 vs. MS3-based Cross-linking Workflows</vt:lpstr>
      <vt:lpstr>    MS Annika</vt:lpstr>
      <vt:lpstr>Identification of Crosslinks from MS3 Spectra</vt:lpstr>
      <vt:lpstr>Search</vt:lpstr>
      <vt:lpstr>Boosting Cross-linking Identifications</vt:lpstr>
      <vt:lpstr>Boosting – Scoring Function</vt:lpstr>
      <vt:lpstr>CSM and Crosslink Creation</vt:lpstr>
      <vt:lpstr>Results</vt:lpstr>
      <vt:lpstr>PowerPoint Presentation</vt:lpstr>
      <vt:lpstr>PowerPoint Presentation</vt:lpstr>
      <vt:lpstr>Conclusion</vt:lpstr>
      <vt:lpstr>Acknowledgements</vt:lpstr>
      <vt:lpstr>Questions?</vt:lpstr>
    </vt:vector>
  </TitlesOfParts>
  <Company>FH-Hagenberg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XLMS</dc:title>
  <dc:creator>Birklbauer Micha</dc:creator>
  <cp:lastModifiedBy>Birklbauer Micha</cp:lastModifiedBy>
  <cp:revision>146</cp:revision>
  <dcterms:created xsi:type="dcterms:W3CDTF">2017-06-04T13:33:28Z</dcterms:created>
  <dcterms:modified xsi:type="dcterms:W3CDTF">2022-09-02T12:03:07Z</dcterms:modified>
</cp:coreProperties>
</file>