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42808525"/>
  <p:notesSz cx="6811963" cy="9942513"/>
  <p:defaultTextStyle>
    <a:defPPr>
      <a:defRPr lang="de-AT"/>
    </a:defPPr>
    <a:lvl1pPr algn="ctr" rtl="0" fontAlgn="base">
      <a:spcBef>
        <a:spcPct val="0"/>
      </a:spcBef>
      <a:spcAft>
        <a:spcPct val="0"/>
      </a:spcAft>
      <a:defRPr sz="7800" kern="1200">
        <a:solidFill>
          <a:schemeClr val="tx1"/>
        </a:solidFill>
        <a:latin typeface="Arial" charset="0"/>
        <a:ea typeface="+mn-ea"/>
        <a:cs typeface="+mn-cs"/>
      </a:defRPr>
    </a:lvl1pPr>
    <a:lvl2pPr marL="457200" algn="ctr" rtl="0" fontAlgn="base">
      <a:spcBef>
        <a:spcPct val="0"/>
      </a:spcBef>
      <a:spcAft>
        <a:spcPct val="0"/>
      </a:spcAft>
      <a:defRPr sz="7800" kern="1200">
        <a:solidFill>
          <a:schemeClr val="tx1"/>
        </a:solidFill>
        <a:latin typeface="Arial" charset="0"/>
        <a:ea typeface="+mn-ea"/>
        <a:cs typeface="+mn-cs"/>
      </a:defRPr>
    </a:lvl2pPr>
    <a:lvl3pPr marL="914400" algn="ctr" rtl="0" fontAlgn="base">
      <a:spcBef>
        <a:spcPct val="0"/>
      </a:spcBef>
      <a:spcAft>
        <a:spcPct val="0"/>
      </a:spcAft>
      <a:defRPr sz="7800" kern="1200">
        <a:solidFill>
          <a:schemeClr val="tx1"/>
        </a:solidFill>
        <a:latin typeface="Arial" charset="0"/>
        <a:ea typeface="+mn-ea"/>
        <a:cs typeface="+mn-cs"/>
      </a:defRPr>
    </a:lvl3pPr>
    <a:lvl4pPr marL="1371600" algn="ctr" rtl="0" fontAlgn="base">
      <a:spcBef>
        <a:spcPct val="0"/>
      </a:spcBef>
      <a:spcAft>
        <a:spcPct val="0"/>
      </a:spcAft>
      <a:defRPr sz="7800" kern="1200">
        <a:solidFill>
          <a:schemeClr val="tx1"/>
        </a:solidFill>
        <a:latin typeface="Arial" charset="0"/>
        <a:ea typeface="+mn-ea"/>
        <a:cs typeface="+mn-cs"/>
      </a:defRPr>
    </a:lvl4pPr>
    <a:lvl5pPr marL="1828800" algn="ctr" rtl="0" fontAlgn="base">
      <a:spcBef>
        <a:spcPct val="0"/>
      </a:spcBef>
      <a:spcAft>
        <a:spcPct val="0"/>
      </a:spcAft>
      <a:defRPr sz="7800" kern="1200">
        <a:solidFill>
          <a:schemeClr val="tx1"/>
        </a:solidFill>
        <a:latin typeface="Arial" charset="0"/>
        <a:ea typeface="+mn-ea"/>
        <a:cs typeface="+mn-cs"/>
      </a:defRPr>
    </a:lvl5pPr>
    <a:lvl6pPr marL="2286000" algn="l" defTabSz="914400" rtl="0" eaLnBrk="1" latinLnBrk="0" hangingPunct="1">
      <a:defRPr sz="7800" kern="1200">
        <a:solidFill>
          <a:schemeClr val="tx1"/>
        </a:solidFill>
        <a:latin typeface="Arial" charset="0"/>
        <a:ea typeface="+mn-ea"/>
        <a:cs typeface="+mn-cs"/>
      </a:defRPr>
    </a:lvl6pPr>
    <a:lvl7pPr marL="2743200" algn="l" defTabSz="914400" rtl="0" eaLnBrk="1" latinLnBrk="0" hangingPunct="1">
      <a:defRPr sz="7800" kern="1200">
        <a:solidFill>
          <a:schemeClr val="tx1"/>
        </a:solidFill>
        <a:latin typeface="Arial" charset="0"/>
        <a:ea typeface="+mn-ea"/>
        <a:cs typeface="+mn-cs"/>
      </a:defRPr>
    </a:lvl7pPr>
    <a:lvl8pPr marL="3200400" algn="l" defTabSz="914400" rtl="0" eaLnBrk="1" latinLnBrk="0" hangingPunct="1">
      <a:defRPr sz="7800" kern="1200">
        <a:solidFill>
          <a:schemeClr val="tx1"/>
        </a:solidFill>
        <a:latin typeface="Arial" charset="0"/>
        <a:ea typeface="+mn-ea"/>
        <a:cs typeface="+mn-cs"/>
      </a:defRPr>
    </a:lvl8pPr>
    <a:lvl9pPr marL="3657600" algn="l" defTabSz="914400" rtl="0" eaLnBrk="1" latinLnBrk="0" hangingPunct="1">
      <a:defRPr sz="7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2" pos="805" userDrawn="1">
          <p15:clr>
            <a:srgbClr val="A4A3A4"/>
          </p15:clr>
        </p15:guide>
        <p15:guide id="3" pos="18269" userDrawn="1">
          <p15:clr>
            <a:srgbClr val="A4A3A4"/>
          </p15:clr>
        </p15:guide>
        <p15:guide id="4" orient="horz" pos="13483">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951396D-9205-89EB-63B6-F6AFDC7C1E86}" name="Birklbauer Micha" initials="BM" userId="S::p42587@fhooe.at::6a0b40f6-2383-4485-9746-453049b1349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A0F5"/>
    <a:srgbClr val="E70E21"/>
    <a:srgbClr val="0D66B1"/>
    <a:srgbClr val="E72EB8"/>
    <a:srgbClr val="27C527"/>
    <a:srgbClr val="FFFF60"/>
    <a:srgbClr val="21FFFF"/>
    <a:srgbClr val="02FDFD"/>
    <a:srgbClr val="17FFFF"/>
    <a:srgbClr val="E712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46F890A9-2807-4EBB-B81D-B2AA78EC7F39}" styleName="Dunkle Formatvorlage 2 - Akzent 5/Akz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40" autoAdjust="0"/>
    <p:restoredTop sz="95857" autoAdjust="0"/>
  </p:normalViewPr>
  <p:slideViewPr>
    <p:cSldViewPr>
      <p:cViewPr>
        <p:scale>
          <a:sx n="50" d="100"/>
          <a:sy n="50" d="100"/>
        </p:scale>
        <p:origin x="630" y="-588"/>
      </p:cViewPr>
      <p:guideLst>
        <p:guide pos="805"/>
        <p:guide pos="18269"/>
        <p:guide orient="horz" pos="13483"/>
      </p:guideLst>
    </p:cSldViewPr>
  </p:slideViewPr>
  <p:outlineViewPr>
    <p:cViewPr>
      <p:scale>
        <a:sx n="33" d="100"/>
        <a:sy n="33" d="100"/>
      </p:scale>
      <p:origin x="0" y="0"/>
    </p:cViewPr>
  </p:outlineViewPr>
  <p:notesTextViewPr>
    <p:cViewPr>
      <p:scale>
        <a:sx n="66" d="100"/>
        <a:sy n="66" d="100"/>
      </p:scale>
      <p:origin x="0" y="0"/>
    </p:cViewPr>
  </p:notesTextViewPr>
  <p:gridSpacing cx="180023" cy="180023"/>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6"/>
            <a:ext cx="2952302" cy="496344"/>
          </a:xfrm>
          <a:prstGeom prst="rect">
            <a:avLst/>
          </a:prstGeom>
          <a:noFill/>
          <a:ln w="9525">
            <a:noFill/>
            <a:miter lim="800000"/>
            <a:headEnd/>
            <a:tailEnd/>
          </a:ln>
          <a:effectLst/>
        </p:spPr>
        <p:txBody>
          <a:bodyPr vert="horz" wrap="square" lIns="91613" tIns="45807" rIns="91613" bIns="45807" numCol="1" anchor="t" anchorCtr="0" compatLnSpc="1">
            <a:prstTxWarp prst="textNoShape">
              <a:avLst/>
            </a:prstTxWarp>
          </a:bodyPr>
          <a:lstStyle>
            <a:lvl1pPr algn="l" defTabSz="917076">
              <a:defRPr sz="1100"/>
            </a:lvl1pPr>
          </a:lstStyle>
          <a:p>
            <a:endParaRPr lang="de-AT"/>
          </a:p>
        </p:txBody>
      </p:sp>
      <p:sp>
        <p:nvSpPr>
          <p:cNvPr id="3075" name="Rectangle 3"/>
          <p:cNvSpPr>
            <a:spLocks noGrp="1" noChangeArrowheads="1"/>
          </p:cNvSpPr>
          <p:nvPr>
            <p:ph type="dt" idx="1"/>
          </p:nvPr>
        </p:nvSpPr>
        <p:spPr bwMode="auto">
          <a:xfrm>
            <a:off x="3858308" y="6"/>
            <a:ext cx="2952302" cy="496344"/>
          </a:xfrm>
          <a:prstGeom prst="rect">
            <a:avLst/>
          </a:prstGeom>
          <a:noFill/>
          <a:ln w="9525">
            <a:noFill/>
            <a:miter lim="800000"/>
            <a:headEnd/>
            <a:tailEnd/>
          </a:ln>
          <a:effectLst/>
        </p:spPr>
        <p:txBody>
          <a:bodyPr vert="horz" wrap="square" lIns="91613" tIns="45807" rIns="91613" bIns="45807" numCol="1" anchor="t" anchorCtr="0" compatLnSpc="1">
            <a:prstTxWarp prst="textNoShape">
              <a:avLst/>
            </a:prstTxWarp>
          </a:bodyPr>
          <a:lstStyle>
            <a:lvl1pPr algn="r" defTabSz="917076">
              <a:defRPr sz="1100"/>
            </a:lvl1pPr>
          </a:lstStyle>
          <a:p>
            <a:endParaRPr lang="de-AT"/>
          </a:p>
        </p:txBody>
      </p:sp>
      <p:sp>
        <p:nvSpPr>
          <p:cNvPr id="3076" name="Rectangle 4"/>
          <p:cNvSpPr>
            <a:spLocks noGrp="1" noRot="1" noChangeAspect="1" noChangeArrowheads="1" noTextEdit="1"/>
          </p:cNvSpPr>
          <p:nvPr>
            <p:ph type="sldImg" idx="2"/>
          </p:nvPr>
        </p:nvSpPr>
        <p:spPr bwMode="auto">
          <a:xfrm>
            <a:off x="2092325" y="744538"/>
            <a:ext cx="2638425" cy="373062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1538" y="4722908"/>
            <a:ext cx="5448894" cy="4473134"/>
          </a:xfrm>
          <a:prstGeom prst="rect">
            <a:avLst/>
          </a:prstGeom>
          <a:noFill/>
          <a:ln w="9525">
            <a:noFill/>
            <a:miter lim="800000"/>
            <a:headEnd/>
            <a:tailEnd/>
          </a:ln>
          <a:effectLst/>
        </p:spPr>
        <p:txBody>
          <a:bodyPr vert="horz" wrap="square" lIns="91613" tIns="45807" rIns="91613" bIns="45807" numCol="1" anchor="t" anchorCtr="0" compatLnSpc="1">
            <a:prstTxWarp prst="textNoShape">
              <a:avLst/>
            </a:prstTxWarp>
          </a:bodyPr>
          <a:lstStyle/>
          <a:p>
            <a:pPr lvl="0"/>
            <a:r>
              <a:rPr lang="de-AT"/>
              <a:t>Textmasterformate durch Klicken bearbeiten</a:t>
            </a:r>
          </a:p>
          <a:p>
            <a:pPr lvl="1"/>
            <a:r>
              <a:rPr lang="de-AT"/>
              <a:t>Zweite Ebene</a:t>
            </a:r>
          </a:p>
          <a:p>
            <a:pPr lvl="2"/>
            <a:r>
              <a:rPr lang="de-AT"/>
              <a:t>Dritte Ebene</a:t>
            </a:r>
          </a:p>
          <a:p>
            <a:pPr lvl="3"/>
            <a:r>
              <a:rPr lang="de-AT"/>
              <a:t>Vierte Ebene</a:t>
            </a:r>
          </a:p>
          <a:p>
            <a:pPr lvl="4"/>
            <a:r>
              <a:rPr lang="de-AT"/>
              <a:t>Fünfte Ebene</a:t>
            </a:r>
          </a:p>
        </p:txBody>
      </p:sp>
      <p:sp>
        <p:nvSpPr>
          <p:cNvPr id="3078" name="Rectangle 6"/>
          <p:cNvSpPr>
            <a:spLocks noGrp="1" noChangeArrowheads="1"/>
          </p:cNvSpPr>
          <p:nvPr>
            <p:ph type="ftr" sz="quarter" idx="4"/>
          </p:nvPr>
        </p:nvSpPr>
        <p:spPr bwMode="auto">
          <a:xfrm>
            <a:off x="0" y="9444393"/>
            <a:ext cx="2952302" cy="496344"/>
          </a:xfrm>
          <a:prstGeom prst="rect">
            <a:avLst/>
          </a:prstGeom>
          <a:noFill/>
          <a:ln w="9525">
            <a:noFill/>
            <a:miter lim="800000"/>
            <a:headEnd/>
            <a:tailEnd/>
          </a:ln>
          <a:effectLst/>
        </p:spPr>
        <p:txBody>
          <a:bodyPr vert="horz" wrap="square" lIns="91613" tIns="45807" rIns="91613" bIns="45807" numCol="1" anchor="b" anchorCtr="0" compatLnSpc="1">
            <a:prstTxWarp prst="textNoShape">
              <a:avLst/>
            </a:prstTxWarp>
          </a:bodyPr>
          <a:lstStyle>
            <a:lvl1pPr algn="l" defTabSz="917076">
              <a:defRPr sz="1100"/>
            </a:lvl1pPr>
          </a:lstStyle>
          <a:p>
            <a:endParaRPr lang="de-AT"/>
          </a:p>
        </p:txBody>
      </p:sp>
      <p:sp>
        <p:nvSpPr>
          <p:cNvPr id="3079" name="Rectangle 7"/>
          <p:cNvSpPr>
            <a:spLocks noGrp="1" noChangeArrowheads="1"/>
          </p:cNvSpPr>
          <p:nvPr>
            <p:ph type="sldNum" sz="quarter" idx="5"/>
          </p:nvPr>
        </p:nvSpPr>
        <p:spPr bwMode="auto">
          <a:xfrm>
            <a:off x="3858308" y="9444393"/>
            <a:ext cx="2952302" cy="496344"/>
          </a:xfrm>
          <a:prstGeom prst="rect">
            <a:avLst/>
          </a:prstGeom>
          <a:noFill/>
          <a:ln w="9525">
            <a:noFill/>
            <a:miter lim="800000"/>
            <a:headEnd/>
            <a:tailEnd/>
          </a:ln>
          <a:effectLst/>
        </p:spPr>
        <p:txBody>
          <a:bodyPr vert="horz" wrap="square" lIns="91613" tIns="45807" rIns="91613" bIns="45807" numCol="1" anchor="b" anchorCtr="0" compatLnSpc="1">
            <a:prstTxWarp prst="textNoShape">
              <a:avLst/>
            </a:prstTxWarp>
          </a:bodyPr>
          <a:lstStyle>
            <a:lvl1pPr algn="r" defTabSz="917076">
              <a:defRPr sz="1100"/>
            </a:lvl1pPr>
          </a:lstStyle>
          <a:p>
            <a:fld id="{2CA01077-772F-4773-B304-B515A98DDAC6}" type="slidenum">
              <a:rPr lang="de-AT"/>
              <a:pPr/>
              <a:t>‹#›</a:t>
            </a:fld>
            <a:endParaRPr lang="de-AT"/>
          </a:p>
        </p:txBody>
      </p:sp>
    </p:spTree>
    <p:extLst>
      <p:ext uri="{BB962C8B-B14F-4D97-AF65-F5344CB8AC3E}">
        <p14:creationId xmlns:p14="http://schemas.microsoft.com/office/powerpoint/2010/main" val="16301237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F1B531-DDF2-47EF-800C-E14654EDCD50}" type="slidenum">
              <a:rPr lang="de-AT"/>
              <a:pPr/>
              <a:t>1</a:t>
            </a:fld>
            <a:endParaRPr lang="de-AT"/>
          </a:p>
        </p:txBody>
      </p:sp>
      <p:sp>
        <p:nvSpPr>
          <p:cNvPr id="4098" name="Rectangle 2"/>
          <p:cNvSpPr>
            <a:spLocks noGrp="1" noRot="1" noChangeAspect="1" noChangeArrowheads="1" noTextEdit="1"/>
          </p:cNvSpPr>
          <p:nvPr>
            <p:ph type="sldImg"/>
          </p:nvPr>
        </p:nvSpPr>
        <p:spPr>
          <a:xfrm>
            <a:off x="2092325" y="744538"/>
            <a:ext cx="2638425" cy="3730625"/>
          </a:xfrm>
          <a:ln/>
        </p:spPr>
      </p:sp>
      <p:sp>
        <p:nvSpPr>
          <p:cNvPr id="409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1713" y="13298488"/>
            <a:ext cx="25736550" cy="9175750"/>
          </a:xfrm>
        </p:spPr>
        <p:txBody>
          <a:bodyPr/>
          <a:lstStyle/>
          <a:p>
            <a:r>
              <a:rPr lang="de-DE"/>
              <a:t>Titelmasterformat durch Klicken bearbeiten</a:t>
            </a:r>
            <a:endParaRPr lang="de-AT"/>
          </a:p>
        </p:txBody>
      </p:sp>
      <p:sp>
        <p:nvSpPr>
          <p:cNvPr id="3" name="Untertitel 2"/>
          <p:cNvSpPr>
            <a:spLocks noGrp="1"/>
          </p:cNvSpPr>
          <p:nvPr>
            <p:ph type="subTitle" idx="1"/>
          </p:nvPr>
        </p:nvSpPr>
        <p:spPr>
          <a:xfrm>
            <a:off x="4541838" y="24258588"/>
            <a:ext cx="21196300"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endParaRPr lang="de-AT"/>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70D3D2FA-D574-447C-AC7F-37DAABC4C568}" type="slidenum">
              <a:rPr lang="de-AT"/>
              <a:pPr/>
              <a:t>‹#›</a:t>
            </a:fld>
            <a:endParaRPr lang="de-A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03E08219-FCD0-45D8-AA78-9C7205BABAAE}" type="slidenum">
              <a:rPr lang="de-AT"/>
              <a:pPr/>
              <a:t>‹#›</a:t>
            </a:fld>
            <a:endParaRPr lang="de-A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5125" y="1714500"/>
            <a:ext cx="6813550" cy="36523613"/>
          </a:xfrm>
        </p:spPr>
        <p:txBody>
          <a:bodyPr vert="eaVert"/>
          <a:lstStyle/>
          <a:p>
            <a:r>
              <a:rPr lang="de-DE"/>
              <a:t>Titelmasterformat durch Klicken bearbeiten</a:t>
            </a:r>
            <a:endParaRPr lang="de-AT"/>
          </a:p>
        </p:txBody>
      </p:sp>
      <p:sp>
        <p:nvSpPr>
          <p:cNvPr id="3" name="Vertikaler Textplatzhalter 2"/>
          <p:cNvSpPr>
            <a:spLocks noGrp="1"/>
          </p:cNvSpPr>
          <p:nvPr>
            <p:ph type="body" orient="vert" idx="1"/>
          </p:nvPr>
        </p:nvSpPr>
        <p:spPr>
          <a:xfrm>
            <a:off x="1511300" y="1714500"/>
            <a:ext cx="20291425" cy="36523613"/>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B5FF2FA5-6A75-41DE-9771-0030FAEC7444}" type="slidenum">
              <a:rPr lang="de-AT"/>
              <a:pPr/>
              <a:t>‹#›</a:t>
            </a:fld>
            <a:endParaRPr lang="de-A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8AD05E7F-F83A-4B0F-8B38-7135B0DC504C}" type="slidenum">
              <a:rPr lang="de-AT"/>
              <a:pPr/>
              <a:t>‹#›</a:t>
            </a:fld>
            <a:endParaRPr lang="de-A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2363" y="27508200"/>
            <a:ext cx="25738137" cy="8502650"/>
          </a:xfrm>
        </p:spPr>
        <p:txBody>
          <a:bodyPr anchor="t"/>
          <a:lstStyle>
            <a:lvl1pPr algn="l">
              <a:defRPr sz="4000" b="1" cap="all"/>
            </a:lvl1pPr>
          </a:lstStyle>
          <a:p>
            <a:r>
              <a:rPr lang="de-DE"/>
              <a:t>Titelmasterformat durch Klicken bearbeiten</a:t>
            </a:r>
            <a:endParaRPr lang="de-AT"/>
          </a:p>
        </p:txBody>
      </p:sp>
      <p:sp>
        <p:nvSpPr>
          <p:cNvPr id="3" name="Textplatzhalter 2"/>
          <p:cNvSpPr>
            <a:spLocks noGrp="1"/>
          </p:cNvSpPr>
          <p:nvPr>
            <p:ph type="body" idx="1"/>
          </p:nvPr>
        </p:nvSpPr>
        <p:spPr>
          <a:xfrm>
            <a:off x="2392363" y="18143538"/>
            <a:ext cx="2573813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CA752F3B-5274-4882-A619-4BA5E9F34DE2}" type="slidenum">
              <a:rPr lang="de-AT"/>
              <a:pPr/>
              <a:t>‹#›</a:t>
            </a:fld>
            <a:endParaRPr lang="de-A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sz="half" idx="1"/>
          </p:nvPr>
        </p:nvSpPr>
        <p:spPr>
          <a:xfrm>
            <a:off x="1511300" y="9996488"/>
            <a:ext cx="13552488" cy="2824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p:cNvSpPr>
            <a:spLocks noGrp="1"/>
          </p:cNvSpPr>
          <p:nvPr>
            <p:ph sz="half" idx="2"/>
          </p:nvPr>
        </p:nvSpPr>
        <p:spPr>
          <a:xfrm>
            <a:off x="15216188" y="9996488"/>
            <a:ext cx="13552487" cy="2824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p:cNvSpPr>
            <a:spLocks noGrp="1"/>
          </p:cNvSpPr>
          <p:nvPr>
            <p:ph type="dt" sz="half" idx="10"/>
          </p:nvPr>
        </p:nvSpPr>
        <p:spPr/>
        <p:txBody>
          <a:bodyPr/>
          <a:lstStyle>
            <a:lvl1pPr>
              <a:defRPr/>
            </a:lvl1pPr>
          </a:lstStyle>
          <a:p>
            <a:endParaRPr lang="de-AT"/>
          </a:p>
        </p:txBody>
      </p:sp>
      <p:sp>
        <p:nvSpPr>
          <p:cNvPr id="6" name="Fußzeilenplatzhalter 5"/>
          <p:cNvSpPr>
            <a:spLocks noGrp="1"/>
          </p:cNvSpPr>
          <p:nvPr>
            <p:ph type="ftr" sz="quarter" idx="11"/>
          </p:nvPr>
        </p:nvSpPr>
        <p:spPr/>
        <p:txBody>
          <a:bodyPr/>
          <a:lstStyle>
            <a:lvl1pPr>
              <a:defRPr/>
            </a:lvl1pPr>
          </a:lstStyle>
          <a:p>
            <a:endParaRPr lang="de-AT"/>
          </a:p>
        </p:txBody>
      </p:sp>
      <p:sp>
        <p:nvSpPr>
          <p:cNvPr id="7" name="Foliennummernplatzhalter 6"/>
          <p:cNvSpPr>
            <a:spLocks noGrp="1"/>
          </p:cNvSpPr>
          <p:nvPr>
            <p:ph type="sldNum" sz="quarter" idx="12"/>
          </p:nvPr>
        </p:nvSpPr>
        <p:spPr/>
        <p:txBody>
          <a:bodyPr/>
          <a:lstStyle>
            <a:lvl1pPr>
              <a:defRPr/>
            </a:lvl1pPr>
          </a:lstStyle>
          <a:p>
            <a:fld id="{44CEE62B-B9C4-4F36-AAD4-175115F6E48A}" type="slidenum">
              <a:rPr lang="de-AT"/>
              <a:pPr/>
              <a:t>‹#›</a:t>
            </a:fld>
            <a:endParaRPr lang="de-A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p:spPr>
        <p:txBody>
          <a:bodyPr/>
          <a:lstStyle>
            <a:lvl1pPr>
              <a:defRPr/>
            </a:lvl1pPr>
          </a:lstStyle>
          <a:p>
            <a:r>
              <a:rPr lang="de-DE"/>
              <a:t>Titelmasterformat durch Klicken bearbeiten</a:t>
            </a:r>
            <a:endParaRPr lang="de-AT"/>
          </a:p>
        </p:txBody>
      </p:sp>
      <p:sp>
        <p:nvSpPr>
          <p:cNvPr id="3" name="Textplatzhalter 2"/>
          <p:cNvSpPr>
            <a:spLocks noGrp="1"/>
          </p:cNvSpPr>
          <p:nvPr>
            <p:ph type="body" idx="1"/>
          </p:nvPr>
        </p:nvSpPr>
        <p:spPr>
          <a:xfrm>
            <a:off x="1514475" y="9582150"/>
            <a:ext cx="13377863"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1514475" y="13576300"/>
            <a:ext cx="13377863"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p:cNvSpPr>
            <a:spLocks noGrp="1"/>
          </p:cNvSpPr>
          <p:nvPr>
            <p:ph type="body" sz="quarter" idx="3"/>
          </p:nvPr>
        </p:nvSpPr>
        <p:spPr>
          <a:xfrm>
            <a:off x="15381288" y="9582150"/>
            <a:ext cx="13384212"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15381288" y="13576300"/>
            <a:ext cx="13384212"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p:cNvSpPr>
            <a:spLocks noGrp="1"/>
          </p:cNvSpPr>
          <p:nvPr>
            <p:ph type="dt" sz="half" idx="10"/>
          </p:nvPr>
        </p:nvSpPr>
        <p:spPr/>
        <p:txBody>
          <a:bodyPr/>
          <a:lstStyle>
            <a:lvl1pPr>
              <a:defRPr/>
            </a:lvl1pPr>
          </a:lstStyle>
          <a:p>
            <a:endParaRPr lang="de-AT"/>
          </a:p>
        </p:txBody>
      </p:sp>
      <p:sp>
        <p:nvSpPr>
          <p:cNvPr id="8" name="Fußzeilenplatzhalter 7"/>
          <p:cNvSpPr>
            <a:spLocks noGrp="1"/>
          </p:cNvSpPr>
          <p:nvPr>
            <p:ph type="ftr" sz="quarter" idx="11"/>
          </p:nvPr>
        </p:nvSpPr>
        <p:spPr/>
        <p:txBody>
          <a:bodyPr/>
          <a:lstStyle>
            <a:lvl1pPr>
              <a:defRPr/>
            </a:lvl1pPr>
          </a:lstStyle>
          <a:p>
            <a:endParaRPr lang="de-AT"/>
          </a:p>
        </p:txBody>
      </p:sp>
      <p:sp>
        <p:nvSpPr>
          <p:cNvPr id="9" name="Foliennummernplatzhalter 8"/>
          <p:cNvSpPr>
            <a:spLocks noGrp="1"/>
          </p:cNvSpPr>
          <p:nvPr>
            <p:ph type="sldNum" sz="quarter" idx="12"/>
          </p:nvPr>
        </p:nvSpPr>
        <p:spPr/>
        <p:txBody>
          <a:bodyPr/>
          <a:lstStyle>
            <a:lvl1pPr>
              <a:defRPr/>
            </a:lvl1pPr>
          </a:lstStyle>
          <a:p>
            <a:fld id="{96780CBE-7CEE-406C-9C87-98E2687AC144}" type="slidenum">
              <a:rPr lang="de-AT"/>
              <a:pPr/>
              <a:t>‹#›</a:t>
            </a:fld>
            <a:endParaRPr lang="de-A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Datumsplatzhalter 2"/>
          <p:cNvSpPr>
            <a:spLocks noGrp="1"/>
          </p:cNvSpPr>
          <p:nvPr>
            <p:ph type="dt" sz="half" idx="10"/>
          </p:nvPr>
        </p:nvSpPr>
        <p:spPr/>
        <p:txBody>
          <a:bodyPr/>
          <a:lstStyle>
            <a:lvl1pPr>
              <a:defRPr/>
            </a:lvl1pPr>
          </a:lstStyle>
          <a:p>
            <a:endParaRPr lang="de-AT"/>
          </a:p>
        </p:txBody>
      </p:sp>
      <p:sp>
        <p:nvSpPr>
          <p:cNvPr id="4" name="Fußzeilenplatzhalter 3"/>
          <p:cNvSpPr>
            <a:spLocks noGrp="1"/>
          </p:cNvSpPr>
          <p:nvPr>
            <p:ph type="ftr" sz="quarter" idx="11"/>
          </p:nvPr>
        </p:nvSpPr>
        <p:spPr/>
        <p:txBody>
          <a:bodyPr/>
          <a:lstStyle>
            <a:lvl1pPr>
              <a:defRPr/>
            </a:lvl1pPr>
          </a:lstStyle>
          <a:p>
            <a:endParaRPr lang="de-AT"/>
          </a:p>
        </p:txBody>
      </p:sp>
      <p:sp>
        <p:nvSpPr>
          <p:cNvPr id="5" name="Foliennummernplatzhalter 4"/>
          <p:cNvSpPr>
            <a:spLocks noGrp="1"/>
          </p:cNvSpPr>
          <p:nvPr>
            <p:ph type="sldNum" sz="quarter" idx="12"/>
          </p:nvPr>
        </p:nvSpPr>
        <p:spPr/>
        <p:txBody>
          <a:bodyPr/>
          <a:lstStyle>
            <a:lvl1pPr>
              <a:defRPr/>
            </a:lvl1pPr>
          </a:lstStyle>
          <a:p>
            <a:fld id="{C1CE968F-0043-4043-B170-DC89C62CA1D0}" type="slidenum">
              <a:rPr lang="de-AT"/>
              <a:pPr/>
              <a:t>‹#›</a:t>
            </a:fld>
            <a:endParaRPr lang="de-A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endParaRPr lang="de-AT"/>
          </a:p>
        </p:txBody>
      </p:sp>
      <p:sp>
        <p:nvSpPr>
          <p:cNvPr id="3" name="Fußzeilenplatzhalter 2"/>
          <p:cNvSpPr>
            <a:spLocks noGrp="1"/>
          </p:cNvSpPr>
          <p:nvPr>
            <p:ph type="ftr" sz="quarter" idx="11"/>
          </p:nvPr>
        </p:nvSpPr>
        <p:spPr/>
        <p:txBody>
          <a:bodyPr/>
          <a:lstStyle>
            <a:lvl1pPr>
              <a:defRPr/>
            </a:lvl1pPr>
          </a:lstStyle>
          <a:p>
            <a:endParaRPr lang="de-AT"/>
          </a:p>
        </p:txBody>
      </p:sp>
      <p:sp>
        <p:nvSpPr>
          <p:cNvPr id="4" name="Foliennummernplatzhalter 3"/>
          <p:cNvSpPr>
            <a:spLocks noGrp="1"/>
          </p:cNvSpPr>
          <p:nvPr>
            <p:ph type="sldNum" sz="quarter" idx="12"/>
          </p:nvPr>
        </p:nvSpPr>
        <p:spPr/>
        <p:txBody>
          <a:bodyPr/>
          <a:lstStyle>
            <a:lvl1pPr>
              <a:defRPr/>
            </a:lvl1pPr>
          </a:lstStyle>
          <a:p>
            <a:fld id="{2BADB1F6-590C-4071-9C56-8DA45AEF08CC}" type="slidenum">
              <a:rPr lang="de-AT"/>
              <a:pPr/>
              <a:t>‹#›</a:t>
            </a:fld>
            <a:endParaRPr lang="de-A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475" y="1704975"/>
            <a:ext cx="9961563" cy="7253288"/>
          </a:xfrm>
        </p:spPr>
        <p:txBody>
          <a:bodyPr anchor="b"/>
          <a:lstStyle>
            <a:lvl1pPr algn="l">
              <a:defRPr sz="2000" b="1"/>
            </a:lvl1pPr>
          </a:lstStyle>
          <a:p>
            <a:r>
              <a:rPr lang="de-DE"/>
              <a:t>Titelmasterformat durch Klicken bearbeiten</a:t>
            </a:r>
            <a:endParaRPr lang="de-AT"/>
          </a:p>
        </p:txBody>
      </p:sp>
      <p:sp>
        <p:nvSpPr>
          <p:cNvPr id="3" name="Inhaltsplatzhalter 2"/>
          <p:cNvSpPr>
            <a:spLocks noGrp="1"/>
          </p:cNvSpPr>
          <p:nvPr>
            <p:ph idx="1"/>
          </p:nvPr>
        </p:nvSpPr>
        <p:spPr>
          <a:xfrm>
            <a:off x="11837988" y="1704975"/>
            <a:ext cx="16927512"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p:cNvSpPr>
            <a:spLocks noGrp="1"/>
          </p:cNvSpPr>
          <p:nvPr>
            <p:ph type="body" sz="half" idx="2"/>
          </p:nvPr>
        </p:nvSpPr>
        <p:spPr>
          <a:xfrm>
            <a:off x="1514475" y="8958263"/>
            <a:ext cx="9961563"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lvl1pPr>
              <a:defRPr/>
            </a:lvl1pPr>
          </a:lstStyle>
          <a:p>
            <a:endParaRPr lang="de-AT"/>
          </a:p>
        </p:txBody>
      </p:sp>
      <p:sp>
        <p:nvSpPr>
          <p:cNvPr id="6" name="Fußzeilenplatzhalter 5"/>
          <p:cNvSpPr>
            <a:spLocks noGrp="1"/>
          </p:cNvSpPr>
          <p:nvPr>
            <p:ph type="ftr" sz="quarter" idx="11"/>
          </p:nvPr>
        </p:nvSpPr>
        <p:spPr/>
        <p:txBody>
          <a:bodyPr/>
          <a:lstStyle>
            <a:lvl1pPr>
              <a:defRPr/>
            </a:lvl1pPr>
          </a:lstStyle>
          <a:p>
            <a:endParaRPr lang="de-AT"/>
          </a:p>
        </p:txBody>
      </p:sp>
      <p:sp>
        <p:nvSpPr>
          <p:cNvPr id="7" name="Foliennummernplatzhalter 6"/>
          <p:cNvSpPr>
            <a:spLocks noGrp="1"/>
          </p:cNvSpPr>
          <p:nvPr>
            <p:ph type="sldNum" sz="quarter" idx="12"/>
          </p:nvPr>
        </p:nvSpPr>
        <p:spPr/>
        <p:txBody>
          <a:bodyPr/>
          <a:lstStyle>
            <a:lvl1pPr>
              <a:defRPr/>
            </a:lvl1pPr>
          </a:lstStyle>
          <a:p>
            <a:fld id="{B009648F-CB76-4124-89DF-21EDE6158465}" type="slidenum">
              <a:rPr lang="de-AT"/>
              <a:pPr/>
              <a:t>‹#›</a:t>
            </a:fld>
            <a:endParaRPr lang="de-A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663" y="29965650"/>
            <a:ext cx="18167350" cy="3538538"/>
          </a:xfrm>
        </p:spPr>
        <p:txBody>
          <a:bodyPr anchor="b"/>
          <a:lstStyle>
            <a:lvl1pPr algn="l">
              <a:defRPr sz="2000" b="1"/>
            </a:lvl1pPr>
          </a:lstStyle>
          <a:p>
            <a:r>
              <a:rPr lang="de-DE"/>
              <a:t>Titelmasterformat durch Klicken bearbeiten</a:t>
            </a:r>
            <a:endParaRPr lang="de-AT"/>
          </a:p>
        </p:txBody>
      </p:sp>
      <p:sp>
        <p:nvSpPr>
          <p:cNvPr id="3" name="Bildplatzhalter 2"/>
          <p:cNvSpPr>
            <a:spLocks noGrp="1"/>
          </p:cNvSpPr>
          <p:nvPr>
            <p:ph type="pic" idx="1"/>
          </p:nvPr>
        </p:nvSpPr>
        <p:spPr>
          <a:xfrm>
            <a:off x="5935663" y="3824288"/>
            <a:ext cx="18167350"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p:cNvSpPr>
            <a:spLocks noGrp="1"/>
          </p:cNvSpPr>
          <p:nvPr>
            <p:ph type="body" sz="half" idx="2"/>
          </p:nvPr>
        </p:nvSpPr>
        <p:spPr>
          <a:xfrm>
            <a:off x="5935663" y="33504188"/>
            <a:ext cx="18167350"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lvl1pPr>
              <a:defRPr/>
            </a:lvl1pPr>
          </a:lstStyle>
          <a:p>
            <a:endParaRPr lang="de-AT"/>
          </a:p>
        </p:txBody>
      </p:sp>
      <p:sp>
        <p:nvSpPr>
          <p:cNvPr id="6" name="Fußzeilenplatzhalter 5"/>
          <p:cNvSpPr>
            <a:spLocks noGrp="1"/>
          </p:cNvSpPr>
          <p:nvPr>
            <p:ph type="ftr" sz="quarter" idx="11"/>
          </p:nvPr>
        </p:nvSpPr>
        <p:spPr/>
        <p:txBody>
          <a:bodyPr/>
          <a:lstStyle>
            <a:lvl1pPr>
              <a:defRPr/>
            </a:lvl1pPr>
          </a:lstStyle>
          <a:p>
            <a:endParaRPr lang="de-AT"/>
          </a:p>
        </p:txBody>
      </p:sp>
      <p:sp>
        <p:nvSpPr>
          <p:cNvPr id="7" name="Foliennummernplatzhalter 6"/>
          <p:cNvSpPr>
            <a:spLocks noGrp="1"/>
          </p:cNvSpPr>
          <p:nvPr>
            <p:ph type="sldNum" sz="quarter" idx="12"/>
          </p:nvPr>
        </p:nvSpPr>
        <p:spPr/>
        <p:txBody>
          <a:bodyPr/>
          <a:lstStyle>
            <a:lvl1pPr>
              <a:defRPr/>
            </a:lvl1pPr>
          </a:lstStyle>
          <a:p>
            <a:fld id="{E6D0AB37-DBA7-4C92-B703-3D13A31CC8B8}" type="slidenum">
              <a:rPr lang="de-AT"/>
              <a:pPr/>
              <a:t>‹#›</a:t>
            </a:fld>
            <a:endParaRPr lang="de-A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1300" y="1714500"/>
            <a:ext cx="27257375" cy="7134225"/>
          </a:xfrm>
          <a:prstGeom prst="rect">
            <a:avLst/>
          </a:prstGeom>
          <a:noFill/>
          <a:ln w="9525">
            <a:noFill/>
            <a:miter lim="800000"/>
            <a:headEnd/>
            <a:tailEnd/>
          </a:ln>
          <a:effectLst/>
        </p:spPr>
        <p:txBody>
          <a:bodyPr vert="horz" wrap="square" lIns="398577" tIns="199290" rIns="398577" bIns="199290" numCol="1" anchor="ctr" anchorCtr="0" compatLnSpc="1">
            <a:prstTxWarp prst="textNoShape">
              <a:avLst/>
            </a:prstTxWarp>
          </a:bodyPr>
          <a:lstStyle/>
          <a:p>
            <a:pPr lvl="0"/>
            <a:r>
              <a:rPr lang="de-AT"/>
              <a:t>Titelmasterformat durch Klicken bearbeiten</a:t>
            </a:r>
          </a:p>
        </p:txBody>
      </p:sp>
      <p:sp>
        <p:nvSpPr>
          <p:cNvPr id="1027" name="Rectangle 3"/>
          <p:cNvSpPr>
            <a:spLocks noGrp="1" noChangeArrowheads="1"/>
          </p:cNvSpPr>
          <p:nvPr>
            <p:ph type="body" idx="1"/>
          </p:nvPr>
        </p:nvSpPr>
        <p:spPr bwMode="auto">
          <a:xfrm>
            <a:off x="1511300" y="9996488"/>
            <a:ext cx="27257375" cy="28241625"/>
          </a:xfrm>
          <a:prstGeom prst="rect">
            <a:avLst/>
          </a:prstGeom>
          <a:noFill/>
          <a:ln w="9525">
            <a:noFill/>
            <a:miter lim="800000"/>
            <a:headEnd/>
            <a:tailEnd/>
          </a:ln>
          <a:effectLst/>
        </p:spPr>
        <p:txBody>
          <a:bodyPr vert="horz" wrap="square" lIns="398577" tIns="199290" rIns="398577" bIns="199290" numCol="1" anchor="t" anchorCtr="0" compatLnSpc="1">
            <a:prstTxWarp prst="textNoShape">
              <a:avLst/>
            </a:prstTxWarp>
          </a:bodyPr>
          <a:lstStyle/>
          <a:p>
            <a:pPr lvl="0"/>
            <a:r>
              <a:rPr lang="de-AT"/>
              <a:t>Textmasterformate durch Klicken bearbeiten</a:t>
            </a:r>
          </a:p>
          <a:p>
            <a:pPr lvl="1"/>
            <a:r>
              <a:rPr lang="de-AT"/>
              <a:t>Zweite Ebene</a:t>
            </a:r>
          </a:p>
          <a:p>
            <a:pPr lvl="2"/>
            <a:r>
              <a:rPr lang="de-AT"/>
              <a:t>Dritte Ebene</a:t>
            </a:r>
          </a:p>
          <a:p>
            <a:pPr lvl="3"/>
            <a:r>
              <a:rPr lang="de-AT"/>
              <a:t>Vierte Ebene</a:t>
            </a:r>
          </a:p>
          <a:p>
            <a:pPr lvl="4"/>
            <a:r>
              <a:rPr lang="de-AT"/>
              <a:t>Fünfte Ebene</a:t>
            </a:r>
          </a:p>
        </p:txBody>
      </p:sp>
      <p:sp>
        <p:nvSpPr>
          <p:cNvPr id="1028" name="Rectangle 4"/>
          <p:cNvSpPr>
            <a:spLocks noGrp="1" noChangeArrowheads="1"/>
          </p:cNvSpPr>
          <p:nvPr>
            <p:ph type="dt" sz="half" idx="2"/>
          </p:nvPr>
        </p:nvSpPr>
        <p:spPr bwMode="auto">
          <a:xfrm>
            <a:off x="1511300" y="38981063"/>
            <a:ext cx="7070725" cy="2973387"/>
          </a:xfrm>
          <a:prstGeom prst="rect">
            <a:avLst/>
          </a:prstGeom>
          <a:noFill/>
          <a:ln w="9525">
            <a:noFill/>
            <a:miter lim="800000"/>
            <a:headEnd/>
            <a:tailEnd/>
          </a:ln>
          <a:effectLst/>
        </p:spPr>
        <p:txBody>
          <a:bodyPr vert="horz" wrap="square" lIns="398577" tIns="199290" rIns="398577" bIns="199290" numCol="1" anchor="t" anchorCtr="0" compatLnSpc="1">
            <a:prstTxWarp prst="textNoShape">
              <a:avLst/>
            </a:prstTxWarp>
          </a:bodyPr>
          <a:lstStyle>
            <a:lvl1pPr algn="l" defTabSz="3987800">
              <a:defRPr sz="6200"/>
            </a:lvl1pPr>
          </a:lstStyle>
          <a:p>
            <a:endParaRPr lang="de-AT"/>
          </a:p>
        </p:txBody>
      </p:sp>
      <p:sp>
        <p:nvSpPr>
          <p:cNvPr id="1029" name="Rectangle 5"/>
          <p:cNvSpPr>
            <a:spLocks noGrp="1" noChangeArrowheads="1"/>
          </p:cNvSpPr>
          <p:nvPr>
            <p:ph type="ftr" sz="quarter" idx="3"/>
          </p:nvPr>
        </p:nvSpPr>
        <p:spPr bwMode="auto">
          <a:xfrm>
            <a:off x="10344150" y="38981063"/>
            <a:ext cx="9591675" cy="2973387"/>
          </a:xfrm>
          <a:prstGeom prst="rect">
            <a:avLst/>
          </a:prstGeom>
          <a:noFill/>
          <a:ln w="9525">
            <a:noFill/>
            <a:miter lim="800000"/>
            <a:headEnd/>
            <a:tailEnd/>
          </a:ln>
          <a:effectLst/>
        </p:spPr>
        <p:txBody>
          <a:bodyPr vert="horz" wrap="square" lIns="398577" tIns="199290" rIns="398577" bIns="199290" numCol="1" anchor="t" anchorCtr="0" compatLnSpc="1">
            <a:prstTxWarp prst="textNoShape">
              <a:avLst/>
            </a:prstTxWarp>
          </a:bodyPr>
          <a:lstStyle>
            <a:lvl1pPr defTabSz="3987800">
              <a:defRPr sz="6200"/>
            </a:lvl1pPr>
          </a:lstStyle>
          <a:p>
            <a:endParaRPr lang="de-AT"/>
          </a:p>
        </p:txBody>
      </p:sp>
      <p:sp>
        <p:nvSpPr>
          <p:cNvPr id="1030" name="Rectangle 6"/>
          <p:cNvSpPr>
            <a:spLocks noGrp="1" noChangeArrowheads="1"/>
          </p:cNvSpPr>
          <p:nvPr>
            <p:ph type="sldNum" sz="quarter" idx="4"/>
          </p:nvPr>
        </p:nvSpPr>
        <p:spPr bwMode="auto">
          <a:xfrm>
            <a:off x="21697950" y="38981063"/>
            <a:ext cx="7070725" cy="2973387"/>
          </a:xfrm>
          <a:prstGeom prst="rect">
            <a:avLst/>
          </a:prstGeom>
          <a:noFill/>
          <a:ln w="9525">
            <a:noFill/>
            <a:miter lim="800000"/>
            <a:headEnd/>
            <a:tailEnd/>
          </a:ln>
          <a:effectLst/>
        </p:spPr>
        <p:txBody>
          <a:bodyPr vert="horz" wrap="square" lIns="398577" tIns="199290" rIns="398577" bIns="199290" numCol="1" anchor="t" anchorCtr="0" compatLnSpc="1">
            <a:prstTxWarp prst="textNoShape">
              <a:avLst/>
            </a:prstTxWarp>
          </a:bodyPr>
          <a:lstStyle>
            <a:lvl1pPr algn="r" defTabSz="3987800">
              <a:defRPr sz="6200"/>
            </a:lvl1pPr>
          </a:lstStyle>
          <a:p>
            <a:fld id="{3FA12742-F801-4D73-88B0-897B76539DD7}" type="slidenum">
              <a:rPr lang="de-AT"/>
              <a:pPr/>
              <a:t>‹#›</a:t>
            </a:fld>
            <a:endParaRPr lang="de-A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87800" rtl="0" fontAlgn="base">
        <a:spcBef>
          <a:spcPct val="0"/>
        </a:spcBef>
        <a:spcAft>
          <a:spcPct val="0"/>
        </a:spcAft>
        <a:defRPr sz="19200">
          <a:solidFill>
            <a:schemeClr val="tx2"/>
          </a:solidFill>
          <a:latin typeface="+mj-lt"/>
          <a:ea typeface="+mj-ea"/>
          <a:cs typeface="+mj-cs"/>
        </a:defRPr>
      </a:lvl1pPr>
      <a:lvl2pPr algn="ctr" defTabSz="3987800" rtl="0" fontAlgn="base">
        <a:spcBef>
          <a:spcPct val="0"/>
        </a:spcBef>
        <a:spcAft>
          <a:spcPct val="0"/>
        </a:spcAft>
        <a:defRPr sz="19200">
          <a:solidFill>
            <a:schemeClr val="tx2"/>
          </a:solidFill>
          <a:latin typeface="Arial" charset="0"/>
        </a:defRPr>
      </a:lvl2pPr>
      <a:lvl3pPr algn="ctr" defTabSz="3987800" rtl="0" fontAlgn="base">
        <a:spcBef>
          <a:spcPct val="0"/>
        </a:spcBef>
        <a:spcAft>
          <a:spcPct val="0"/>
        </a:spcAft>
        <a:defRPr sz="19200">
          <a:solidFill>
            <a:schemeClr val="tx2"/>
          </a:solidFill>
          <a:latin typeface="Arial" charset="0"/>
        </a:defRPr>
      </a:lvl3pPr>
      <a:lvl4pPr algn="ctr" defTabSz="3987800" rtl="0" fontAlgn="base">
        <a:spcBef>
          <a:spcPct val="0"/>
        </a:spcBef>
        <a:spcAft>
          <a:spcPct val="0"/>
        </a:spcAft>
        <a:defRPr sz="19200">
          <a:solidFill>
            <a:schemeClr val="tx2"/>
          </a:solidFill>
          <a:latin typeface="Arial" charset="0"/>
        </a:defRPr>
      </a:lvl4pPr>
      <a:lvl5pPr algn="ctr" defTabSz="3987800" rtl="0" fontAlgn="base">
        <a:spcBef>
          <a:spcPct val="0"/>
        </a:spcBef>
        <a:spcAft>
          <a:spcPct val="0"/>
        </a:spcAft>
        <a:defRPr sz="19200">
          <a:solidFill>
            <a:schemeClr val="tx2"/>
          </a:solidFill>
          <a:latin typeface="Arial" charset="0"/>
        </a:defRPr>
      </a:lvl5pPr>
      <a:lvl6pPr marL="457200" algn="ctr" defTabSz="3987800" rtl="0" fontAlgn="base">
        <a:spcBef>
          <a:spcPct val="0"/>
        </a:spcBef>
        <a:spcAft>
          <a:spcPct val="0"/>
        </a:spcAft>
        <a:defRPr sz="19200">
          <a:solidFill>
            <a:schemeClr val="tx2"/>
          </a:solidFill>
          <a:latin typeface="Arial" charset="0"/>
        </a:defRPr>
      </a:lvl6pPr>
      <a:lvl7pPr marL="914400" algn="ctr" defTabSz="3987800" rtl="0" fontAlgn="base">
        <a:spcBef>
          <a:spcPct val="0"/>
        </a:spcBef>
        <a:spcAft>
          <a:spcPct val="0"/>
        </a:spcAft>
        <a:defRPr sz="19200">
          <a:solidFill>
            <a:schemeClr val="tx2"/>
          </a:solidFill>
          <a:latin typeface="Arial" charset="0"/>
        </a:defRPr>
      </a:lvl7pPr>
      <a:lvl8pPr marL="1371600" algn="ctr" defTabSz="3987800" rtl="0" fontAlgn="base">
        <a:spcBef>
          <a:spcPct val="0"/>
        </a:spcBef>
        <a:spcAft>
          <a:spcPct val="0"/>
        </a:spcAft>
        <a:defRPr sz="19200">
          <a:solidFill>
            <a:schemeClr val="tx2"/>
          </a:solidFill>
          <a:latin typeface="Arial" charset="0"/>
        </a:defRPr>
      </a:lvl8pPr>
      <a:lvl9pPr marL="1828800" algn="ctr" defTabSz="3987800" rtl="0" fontAlgn="base">
        <a:spcBef>
          <a:spcPct val="0"/>
        </a:spcBef>
        <a:spcAft>
          <a:spcPct val="0"/>
        </a:spcAft>
        <a:defRPr sz="19200">
          <a:solidFill>
            <a:schemeClr val="tx2"/>
          </a:solidFill>
          <a:latin typeface="Arial" charset="0"/>
        </a:defRPr>
      </a:lvl9pPr>
    </p:titleStyle>
    <p:bodyStyle>
      <a:lvl1pPr marL="1495425" indent="-1495425" algn="l" defTabSz="3987800" rtl="0" fontAlgn="base">
        <a:spcBef>
          <a:spcPct val="20000"/>
        </a:spcBef>
        <a:spcAft>
          <a:spcPct val="0"/>
        </a:spcAft>
        <a:buChar char="•"/>
        <a:defRPr sz="14000">
          <a:solidFill>
            <a:schemeClr val="tx1"/>
          </a:solidFill>
          <a:latin typeface="+mn-lt"/>
          <a:ea typeface="+mn-ea"/>
          <a:cs typeface="+mn-cs"/>
        </a:defRPr>
      </a:lvl1pPr>
      <a:lvl2pPr marL="3235325" indent="-1243013" algn="l" defTabSz="3987800" rtl="0" fontAlgn="base">
        <a:spcBef>
          <a:spcPct val="20000"/>
        </a:spcBef>
        <a:spcAft>
          <a:spcPct val="0"/>
        </a:spcAft>
        <a:buChar char="–"/>
        <a:defRPr sz="12100">
          <a:solidFill>
            <a:schemeClr val="tx1"/>
          </a:solidFill>
          <a:latin typeface="+mn-lt"/>
        </a:defRPr>
      </a:lvl2pPr>
      <a:lvl3pPr marL="4983163" indent="-995363" algn="l" defTabSz="3987800" rtl="0" fontAlgn="base">
        <a:spcBef>
          <a:spcPct val="20000"/>
        </a:spcBef>
        <a:spcAft>
          <a:spcPct val="0"/>
        </a:spcAft>
        <a:buChar char="•"/>
        <a:defRPr sz="10400">
          <a:solidFill>
            <a:schemeClr val="tx1"/>
          </a:solidFill>
          <a:latin typeface="+mn-lt"/>
        </a:defRPr>
      </a:lvl3pPr>
      <a:lvl4pPr marL="6973888" indent="-993775" algn="l" defTabSz="3987800" rtl="0" fontAlgn="base">
        <a:spcBef>
          <a:spcPct val="20000"/>
        </a:spcBef>
        <a:spcAft>
          <a:spcPct val="0"/>
        </a:spcAft>
        <a:buChar char="–"/>
        <a:defRPr sz="8800">
          <a:solidFill>
            <a:schemeClr val="tx1"/>
          </a:solidFill>
          <a:latin typeface="+mn-lt"/>
        </a:defRPr>
      </a:lvl4pPr>
      <a:lvl5pPr marL="8970963" indent="-1000125" algn="l" defTabSz="3987800" rtl="0" fontAlgn="base">
        <a:spcBef>
          <a:spcPct val="20000"/>
        </a:spcBef>
        <a:spcAft>
          <a:spcPct val="0"/>
        </a:spcAft>
        <a:buChar char="»"/>
        <a:defRPr sz="8800">
          <a:solidFill>
            <a:schemeClr val="tx1"/>
          </a:solidFill>
          <a:latin typeface="+mn-lt"/>
        </a:defRPr>
      </a:lvl5pPr>
      <a:lvl6pPr marL="9428163" indent="-1000125" algn="l" defTabSz="3987800" rtl="0" fontAlgn="base">
        <a:spcBef>
          <a:spcPct val="20000"/>
        </a:spcBef>
        <a:spcAft>
          <a:spcPct val="0"/>
        </a:spcAft>
        <a:buChar char="»"/>
        <a:defRPr sz="8800">
          <a:solidFill>
            <a:schemeClr val="tx1"/>
          </a:solidFill>
          <a:latin typeface="+mn-lt"/>
        </a:defRPr>
      </a:lvl6pPr>
      <a:lvl7pPr marL="9885363" indent="-1000125" algn="l" defTabSz="3987800" rtl="0" fontAlgn="base">
        <a:spcBef>
          <a:spcPct val="20000"/>
        </a:spcBef>
        <a:spcAft>
          <a:spcPct val="0"/>
        </a:spcAft>
        <a:buChar char="»"/>
        <a:defRPr sz="8800">
          <a:solidFill>
            <a:schemeClr val="tx1"/>
          </a:solidFill>
          <a:latin typeface="+mn-lt"/>
        </a:defRPr>
      </a:lvl7pPr>
      <a:lvl8pPr marL="10342563" indent="-1000125" algn="l" defTabSz="3987800" rtl="0" fontAlgn="base">
        <a:spcBef>
          <a:spcPct val="20000"/>
        </a:spcBef>
        <a:spcAft>
          <a:spcPct val="0"/>
        </a:spcAft>
        <a:buChar char="»"/>
        <a:defRPr sz="8800">
          <a:solidFill>
            <a:schemeClr val="tx1"/>
          </a:solidFill>
          <a:latin typeface="+mn-lt"/>
        </a:defRPr>
      </a:lvl8pPr>
      <a:lvl9pPr marL="10799763" indent="-1000125" algn="l" defTabSz="3987800" rtl="0" fontAlgn="base">
        <a:spcBef>
          <a:spcPct val="20000"/>
        </a:spcBef>
        <a:spcAft>
          <a:spcPct val="0"/>
        </a:spcAft>
        <a:buChar char="»"/>
        <a:defRPr sz="88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9.svg"/><Relationship Id="rId18" Type="http://schemas.openxmlformats.org/officeDocument/2006/relationships/image" Target="../media/image13.png"/><Relationship Id="rId3" Type="http://schemas.openxmlformats.org/officeDocument/2006/relationships/image" Target="../media/image1.png"/><Relationship Id="rId21" Type="http://schemas.openxmlformats.org/officeDocument/2006/relationships/image" Target="../media/image16.jpeg"/><Relationship Id="rId7" Type="http://schemas.openxmlformats.org/officeDocument/2006/relationships/image" Target="../media/image5.png"/><Relationship Id="rId12" Type="http://schemas.openxmlformats.org/officeDocument/2006/relationships/image" Target="../media/image8.png"/><Relationship Id="rId17" Type="http://schemas.openxmlformats.org/officeDocument/2006/relationships/image" Target="../media/image12.sv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bioinformatics.fh-hagenberg.at/" TargetMode="External"/><Relationship Id="rId24" Type="http://schemas.openxmlformats.org/officeDocument/2006/relationships/image" Target="../media/image19.png"/><Relationship Id="rId5" Type="http://schemas.openxmlformats.org/officeDocument/2006/relationships/image" Target="../media/image3.jpeg"/><Relationship Id="rId15" Type="http://schemas.openxmlformats.org/officeDocument/2006/relationships/hyperlink" Target="https://ms.imp.ac.at/?action=ms-annika" TargetMode="External"/><Relationship Id="rId23" Type="http://schemas.openxmlformats.org/officeDocument/2006/relationships/image" Target="../media/image18.svg"/><Relationship Id="rId10" Type="http://schemas.openxmlformats.org/officeDocument/2006/relationships/hyperlink" Target="mailto:micha.birklbauer@fh-hagenberg.at" TargetMode="External"/><Relationship Id="rId19" Type="http://schemas.openxmlformats.org/officeDocument/2006/relationships/image" Target="../media/image14.svg"/><Relationship Id="rId4" Type="http://schemas.openxmlformats.org/officeDocument/2006/relationships/image" Target="../media/image2.svg"/><Relationship Id="rId9" Type="http://schemas.openxmlformats.org/officeDocument/2006/relationships/image" Target="../media/image7.jpeg"/><Relationship Id="rId14" Type="http://schemas.openxmlformats.org/officeDocument/2006/relationships/image" Target="../media/image10.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Graphic 49">
            <a:extLst>
              <a:ext uri="{FF2B5EF4-FFF2-40B4-BE49-F238E27FC236}">
                <a16:creationId xmlns:a16="http://schemas.microsoft.com/office/drawing/2014/main" id="{C68FA636-2ABB-9963-01DA-584FFDA43E5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5761344" y="37426309"/>
            <a:ext cx="2880367" cy="2880367"/>
          </a:xfrm>
          <a:prstGeom prst="rect">
            <a:avLst/>
          </a:prstGeom>
        </p:spPr>
      </p:pic>
      <p:pic>
        <p:nvPicPr>
          <p:cNvPr id="3" name="Picture 2" descr="A blue and white logo&#10;&#10;Description automatically generated with low confidence">
            <a:extLst>
              <a:ext uri="{FF2B5EF4-FFF2-40B4-BE49-F238E27FC236}">
                <a16:creationId xmlns:a16="http://schemas.microsoft.com/office/drawing/2014/main" id="{B92C9305-C738-498D-B7AF-B055E0F84D6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7575" y="6430584"/>
            <a:ext cx="4438780" cy="1393383"/>
          </a:xfrm>
          <a:prstGeom prst="rect">
            <a:avLst/>
          </a:prstGeom>
        </p:spPr>
      </p:pic>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t="2905" b="2905"/>
          <a:stretch/>
        </p:blipFill>
        <p:spPr bwMode="auto">
          <a:xfrm>
            <a:off x="346794" y="3581985"/>
            <a:ext cx="6332112" cy="2086647"/>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21" name="Group 20"/>
          <p:cNvGrpSpPr/>
          <p:nvPr/>
        </p:nvGrpSpPr>
        <p:grpSpPr>
          <a:xfrm>
            <a:off x="6498883" y="837508"/>
            <a:ext cx="22503156" cy="1484316"/>
            <a:chOff x="1" y="360046"/>
            <a:chExt cx="30279973" cy="1484316"/>
          </a:xfrm>
        </p:grpSpPr>
        <p:pic>
          <p:nvPicPr>
            <p:cNvPr id="140" name="Picture 2"/>
            <p:cNvPicPr>
              <a:picLocks noChangeAspect="1" noChangeArrowheads="1"/>
            </p:cNvPicPr>
            <p:nvPr/>
          </p:nvPicPr>
          <p:blipFill rotWithShape="1">
            <a:blip r:embed="rId7" cstate="print"/>
            <a:srcRect l="72536" r="8754" b="30201"/>
            <a:stretch/>
          </p:blipFill>
          <p:spPr bwMode="auto">
            <a:xfrm>
              <a:off x="1" y="360046"/>
              <a:ext cx="9172859" cy="1484316"/>
            </a:xfrm>
            <a:prstGeom prst="rect">
              <a:avLst/>
            </a:prstGeom>
            <a:noFill/>
            <a:ln w="9525">
              <a:noFill/>
              <a:miter lim="800000"/>
              <a:headEnd/>
              <a:tailEnd/>
            </a:ln>
          </p:spPr>
        </p:pic>
        <p:pic>
          <p:nvPicPr>
            <p:cNvPr id="141" name="Picture 2"/>
            <p:cNvPicPr>
              <a:picLocks noChangeAspect="1" noChangeArrowheads="1"/>
            </p:cNvPicPr>
            <p:nvPr/>
          </p:nvPicPr>
          <p:blipFill rotWithShape="1">
            <a:blip r:embed="rId7" cstate="print"/>
            <a:srcRect l="72536" r="8754" b="30201"/>
            <a:stretch/>
          </p:blipFill>
          <p:spPr bwMode="auto">
            <a:xfrm>
              <a:off x="8659159" y="360046"/>
              <a:ext cx="9172859" cy="1484316"/>
            </a:xfrm>
            <a:prstGeom prst="rect">
              <a:avLst/>
            </a:prstGeom>
            <a:noFill/>
            <a:ln w="9525">
              <a:noFill/>
              <a:miter lim="800000"/>
              <a:headEnd/>
              <a:tailEnd/>
            </a:ln>
          </p:spPr>
        </p:pic>
        <p:pic>
          <p:nvPicPr>
            <p:cNvPr id="142" name="Picture 2"/>
            <p:cNvPicPr>
              <a:picLocks noChangeAspect="1" noChangeArrowheads="1"/>
            </p:cNvPicPr>
            <p:nvPr/>
          </p:nvPicPr>
          <p:blipFill rotWithShape="1">
            <a:blip r:embed="rId7" cstate="print"/>
            <a:srcRect l="72536" r="8754" b="30201"/>
            <a:stretch/>
          </p:blipFill>
          <p:spPr bwMode="auto">
            <a:xfrm>
              <a:off x="15806282" y="360046"/>
              <a:ext cx="9172859" cy="1484316"/>
            </a:xfrm>
            <a:prstGeom prst="rect">
              <a:avLst/>
            </a:prstGeom>
            <a:noFill/>
            <a:ln w="9525">
              <a:noFill/>
              <a:miter lim="800000"/>
              <a:headEnd/>
              <a:tailEnd/>
            </a:ln>
          </p:spPr>
        </p:pic>
        <p:pic>
          <p:nvPicPr>
            <p:cNvPr id="143" name="Picture 2"/>
            <p:cNvPicPr>
              <a:picLocks noChangeAspect="1" noChangeArrowheads="1"/>
            </p:cNvPicPr>
            <p:nvPr/>
          </p:nvPicPr>
          <p:blipFill rotWithShape="1">
            <a:blip r:embed="rId7" cstate="print"/>
            <a:srcRect l="72536" r="8754" b="30201"/>
            <a:stretch/>
          </p:blipFill>
          <p:spPr bwMode="auto">
            <a:xfrm>
              <a:off x="21107115" y="360046"/>
              <a:ext cx="9172859" cy="1484316"/>
            </a:xfrm>
            <a:prstGeom prst="rect">
              <a:avLst/>
            </a:prstGeom>
            <a:noFill/>
            <a:ln w="9525">
              <a:noFill/>
              <a:miter lim="800000"/>
              <a:headEnd/>
              <a:tailEnd/>
            </a:ln>
          </p:spPr>
        </p:pic>
      </p:grpSp>
      <p:sp>
        <p:nvSpPr>
          <p:cNvPr id="2055" name="Rectangle 7"/>
          <p:cNvSpPr>
            <a:spLocks noChangeArrowheads="1"/>
          </p:cNvSpPr>
          <p:nvPr/>
        </p:nvSpPr>
        <p:spPr bwMode="auto">
          <a:xfrm>
            <a:off x="0" y="2321824"/>
            <a:ext cx="30279974" cy="2029045"/>
          </a:xfrm>
          <a:prstGeom prst="rect">
            <a:avLst/>
          </a:prstGeom>
          <a:noFill/>
          <a:ln w="9525">
            <a:noFill/>
            <a:miter lim="800000"/>
            <a:headEnd/>
            <a:tailEnd/>
          </a:ln>
          <a:effectLst/>
        </p:spPr>
        <p:txBody>
          <a:bodyPr lIns="0" tIns="0" rIns="0" bIns="0"/>
          <a:lstStyle/>
          <a:p>
            <a:r>
              <a:rPr lang="en-US" sz="6000" b="1" dirty="0"/>
              <a:t>Proteome-wide Non-Cleavable Crosslink Identification Using </a:t>
            </a:r>
          </a:p>
          <a:p>
            <a:r>
              <a:rPr lang="en-US" sz="6000" b="1" dirty="0"/>
              <a:t>Sparse Matrix Multiplication with MS Annika 3.0</a:t>
            </a:r>
          </a:p>
        </p:txBody>
      </p:sp>
      <p:sp>
        <p:nvSpPr>
          <p:cNvPr id="2061" name="Rectangle 13"/>
          <p:cNvSpPr>
            <a:spLocks noChangeArrowheads="1"/>
          </p:cNvSpPr>
          <p:nvPr/>
        </p:nvSpPr>
        <p:spPr bwMode="auto">
          <a:xfrm>
            <a:off x="1" y="4450330"/>
            <a:ext cx="30279973" cy="2539948"/>
          </a:xfrm>
          <a:prstGeom prst="rect">
            <a:avLst/>
          </a:prstGeom>
          <a:noFill/>
          <a:ln w="9525">
            <a:noFill/>
            <a:miter lim="800000"/>
            <a:headEnd/>
            <a:tailEnd/>
          </a:ln>
          <a:effectLst/>
        </p:spPr>
        <p:txBody>
          <a:bodyPr lIns="0" tIns="0" rIns="0" bIns="0"/>
          <a:lstStyle/>
          <a:p>
            <a:pPr defTabSz="3987800">
              <a:lnSpc>
                <a:spcPct val="120000"/>
              </a:lnSpc>
              <a:spcBef>
                <a:spcPct val="20000"/>
              </a:spcBef>
            </a:pPr>
            <a:r>
              <a:rPr lang="en-US" sz="3200" b="1" u="sng" dirty="0">
                <a:solidFill>
                  <a:schemeClr val="tx2"/>
                </a:solidFill>
              </a:rPr>
              <a:t>Micha J. Birklbauer</a:t>
            </a:r>
            <a:r>
              <a:rPr lang="en-US" sz="3200" b="1" u="sng" baseline="30000" dirty="0">
                <a:solidFill>
                  <a:schemeClr val="tx2"/>
                </a:solidFill>
              </a:rPr>
              <a:t>1</a:t>
            </a:r>
            <a:r>
              <a:rPr lang="en-US" sz="3200" b="1" dirty="0">
                <a:solidFill>
                  <a:schemeClr val="tx2"/>
                </a:solidFill>
              </a:rPr>
              <a:t>, </a:t>
            </a:r>
            <a:r>
              <a:rPr lang="en-US" sz="3200" b="1" dirty="0" err="1">
                <a:solidFill>
                  <a:schemeClr val="tx2"/>
                </a:solidFill>
              </a:rPr>
              <a:t>Fränze</a:t>
            </a:r>
            <a:r>
              <a:rPr lang="en-US" sz="3200" b="1" dirty="0">
                <a:solidFill>
                  <a:schemeClr val="tx2"/>
                </a:solidFill>
              </a:rPr>
              <a:t> Müller</a:t>
            </a:r>
            <a:r>
              <a:rPr lang="en-US" sz="3200" b="1" baseline="30000" dirty="0">
                <a:solidFill>
                  <a:schemeClr val="tx2"/>
                </a:solidFill>
              </a:rPr>
              <a:t>2</a:t>
            </a:r>
            <a:r>
              <a:rPr lang="en-US" sz="3200" b="1" dirty="0">
                <a:solidFill>
                  <a:schemeClr val="tx2"/>
                </a:solidFill>
              </a:rPr>
              <a:t>, Sowmya S. Geetha</a:t>
            </a:r>
            <a:r>
              <a:rPr lang="en-US" sz="3200" b="1" baseline="30000" dirty="0">
                <a:solidFill>
                  <a:schemeClr val="tx2"/>
                </a:solidFill>
              </a:rPr>
              <a:t>3,4,5</a:t>
            </a:r>
            <a:r>
              <a:rPr lang="en-US" sz="3200" b="1" dirty="0">
                <a:solidFill>
                  <a:schemeClr val="tx2"/>
                </a:solidFill>
              </a:rPr>
              <a:t>, Manuel Matzinger</a:t>
            </a:r>
            <a:r>
              <a:rPr lang="en-US" sz="3200" b="1" baseline="30000" dirty="0">
                <a:solidFill>
                  <a:schemeClr val="tx2"/>
                </a:solidFill>
              </a:rPr>
              <a:t>2</a:t>
            </a:r>
            <a:r>
              <a:rPr lang="en-US" sz="3200" b="1" dirty="0">
                <a:solidFill>
                  <a:schemeClr val="tx2"/>
                </a:solidFill>
              </a:rPr>
              <a:t>, </a:t>
            </a:r>
            <a:br>
              <a:rPr lang="en-US" sz="3200" b="1" dirty="0">
                <a:solidFill>
                  <a:schemeClr val="tx2"/>
                </a:solidFill>
              </a:rPr>
            </a:br>
            <a:r>
              <a:rPr lang="en-US" sz="3200" b="1" dirty="0">
                <a:solidFill>
                  <a:schemeClr val="tx2"/>
                </a:solidFill>
              </a:rPr>
              <a:t>Karl Mechtler</a:t>
            </a:r>
            <a:r>
              <a:rPr lang="en-US" sz="3200" b="1" baseline="30000" dirty="0">
                <a:solidFill>
                  <a:schemeClr val="tx2"/>
                </a:solidFill>
              </a:rPr>
              <a:t>2,6,7</a:t>
            </a:r>
            <a:r>
              <a:rPr lang="en-US" sz="3200" b="1" dirty="0">
                <a:solidFill>
                  <a:schemeClr val="tx2"/>
                </a:solidFill>
              </a:rPr>
              <a:t>, Viktoria Dorfer</a:t>
            </a:r>
            <a:r>
              <a:rPr lang="en-US" sz="3200" b="1" baseline="30000" dirty="0">
                <a:solidFill>
                  <a:schemeClr val="tx2"/>
                </a:solidFill>
              </a:rPr>
              <a:t>1</a:t>
            </a:r>
            <a:endParaRPr lang="en-US" sz="1200" i="1" baseline="30000" dirty="0">
              <a:solidFill>
                <a:schemeClr val="tx2"/>
              </a:solidFill>
            </a:endParaRPr>
          </a:p>
          <a:p>
            <a:pPr marL="514350" indent="-514350" defTabSz="3987800">
              <a:lnSpc>
                <a:spcPct val="120000"/>
              </a:lnSpc>
              <a:spcBef>
                <a:spcPts val="0"/>
              </a:spcBef>
            </a:pPr>
            <a:r>
              <a:rPr lang="en-US" sz="1800" i="1" dirty="0">
                <a:solidFill>
                  <a:schemeClr val="tx2"/>
                </a:solidFill>
              </a:rPr>
              <a:t>1 Bioinformatics Research Group, University of Applied Sciences Upper Austria, Hagenberg</a:t>
            </a:r>
          </a:p>
          <a:p>
            <a:pPr marL="514350" indent="-514350" defTabSz="3987800">
              <a:lnSpc>
                <a:spcPct val="120000"/>
              </a:lnSpc>
              <a:spcBef>
                <a:spcPts val="0"/>
              </a:spcBef>
            </a:pPr>
            <a:r>
              <a:rPr lang="en-US" sz="1800" i="1" dirty="0">
                <a:solidFill>
                  <a:schemeClr val="tx2"/>
                </a:solidFill>
              </a:rPr>
              <a:t>2 Institute of Molecular Pathology (IMP), Vienna </a:t>
            </a:r>
            <a:r>
              <a:rPr lang="en-US" sz="1800" i="1" dirty="0" err="1">
                <a:solidFill>
                  <a:schemeClr val="tx2"/>
                </a:solidFill>
              </a:rPr>
              <a:t>BioCenter</a:t>
            </a:r>
            <a:r>
              <a:rPr lang="en-US" sz="1800" i="1" dirty="0">
                <a:solidFill>
                  <a:schemeClr val="tx2"/>
                </a:solidFill>
              </a:rPr>
              <a:t> (VBC), Vienna</a:t>
            </a:r>
          </a:p>
          <a:p>
            <a:pPr marL="514350" indent="-514350" defTabSz="3987800">
              <a:lnSpc>
                <a:spcPct val="120000"/>
              </a:lnSpc>
              <a:spcBef>
                <a:spcPts val="0"/>
              </a:spcBef>
            </a:pPr>
            <a:r>
              <a:rPr lang="en-US" sz="1800" i="1" dirty="0">
                <a:solidFill>
                  <a:schemeClr val="tx2"/>
                </a:solidFill>
              </a:rPr>
              <a:t>3 Max Perutz Labs (MPL), Vienna </a:t>
            </a:r>
            <a:r>
              <a:rPr lang="en-US" sz="1800" i="1" dirty="0" err="1">
                <a:solidFill>
                  <a:schemeClr val="tx2"/>
                </a:solidFill>
              </a:rPr>
              <a:t>BioCenter</a:t>
            </a:r>
            <a:r>
              <a:rPr lang="en-US" sz="1800" i="1" dirty="0">
                <a:solidFill>
                  <a:schemeClr val="tx2"/>
                </a:solidFill>
              </a:rPr>
              <a:t> (VBC), Vienna</a:t>
            </a:r>
          </a:p>
          <a:p>
            <a:pPr marL="514350" indent="-514350" defTabSz="3987800">
              <a:lnSpc>
                <a:spcPct val="120000"/>
              </a:lnSpc>
              <a:spcBef>
                <a:spcPts val="0"/>
              </a:spcBef>
            </a:pPr>
            <a:r>
              <a:rPr lang="en-US" sz="1800" i="1" dirty="0">
                <a:solidFill>
                  <a:schemeClr val="tx2"/>
                </a:solidFill>
              </a:rPr>
              <a:t>4 Max Perutz Labs (MPL), Department of Chromosome Biology, University of Vienna, Vienna</a:t>
            </a:r>
          </a:p>
          <a:p>
            <a:pPr marL="514350" indent="-514350" defTabSz="3987800">
              <a:lnSpc>
                <a:spcPct val="120000"/>
              </a:lnSpc>
              <a:spcBef>
                <a:spcPts val="0"/>
              </a:spcBef>
            </a:pPr>
            <a:r>
              <a:rPr lang="en-US" sz="1800" i="1" dirty="0">
                <a:solidFill>
                  <a:schemeClr val="tx2"/>
                </a:solidFill>
              </a:rPr>
              <a:t>5 Vienna </a:t>
            </a:r>
            <a:r>
              <a:rPr lang="en-US" sz="1800" i="1" dirty="0" err="1">
                <a:solidFill>
                  <a:schemeClr val="tx2"/>
                </a:solidFill>
              </a:rPr>
              <a:t>BioCenter</a:t>
            </a:r>
            <a:r>
              <a:rPr lang="en-US" sz="1800" i="1" dirty="0">
                <a:solidFill>
                  <a:schemeClr val="tx2"/>
                </a:solidFill>
              </a:rPr>
              <a:t> PhD Program, a Doctoral School of the University of Vienna and the Medical University of Vienna, Vienna </a:t>
            </a:r>
            <a:r>
              <a:rPr lang="en-US" sz="1800" i="1" dirty="0" err="1">
                <a:solidFill>
                  <a:schemeClr val="tx2"/>
                </a:solidFill>
              </a:rPr>
              <a:t>BioCenter</a:t>
            </a:r>
            <a:r>
              <a:rPr lang="en-US" sz="1800" i="1" dirty="0">
                <a:solidFill>
                  <a:schemeClr val="tx2"/>
                </a:solidFill>
              </a:rPr>
              <a:t> (VBC), Vienna</a:t>
            </a:r>
          </a:p>
          <a:p>
            <a:pPr marL="514350" indent="-514350" defTabSz="3987800">
              <a:lnSpc>
                <a:spcPct val="120000"/>
              </a:lnSpc>
              <a:spcBef>
                <a:spcPts val="0"/>
              </a:spcBef>
            </a:pPr>
            <a:r>
              <a:rPr lang="en-US" sz="1800" i="1" dirty="0">
                <a:solidFill>
                  <a:schemeClr val="tx2"/>
                </a:solidFill>
              </a:rPr>
              <a:t>6 Institute of Molecular Biotechnology (IMBA), Austrian Academy of Sciences, Vienna </a:t>
            </a:r>
            <a:r>
              <a:rPr lang="en-US" sz="1800" i="1" dirty="0" err="1">
                <a:solidFill>
                  <a:schemeClr val="tx2"/>
                </a:solidFill>
              </a:rPr>
              <a:t>BioCenter</a:t>
            </a:r>
            <a:r>
              <a:rPr lang="en-US" sz="1800" i="1" dirty="0">
                <a:solidFill>
                  <a:schemeClr val="tx2"/>
                </a:solidFill>
              </a:rPr>
              <a:t> (VBC), Vienna</a:t>
            </a:r>
          </a:p>
          <a:p>
            <a:pPr marL="514350" indent="-514350" defTabSz="3987800">
              <a:lnSpc>
                <a:spcPct val="120000"/>
              </a:lnSpc>
              <a:spcBef>
                <a:spcPts val="0"/>
              </a:spcBef>
            </a:pPr>
            <a:r>
              <a:rPr lang="en-US" sz="1800" i="1" dirty="0">
                <a:solidFill>
                  <a:schemeClr val="tx2"/>
                </a:solidFill>
              </a:rPr>
              <a:t>7 Gregor Mendel Institute (GMI), Austrian Academy of Sciences, Vienna </a:t>
            </a:r>
            <a:r>
              <a:rPr lang="en-US" sz="1800" i="1" dirty="0" err="1">
                <a:solidFill>
                  <a:schemeClr val="tx2"/>
                </a:solidFill>
              </a:rPr>
              <a:t>BioCenter</a:t>
            </a:r>
            <a:r>
              <a:rPr lang="en-US" sz="1800" i="1" dirty="0">
                <a:solidFill>
                  <a:schemeClr val="tx2"/>
                </a:solidFill>
              </a:rPr>
              <a:t> (VBC), Vienna</a:t>
            </a:r>
          </a:p>
        </p:txBody>
      </p:sp>
      <p:sp>
        <p:nvSpPr>
          <p:cNvPr id="4" name="AutoShape 4" descr="data:image/png;base64,iVBORw0KGgoAAAANSUhEUgAAAIAAAACQCAMAAAD3NpNiAAAAxlBMVEX////3kx0AAAD3kRL5rWH3kQD948rq6ur3mihra2v09PT3kRf39/fm5uacnJz+8uhHR0fR0dFWVlYuLi73kgl2dnbu7u7JycmOjo69vb2xsbEoKCj/+vT7zaDc3NyUlJQZGRn5qVSpqan4pUmEhIT+69INDQ3+7tpzc3P82776vHhgYGBSUlIgICD+8uP7wo74okD6wob5tnFAQED817D6uXP7yJn2jAD83roXFxf938T70aX5s2X7y5Q2Njb5qFH4oDT4mzJHX8g5AAAH/UlEQVR4nO1aa3eqOhDFIKKg+Cg+8EVFrD1arba29lRP6/n/f+omPDJRQwTsva67FvvDWZoTyJ7JzGRPqiRlyJAhQ4YMGTJkyJDhf49l/7brF5RfN12/f5DXN3XBWtZzyxuuv8vlcvL6dut/5HTMQLnZHkzHZP2c/OdWBPJyziMwupELnpVcgM0Pv7lKIZq1K+rB+vILdUGfPnqFVyZbJcB4Kpg1DtfH+AxHX+izV+TGbntu2Rn6QQD4E2fhRDpqvqcnMAtfIj9HT9oz6+OZwWZVR9Qtu/QEqBVytBUDJXdE4M0fLvwNCOh/PyOfvYT+SL5oBV0ogB4Uox0dGKcv0JMVtaIQMWW6Ukx2fdNU/GL0Tp2XT72+tCletKL6+VkYhNNwJSzg795/PP8EgZhWFOhGmTRXqi/02SuyEKzYi6b9opug0LEprQ3b9MWxT7NwK7SCOkov0rEC3RZTUMIuYDmKZUX/jeOoT45XEqNAS7wpyqTqgZ4EwHNDCZjpCcS0ogprUW/313RbVukJxLRiSkuhSc/M/jf1yiz1+nGt2NBpB0qgCrt3RRJ80+ASKi04sd6gDFCvKOkLMWPFh2gexOCAjn3A7gmljJhATCsgBKAzWnO2JTE+Y1oBBODc/eZotMQAK8YiApOQp76anJNitiUxxpBJIiuobNP3wJO3LYlhxrNixjn2pqAR0suhuFbwZNuGeoXZlqSYgAdEVnBlG3jlihiEvT2IrKAHPys+83HU9CVQK/S8qAx8hOWKkW3gFYGavgiwQpgEA5orINtADl3RK8a14p2jRhivpJdDVJLn9FlBgBeqmiALB5TUFe36hmZyrigCnaXAifUjPcE70/Hp0YBJINtASIR9Who8MwRiAWTbMk+3JX1fCo1FTDCSfEIVgpK+Dk7HunC9M7CSnHK/4taskGz5oxOL1yklxi9FtBoHTAMEndIhPYFd0hhkJDn0pVdI8lnSGGQkOa9TSooqrYM5UwRKQN6DJOd0SskJgBgoLDGmFJMQpA5PgADEIK9TSoxpYkUMqmlHVeoVkhzarZXoJUue9mO69fRl4I3TbvF4gvaD7YYY/JOeQJHTbnHA1X4/IskTK2LQfn1ep5QU1Xi6nquaCiEBvRh1uXgZH/QlYkW84mi/PzQuvtOXgTWv3ToHVU1s/7GPF79i7DntFgfvPO33Iz1BnFtyiX8d26d3e1f0BEuqRnRRFvZnHO0HavqKvxOArhfe9XOvYyEurvg7AdX14rt+5joWpoEaiWhKqjGSM6au50qv50tNyaQ4uJQdjK4XEqAXmTpcZF5+dqLkvi84gbmkFmUhE4N7zrNRV/wTMycrb8KDGi6pFdEFIagmGeK9AGdhBHnv4kNebQT7wNzPCW/JedILegJ5P2Cwo1gHu/YSXeQ38XT9Ei4ywaG/mD9h6bIsn3aQAPkQJReYS+qciMCOp5oG8dW0bhb5lYI5ZEciAjzVBH89iUVhu+bVCrikFt+S81QTI+djQR5zikI1pqSBEADVVDX5C0Uz2J4b+QHNbUxFDHVlmayl1HMjjo0Qg0URAVBNTNH/SOQB+cCtylBfhFdMa95vC9YJYlA31/xSoITpawp/GZXfyj62jPIZh4PRCE96+fAZ8frVCOMbYyWU5LN8CKYH3ucvYuQvv4rOsD5GtUpa0n/lNzmk7dSL3ALw32Bi6sq4cMOfvU225nv6rvknCOxv+Zs7jBv/7DJDDJTL9JOWZDY7qMWYFPl+u9n2P2idUuvS+q2me/6WslMast+Hbom7vjGv8MafUDd4+SviTmBRQUhlv6sWXrpcQm12sN5DvGe1EhryxhuUQO0yAc3pHrm3i1z8vW0cua5+dy2BqFhg9jaYYqHO0RpcAprGEDgPjzMC3c6jaxCuquF6D9q2JlXsjmQ8GuUO/ixVjGap2cFTnDl6cutS1yXTy45bcg31hEDFcEsll/gNE6h03UfXiiKg+QRchH4j9IV3dfjqvUhFD6rU/o1KCM01dK9KwwZC9wi91qVXhGFIjyQGyjVvtKYdESBz0QOZRAiUyPxF95RAw/XQXBACNmrgDXXQoiINaz6B+4VKAuurO1RV1FMlAxHPNMm/FrLx0k1CYI6aZUL/iSVQdlGD2IYWdUKA2DpEvfoJAYC3qBdQHcz5hIC3K6jXwusRG1pOmwRhp+wTaC9eSX4Mm49HBBxvd3CqtQkBW/KYGycE3LZF0P3CBNoPqN7GsLElJwT87cAecFCv4/hWAAEH+clf1k6DsG51nVdk0Sxoe66KigEL7xgBdscxgQUQaD3i/+3VukcEbMiHIwJWY+E5FwhU0NNR1h5ngYV6hg8nkgDmasxx/DWPCbg8AgZadOoVbc4QGOJYjiaAo93/pmohgdbpFlRIsqgO+qofbcHc2wG1whJQ7/wiWWIIWF7xiiJQafhPdGuOpM69z1105IGW1vRdiO7qfiX0CNR7X4TXcN5gCVTQgzc3iIH20YJcAthnd3iatUB1Eq+NoWagEwI4teakPKF5CwfUU0AAFwN81uBFvCxwvF20VfU3CY3KYxADC4tk+FNFREAy7knM9Ei9qtfIR7d3EgOVuRdWT5hi6w5XJ8kjIPmjpTIhEKBNLMF4rfkEauFzLLpGcESUu7YXHHWj0wnGcAG2LclxNLzlXvJqhkOKqtPBU7zJQ7tjSZbtHZGW3emQmqs6QRzb2KA6foVTbttDqWzZLfygoUoZMmTIkCFDhgwZfPwDEtrGg404jF8AAAAASUVORK5CYII="/>
          <p:cNvSpPr>
            <a:spLocks noChangeAspect="1" noChangeArrowheads="1"/>
          </p:cNvSpPr>
          <p:nvPr/>
        </p:nvSpPr>
        <p:spPr bwMode="auto">
          <a:xfrm>
            <a:off x="155575" y="-822325"/>
            <a:ext cx="15240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7" name="Picture 2" descr="D:\reps\Glucostar\docs\publications\2015\ISMB\Borgmann et al\Poster\img\Fh.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9975" y="521594"/>
            <a:ext cx="5076755" cy="1957999"/>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63" name="Straight Connector 62"/>
          <p:cNvCxnSpPr/>
          <p:nvPr/>
        </p:nvCxnSpPr>
        <p:spPr bwMode="auto">
          <a:xfrm>
            <a:off x="1277937" y="8082560"/>
            <a:ext cx="27724100"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041252" y="3309718"/>
            <a:ext cx="4318290" cy="2612566"/>
          </a:xfrm>
          <a:prstGeom prst="rect">
            <a:avLst/>
          </a:prstGeom>
        </p:spPr>
      </p:pic>
      <p:grpSp>
        <p:nvGrpSpPr>
          <p:cNvPr id="1397" name="Group 1396"/>
          <p:cNvGrpSpPr/>
          <p:nvPr/>
        </p:nvGrpSpPr>
        <p:grpSpPr>
          <a:xfrm>
            <a:off x="6058028" y="40666723"/>
            <a:ext cx="23211030" cy="1894780"/>
            <a:chOff x="6064901" y="40453003"/>
            <a:chExt cx="23211030" cy="1894780"/>
          </a:xfrm>
        </p:grpSpPr>
        <p:pic>
          <p:nvPicPr>
            <p:cNvPr id="1026" name="Picture 2"/>
            <p:cNvPicPr>
              <a:picLocks noChangeAspect="1" noChangeArrowheads="1"/>
            </p:cNvPicPr>
            <p:nvPr/>
          </p:nvPicPr>
          <p:blipFill rotWithShape="1">
            <a:blip r:embed="rId7" cstate="print"/>
            <a:srcRect r="8754" b="30201"/>
            <a:stretch/>
          </p:blipFill>
          <p:spPr bwMode="auto">
            <a:xfrm flipH="1">
              <a:off x="6064901" y="40453003"/>
              <a:ext cx="23189503" cy="1894780"/>
            </a:xfrm>
            <a:prstGeom prst="rect">
              <a:avLst/>
            </a:prstGeom>
            <a:noFill/>
            <a:ln w="9525">
              <a:noFill/>
              <a:miter lim="800000"/>
              <a:headEnd/>
              <a:tailEnd/>
            </a:ln>
          </p:spPr>
        </p:pic>
        <p:sp>
          <p:nvSpPr>
            <p:cNvPr id="56" name="Textfeld 26"/>
            <p:cNvSpPr txBox="1"/>
            <p:nvPr/>
          </p:nvSpPr>
          <p:spPr>
            <a:xfrm>
              <a:off x="13339757" y="41187166"/>
              <a:ext cx="15936174" cy="707886"/>
            </a:xfrm>
            <a:prstGeom prst="rect">
              <a:avLst/>
            </a:prstGeom>
            <a:solidFill>
              <a:schemeClr val="bg1"/>
            </a:solidFill>
            <a:ln>
              <a:noFill/>
            </a:ln>
          </p:spPr>
          <p:txBody>
            <a:bodyPr wrap="square" rtlCol="0">
              <a:spAutoFit/>
            </a:bodyPr>
            <a:lstStyle/>
            <a:p>
              <a:pPr algn="l"/>
              <a:r>
                <a:rPr lang="de-AT" sz="4000" b="1" spc="200" dirty="0"/>
                <a:t>University of Applied </a:t>
              </a:r>
              <a:r>
                <a:rPr lang="de-AT" sz="4000" b="1" spc="200" dirty="0" err="1"/>
                <a:t>Sciences</a:t>
              </a:r>
              <a:r>
                <a:rPr lang="de-AT" sz="4000" b="1" spc="200" dirty="0"/>
                <a:t> </a:t>
              </a:r>
              <a:r>
                <a:rPr lang="de-AT" sz="4000" b="1" spc="200" dirty="0" err="1"/>
                <a:t>Upper</a:t>
              </a:r>
              <a:r>
                <a:rPr lang="de-AT" sz="4000" b="1" spc="200" dirty="0"/>
                <a:t> Austria · Hagenberg</a:t>
              </a:r>
            </a:p>
          </p:txBody>
        </p:sp>
      </p:grpSp>
      <p:grpSp>
        <p:nvGrpSpPr>
          <p:cNvPr id="955" name="Group 954"/>
          <p:cNvGrpSpPr/>
          <p:nvPr/>
        </p:nvGrpSpPr>
        <p:grpSpPr>
          <a:xfrm>
            <a:off x="22839702" y="40243554"/>
            <a:ext cx="6206134" cy="720091"/>
            <a:chOff x="22958152" y="39946631"/>
            <a:chExt cx="6206134" cy="720091"/>
          </a:xfrm>
        </p:grpSpPr>
        <p:sp>
          <p:nvSpPr>
            <p:cNvPr id="1406" name="Rectangle 1405"/>
            <p:cNvSpPr/>
            <p:nvPr/>
          </p:nvSpPr>
          <p:spPr>
            <a:xfrm>
              <a:off x="23088718" y="40297390"/>
              <a:ext cx="6075568" cy="369332"/>
            </a:xfrm>
            <a:prstGeom prst="rect">
              <a:avLst/>
            </a:prstGeom>
          </p:spPr>
          <p:txBody>
            <a:bodyPr wrap="square">
              <a:spAutoFit/>
            </a:bodyPr>
            <a:lstStyle/>
            <a:p>
              <a:pPr algn="r" defTabSz="3987800">
                <a:tabLst>
                  <a:tab pos="6448425" algn="l"/>
                </a:tabLst>
              </a:pPr>
              <a:r>
                <a:rPr lang="en-GB" sz="1800" dirty="0"/>
                <a:t>Micha J. Birklbauer: </a:t>
              </a:r>
              <a:r>
                <a:rPr lang="en-GB" sz="1800" dirty="0">
                  <a:hlinkClick r:id="rId10"/>
                </a:rPr>
                <a:t>micha.birklbauer@fh-hagenberg.at</a:t>
              </a:r>
              <a:endParaRPr lang="en-GB" sz="1800" dirty="0"/>
            </a:p>
          </p:txBody>
        </p:sp>
        <p:sp>
          <p:nvSpPr>
            <p:cNvPr id="425" name="Rectangle 424"/>
            <p:cNvSpPr/>
            <p:nvPr/>
          </p:nvSpPr>
          <p:spPr>
            <a:xfrm>
              <a:off x="22958152" y="39946631"/>
              <a:ext cx="6206134" cy="369332"/>
            </a:xfrm>
            <a:prstGeom prst="rect">
              <a:avLst/>
            </a:prstGeom>
          </p:spPr>
          <p:txBody>
            <a:bodyPr wrap="square">
              <a:spAutoFit/>
            </a:bodyPr>
            <a:lstStyle/>
            <a:p>
              <a:pPr algn="r" defTabSz="3987800">
                <a:tabLst>
                  <a:tab pos="6448425" algn="l"/>
                </a:tabLst>
              </a:pPr>
              <a:r>
                <a:rPr lang="de-AT" sz="1800" dirty="0">
                  <a:hlinkClick r:id="rId11"/>
                </a:rPr>
                <a:t>http://bioinformatics.fh-hagenberg.at</a:t>
              </a:r>
              <a:endParaRPr lang="en-GB" sz="1800" dirty="0"/>
            </a:p>
          </p:txBody>
        </p:sp>
      </p:grpSp>
      <p:cxnSp>
        <p:nvCxnSpPr>
          <p:cNvPr id="302" name="Straight Connector 301"/>
          <p:cNvCxnSpPr/>
          <p:nvPr/>
        </p:nvCxnSpPr>
        <p:spPr bwMode="auto">
          <a:xfrm>
            <a:off x="1263754" y="41725865"/>
            <a:ext cx="11754000" cy="0"/>
          </a:xfrm>
          <a:prstGeom prst="line">
            <a:avLst/>
          </a:prstGeom>
          <a:solidFill>
            <a:schemeClr val="accent1"/>
          </a:solidFill>
          <a:ln w="44450" cap="flat" cmpd="sng" algn="ctr">
            <a:solidFill>
              <a:srgbClr val="C00000"/>
            </a:solidFill>
            <a:prstDash val="solid"/>
            <a:round/>
            <a:headEnd type="none" w="med" len="med"/>
            <a:tailEnd type="none" w="med" len="med"/>
          </a:ln>
          <a:effectLst/>
        </p:spPr>
      </p:cxnSp>
      <p:cxnSp>
        <p:nvCxnSpPr>
          <p:cNvPr id="956" name="Straight Connector 955">
            <a:extLst>
              <a:ext uri="{FF2B5EF4-FFF2-40B4-BE49-F238E27FC236}">
                <a16:creationId xmlns:a16="http://schemas.microsoft.com/office/drawing/2014/main" id="{A133CBE1-0887-4755-B749-D9FF87C9F68C}"/>
              </a:ext>
            </a:extLst>
          </p:cNvPr>
          <p:cNvCxnSpPr>
            <a:cxnSpLocks/>
          </p:cNvCxnSpPr>
          <p:nvPr/>
        </p:nvCxnSpPr>
        <p:spPr bwMode="auto">
          <a:xfrm>
            <a:off x="1256400" y="38686470"/>
            <a:ext cx="2158330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grpSp>
        <p:nvGrpSpPr>
          <p:cNvPr id="33" name="Group 32"/>
          <p:cNvGrpSpPr/>
          <p:nvPr/>
        </p:nvGrpSpPr>
        <p:grpSpPr>
          <a:xfrm>
            <a:off x="1255132" y="38700058"/>
            <a:ext cx="20929917" cy="2033501"/>
            <a:chOff x="1255132" y="37484980"/>
            <a:chExt cx="20123743" cy="2033496"/>
          </a:xfrm>
        </p:grpSpPr>
        <p:sp>
          <p:nvSpPr>
            <p:cNvPr id="958" name="TextBox 957">
              <a:extLst>
                <a:ext uri="{FF2B5EF4-FFF2-40B4-BE49-F238E27FC236}">
                  <a16:creationId xmlns:a16="http://schemas.microsoft.com/office/drawing/2014/main" id="{A4F96EF0-8E23-4F48-A262-83FB0C8180EC}"/>
                </a:ext>
              </a:extLst>
            </p:cNvPr>
            <p:cNvSpPr txBox="1"/>
            <p:nvPr/>
          </p:nvSpPr>
          <p:spPr>
            <a:xfrm>
              <a:off x="1255132" y="37484980"/>
              <a:ext cx="5654925" cy="830997"/>
            </a:xfrm>
            <a:prstGeom prst="rect">
              <a:avLst/>
            </a:prstGeom>
            <a:noFill/>
          </p:spPr>
          <p:txBody>
            <a:bodyPr wrap="square" rtlCol="0">
              <a:spAutoFit/>
            </a:bodyPr>
            <a:lstStyle/>
            <a:p>
              <a:pPr algn="l"/>
              <a:r>
                <a:rPr lang="en-GB" sz="4800" dirty="0"/>
                <a:t>References</a:t>
              </a:r>
            </a:p>
          </p:txBody>
        </p:sp>
        <p:sp>
          <p:nvSpPr>
            <p:cNvPr id="1404" name="Rectangle 1403"/>
            <p:cNvSpPr/>
            <p:nvPr/>
          </p:nvSpPr>
          <p:spPr>
            <a:xfrm>
              <a:off x="1277937" y="38195040"/>
              <a:ext cx="20100938" cy="1323436"/>
            </a:xfrm>
            <a:prstGeom prst="rect">
              <a:avLst/>
            </a:prstGeom>
          </p:spPr>
          <p:txBody>
            <a:bodyPr wrap="square">
              <a:spAutoFit/>
            </a:bodyPr>
            <a:lstStyle/>
            <a:p>
              <a:pPr algn="l">
                <a:spcAft>
                  <a:spcPts val="800"/>
                </a:spcAft>
              </a:pPr>
              <a:r>
                <a:rPr lang="en-US" sz="1600" dirty="0"/>
                <a:t>[1] </a:t>
              </a:r>
              <a:r>
                <a:rPr lang="en-US" sz="1600" dirty="0" err="1"/>
                <a:t>Matzinger</a:t>
              </a:r>
              <a:r>
                <a:rPr lang="en-US" sz="1600" dirty="0"/>
                <a:t>, M. &amp; </a:t>
              </a:r>
              <a:r>
                <a:rPr lang="en-US" sz="1600" dirty="0" err="1"/>
                <a:t>Mechtler</a:t>
              </a:r>
              <a:r>
                <a:rPr lang="en-US" sz="1600" dirty="0"/>
                <a:t>, K. (2021) Cleavable Cross-Linkers and Mass Spectrometry for the Ultimate Task of Profiling Protein-Protein Interaction Networks in Vivo. J. Proteome Res., 20, 78 – 93  </a:t>
              </a:r>
              <a:br>
                <a:rPr lang="en-US" sz="1600" dirty="0"/>
              </a:br>
              <a:r>
                <a:rPr lang="en-US" sz="1600" dirty="0"/>
                <a:t>[2] </a:t>
              </a:r>
              <a:r>
                <a:rPr lang="en-US" sz="1600" dirty="0" err="1"/>
                <a:t>Pirklbauer</a:t>
              </a:r>
              <a:r>
                <a:rPr lang="en-US" sz="1600" dirty="0"/>
                <a:t>, G. J., </a:t>
              </a:r>
              <a:r>
                <a:rPr lang="en-US" sz="1600" dirty="0" err="1"/>
                <a:t>Stieger</a:t>
              </a:r>
              <a:r>
                <a:rPr lang="en-US" sz="1600" dirty="0"/>
                <a:t>, C. E., </a:t>
              </a:r>
              <a:r>
                <a:rPr lang="en-US" sz="1600" dirty="0" err="1"/>
                <a:t>Matzinger</a:t>
              </a:r>
              <a:r>
                <a:rPr lang="en-US" sz="1600" dirty="0"/>
                <a:t>, M., Winkler, S., </a:t>
              </a:r>
              <a:r>
                <a:rPr lang="en-US" sz="1600" dirty="0" err="1"/>
                <a:t>Mechtler</a:t>
              </a:r>
              <a:r>
                <a:rPr lang="en-US" sz="1600" dirty="0"/>
                <a:t>, K. &amp; Dorfer, V. (2021) MS Annika: A New Cross-Linking Search Engine. J. Proteome Res., 20, 2560 – 2569</a:t>
              </a:r>
              <a:br>
                <a:rPr lang="en-US" sz="1600" dirty="0"/>
              </a:br>
              <a:r>
                <a:rPr lang="en-US" sz="1600" dirty="0"/>
                <a:t>[3] Birklbauer, M. J., </a:t>
              </a:r>
              <a:r>
                <a:rPr lang="en-US" sz="1600" dirty="0" err="1"/>
                <a:t>Matzinger</a:t>
              </a:r>
              <a:r>
                <a:rPr lang="en-US" sz="1600" dirty="0"/>
                <a:t>, M., Müller, F., </a:t>
              </a:r>
              <a:r>
                <a:rPr lang="en-US" sz="1600" dirty="0" err="1"/>
                <a:t>Mechtler</a:t>
              </a:r>
              <a:r>
                <a:rPr lang="en-US" sz="1600" dirty="0"/>
                <a:t>, K. &amp; Dorfer, V. (2023) MS Annika 2.0 Identifies Cross-linked Peptides in MS2-MS3-Based Workflows at High Sensitivity and Specificity, J. Proteome Res., 22, 3009 – 3021</a:t>
              </a:r>
              <a:br>
                <a:rPr lang="en-US" sz="1600" dirty="0"/>
              </a:br>
              <a:r>
                <a:rPr lang="en-US" sz="1600" dirty="0"/>
                <a:t>[4] Dorfer, V., Pichler, P., Stranzl, T., </a:t>
              </a:r>
              <a:r>
                <a:rPr lang="en-US" sz="1600" dirty="0" err="1"/>
                <a:t>Stadlmann</a:t>
              </a:r>
              <a:r>
                <a:rPr lang="en-US" sz="1600" dirty="0"/>
                <a:t>, J., </a:t>
              </a:r>
              <a:r>
                <a:rPr lang="en-US" sz="1600" dirty="0" err="1"/>
                <a:t>Taus</a:t>
              </a:r>
              <a:r>
                <a:rPr lang="en-US" sz="1600" dirty="0"/>
                <a:t>, T., Winkler, S. &amp; </a:t>
              </a:r>
              <a:r>
                <a:rPr lang="en-US" sz="1600" dirty="0" err="1"/>
                <a:t>Mechtler</a:t>
              </a:r>
              <a:r>
                <a:rPr lang="en-US" sz="1600" dirty="0"/>
                <a:t>, K. (2014) MS Amanda, a Universal Identification Algorithm Optimized for High Accuracy Tandem Mass Spectra, J. Proteome Res., 13, 3679 – 3684 </a:t>
              </a:r>
              <a:br>
                <a:rPr lang="en-US" sz="1600" dirty="0"/>
              </a:br>
              <a:r>
                <a:rPr lang="en-US" sz="1600" dirty="0"/>
                <a:t>[5] Dorfer, V., Strobl, M., Winkler, S. &amp; </a:t>
              </a:r>
              <a:r>
                <a:rPr lang="en-US" sz="1600" dirty="0" err="1"/>
                <a:t>Mechtler</a:t>
              </a:r>
              <a:r>
                <a:rPr lang="en-US" sz="1600" dirty="0"/>
                <a:t>, K. (2021) MS Amanda 2.0: Advancements in the standalone implementation. Rapid Communications in Mass Spectrometry, 35, e9088</a:t>
              </a:r>
            </a:p>
          </p:txBody>
        </p:sp>
      </p:grpSp>
      <p:sp>
        <p:nvSpPr>
          <p:cNvPr id="26" name="TextBox 25">
            <a:extLst>
              <a:ext uri="{FF2B5EF4-FFF2-40B4-BE49-F238E27FC236}">
                <a16:creationId xmlns:a16="http://schemas.microsoft.com/office/drawing/2014/main" id="{887643B8-A5F1-414F-8CA2-CC0FE5446242}"/>
              </a:ext>
            </a:extLst>
          </p:cNvPr>
          <p:cNvSpPr txBox="1"/>
          <p:nvPr/>
        </p:nvSpPr>
        <p:spPr>
          <a:xfrm>
            <a:off x="1255133" y="8980898"/>
            <a:ext cx="10096482" cy="2677656"/>
          </a:xfrm>
          <a:prstGeom prst="rect">
            <a:avLst/>
          </a:prstGeom>
          <a:noFill/>
        </p:spPr>
        <p:txBody>
          <a:bodyPr wrap="square" rtlCol="0">
            <a:spAutoFit/>
          </a:bodyPr>
          <a:lstStyle/>
          <a:p>
            <a:pPr algn="just">
              <a:spcAft>
                <a:spcPts val="800"/>
              </a:spcAft>
            </a:pPr>
            <a:r>
              <a:rPr lang="en-US" sz="2800" dirty="0">
                <a:latin typeface="+mj-lt"/>
                <a:cs typeface="Times New Roman" panose="02020603050405020304" pitchFamily="18" charset="0"/>
              </a:rPr>
              <a:t>has emerged as a prominent tool for identification of protein-protein interactions and for gaining insight into the structures of proteins. [1] We previously published MS Annika, a cross-linking search engine which can accurately identify cross-linked peptides in MS2 and MS3 spectra from a variety of different MS-cleavable crosslinkers. [2][3]</a:t>
            </a:r>
            <a:endParaRPr lang="de-AT" sz="2800" dirty="0">
              <a:latin typeface="+mj-lt"/>
              <a:cs typeface="Times New Roman" panose="02020603050405020304" pitchFamily="18" charset="0"/>
            </a:endParaRPr>
          </a:p>
        </p:txBody>
      </p:sp>
      <p:sp>
        <p:nvSpPr>
          <p:cNvPr id="11" name="TextBox 10">
            <a:extLst>
              <a:ext uri="{FF2B5EF4-FFF2-40B4-BE49-F238E27FC236}">
                <a16:creationId xmlns:a16="http://schemas.microsoft.com/office/drawing/2014/main" id="{784CC710-90BD-44C4-860F-A5F776699EBD}"/>
              </a:ext>
            </a:extLst>
          </p:cNvPr>
          <p:cNvSpPr txBox="1"/>
          <p:nvPr/>
        </p:nvSpPr>
        <p:spPr>
          <a:xfrm>
            <a:off x="1263692" y="8188064"/>
            <a:ext cx="11368575" cy="830997"/>
          </a:xfrm>
          <a:prstGeom prst="rect">
            <a:avLst/>
          </a:prstGeom>
          <a:noFill/>
        </p:spPr>
        <p:txBody>
          <a:bodyPr wrap="square" rtlCol="0">
            <a:spAutoFit/>
          </a:bodyPr>
          <a:lstStyle/>
          <a:p>
            <a:pPr algn="l"/>
            <a:r>
              <a:rPr lang="en-US" sz="4800" dirty="0">
                <a:effectLst/>
                <a:latin typeface="+mj-lt"/>
                <a:ea typeface="Calibri" panose="020F0502020204030204" pitchFamily="34" charset="0"/>
                <a:cs typeface="Times New Roman" panose="02020603050405020304" pitchFamily="18" charset="0"/>
              </a:rPr>
              <a:t>Cross-linking mass spectrometry</a:t>
            </a:r>
            <a:endParaRPr lang="de-AT" sz="4800" dirty="0">
              <a:effectLst/>
              <a:latin typeface="+mj-lt"/>
              <a:ea typeface="Calibri" panose="020F0502020204030204" pitchFamily="34" charset="0"/>
              <a:cs typeface="Times New Roman" panose="02020603050405020304" pitchFamily="18" charset="0"/>
            </a:endParaRPr>
          </a:p>
        </p:txBody>
      </p:sp>
      <p:sp>
        <p:nvSpPr>
          <p:cNvPr id="47" name="TextBox 46">
            <a:extLst>
              <a:ext uri="{FF2B5EF4-FFF2-40B4-BE49-F238E27FC236}">
                <a16:creationId xmlns:a16="http://schemas.microsoft.com/office/drawing/2014/main" id="{6E708E74-8BEA-42FF-B6ED-51B0ED06BA3D}"/>
              </a:ext>
            </a:extLst>
          </p:cNvPr>
          <p:cNvSpPr txBox="1"/>
          <p:nvPr/>
        </p:nvSpPr>
        <p:spPr>
          <a:xfrm>
            <a:off x="11676988" y="18133206"/>
            <a:ext cx="17682553" cy="1785104"/>
          </a:xfrm>
          <a:prstGeom prst="rect">
            <a:avLst/>
          </a:prstGeom>
          <a:noFill/>
        </p:spPr>
        <p:txBody>
          <a:bodyPr wrap="square" rtlCol="0">
            <a:spAutoFit/>
          </a:bodyPr>
          <a:lstStyle/>
          <a:p>
            <a:pPr algn="just"/>
            <a:r>
              <a:rPr lang="en-US" sz="2200" i="1" dirty="0"/>
              <a:t>Figure 1: Schematic overview of the algorithm for identification of non-cleavable crosslinks in MS Annika 3.0. Mass spectra and peptides arising from the in-silico digestion of the protein database are encoded as sparse vectors (as shown in Figure 2) and subsequently scored by matrix multiplication. The highest scoring hits are considered for the identification of potential alpha peptides with our in-house developed peptide search engine MS Amanda [4][5]. Identified alpha peptides are used to find complimentary beta peptides and ultimately alpha and beta peptides matching the mass spectrum's precursor mass are combined to crosslinks.</a:t>
            </a:r>
          </a:p>
        </p:txBody>
      </p:sp>
      <p:cxnSp>
        <p:nvCxnSpPr>
          <p:cNvPr id="54" name="Straight Connector 53">
            <a:extLst>
              <a:ext uri="{FF2B5EF4-FFF2-40B4-BE49-F238E27FC236}">
                <a16:creationId xmlns:a16="http://schemas.microsoft.com/office/drawing/2014/main" id="{389C6D43-B29D-4B3C-9B73-7912C523D6DD}"/>
              </a:ext>
            </a:extLst>
          </p:cNvPr>
          <p:cNvCxnSpPr>
            <a:cxnSpLocks/>
          </p:cNvCxnSpPr>
          <p:nvPr/>
        </p:nvCxnSpPr>
        <p:spPr bwMode="auto">
          <a:xfrm>
            <a:off x="1277937" y="37362218"/>
            <a:ext cx="27543798"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sp>
        <p:nvSpPr>
          <p:cNvPr id="55" name="TextBox 54">
            <a:extLst>
              <a:ext uri="{FF2B5EF4-FFF2-40B4-BE49-F238E27FC236}">
                <a16:creationId xmlns:a16="http://schemas.microsoft.com/office/drawing/2014/main" id="{F29AC3E9-3E6E-4FE8-80F1-C036339FD13A}"/>
              </a:ext>
            </a:extLst>
          </p:cNvPr>
          <p:cNvSpPr txBox="1"/>
          <p:nvPr/>
        </p:nvSpPr>
        <p:spPr>
          <a:xfrm>
            <a:off x="1255132" y="37354008"/>
            <a:ext cx="5920994" cy="830997"/>
          </a:xfrm>
          <a:prstGeom prst="rect">
            <a:avLst/>
          </a:prstGeom>
          <a:noFill/>
        </p:spPr>
        <p:txBody>
          <a:bodyPr wrap="square" rtlCol="0">
            <a:spAutoFit/>
          </a:bodyPr>
          <a:lstStyle/>
          <a:p>
            <a:pPr algn="l"/>
            <a:r>
              <a:rPr lang="en-GB" sz="4800" dirty="0"/>
              <a:t>Acknowledgements</a:t>
            </a:r>
          </a:p>
        </p:txBody>
      </p:sp>
      <p:sp>
        <p:nvSpPr>
          <p:cNvPr id="62" name="TextBox 61">
            <a:extLst>
              <a:ext uri="{FF2B5EF4-FFF2-40B4-BE49-F238E27FC236}">
                <a16:creationId xmlns:a16="http://schemas.microsoft.com/office/drawing/2014/main" id="{BBC0118D-5130-4659-9C28-D475077D2BBA}"/>
              </a:ext>
            </a:extLst>
          </p:cNvPr>
          <p:cNvSpPr txBox="1"/>
          <p:nvPr/>
        </p:nvSpPr>
        <p:spPr>
          <a:xfrm>
            <a:off x="1262756" y="38082516"/>
            <a:ext cx="17102185" cy="523220"/>
          </a:xfrm>
          <a:prstGeom prst="rect">
            <a:avLst/>
          </a:prstGeom>
          <a:noFill/>
        </p:spPr>
        <p:txBody>
          <a:bodyPr wrap="square" rtlCol="0">
            <a:spAutoFit/>
          </a:bodyPr>
          <a:lstStyle/>
          <a:p>
            <a:pPr algn="just"/>
            <a:r>
              <a:rPr lang="en-US" sz="2800" dirty="0">
                <a:effectLst/>
                <a:latin typeface="+mj-lt"/>
                <a:ea typeface="Calibri" panose="020F0502020204030204" pitchFamily="34" charset="0"/>
                <a:cs typeface="Times New Roman" panose="02020603050405020304" pitchFamily="18" charset="0"/>
              </a:rPr>
              <a:t>This research project has received funding from the Austrian Science Fund (FWF), project number 35045. </a:t>
            </a:r>
            <a:endParaRPr lang="de-AT" sz="9600" dirty="0">
              <a:latin typeface="+mj-lt"/>
            </a:endParaRPr>
          </a:p>
        </p:txBody>
      </p:sp>
      <p:pic>
        <p:nvPicPr>
          <p:cNvPr id="5" name="Graphic 4">
            <a:extLst>
              <a:ext uri="{FF2B5EF4-FFF2-40B4-BE49-F238E27FC236}">
                <a16:creationId xmlns:a16="http://schemas.microsoft.com/office/drawing/2014/main" id="{08404929-2957-4F3B-AB26-79695F2B7E3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6117293" y="6610606"/>
            <a:ext cx="2704442" cy="1291931"/>
          </a:xfrm>
          <a:prstGeom prst="rect">
            <a:avLst/>
          </a:prstGeom>
        </p:spPr>
      </p:pic>
      <p:pic>
        <p:nvPicPr>
          <p:cNvPr id="906" name="Picture 905">
            <a:extLst>
              <a:ext uri="{FF2B5EF4-FFF2-40B4-BE49-F238E27FC236}">
                <a16:creationId xmlns:a16="http://schemas.microsoft.com/office/drawing/2014/main" id="{594F5060-4C6D-95C5-788F-5744218DBF80}"/>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11676988" y="8195057"/>
            <a:ext cx="17682554" cy="9946435"/>
          </a:xfrm>
          <a:prstGeom prst="rect">
            <a:avLst/>
          </a:prstGeom>
        </p:spPr>
      </p:pic>
      <p:sp>
        <p:nvSpPr>
          <p:cNvPr id="28" name="TextBox 27">
            <a:extLst>
              <a:ext uri="{FF2B5EF4-FFF2-40B4-BE49-F238E27FC236}">
                <a16:creationId xmlns:a16="http://schemas.microsoft.com/office/drawing/2014/main" id="{72E694F3-FCCC-9F8D-9540-4791A88E1ADC}"/>
              </a:ext>
            </a:extLst>
          </p:cNvPr>
          <p:cNvSpPr txBox="1"/>
          <p:nvPr/>
        </p:nvSpPr>
        <p:spPr>
          <a:xfrm>
            <a:off x="1277937" y="11586745"/>
            <a:ext cx="11368575" cy="830997"/>
          </a:xfrm>
          <a:prstGeom prst="rect">
            <a:avLst/>
          </a:prstGeom>
          <a:noFill/>
        </p:spPr>
        <p:txBody>
          <a:bodyPr wrap="square" rtlCol="0">
            <a:spAutoFit/>
          </a:bodyPr>
          <a:lstStyle/>
          <a:p>
            <a:pPr algn="l"/>
            <a:r>
              <a:rPr lang="en-US" sz="4800" dirty="0">
                <a:effectLst/>
                <a:latin typeface="+mj-lt"/>
                <a:ea typeface="Calibri" panose="020F0502020204030204" pitchFamily="34" charset="0"/>
                <a:cs typeface="Times New Roman" panose="02020603050405020304" pitchFamily="18" charset="0"/>
              </a:rPr>
              <a:t>Non-cleavable crosslink identification</a:t>
            </a:r>
            <a:endParaRPr lang="de-AT" sz="4800" dirty="0">
              <a:effectLst/>
              <a:latin typeface="+mj-lt"/>
              <a:ea typeface="Calibri" panose="020F0502020204030204" pitchFamily="34" charset="0"/>
              <a:cs typeface="Times New Roman" panose="02020603050405020304" pitchFamily="18" charset="0"/>
            </a:endParaRPr>
          </a:p>
        </p:txBody>
      </p:sp>
      <p:sp>
        <p:nvSpPr>
          <p:cNvPr id="29" name="TextBox 28">
            <a:extLst>
              <a:ext uri="{FF2B5EF4-FFF2-40B4-BE49-F238E27FC236}">
                <a16:creationId xmlns:a16="http://schemas.microsoft.com/office/drawing/2014/main" id="{9B3C123A-DC54-D709-00AD-96DB5541EEED}"/>
              </a:ext>
            </a:extLst>
          </p:cNvPr>
          <p:cNvSpPr txBox="1"/>
          <p:nvPr/>
        </p:nvSpPr>
        <p:spPr>
          <a:xfrm>
            <a:off x="1277268" y="12362026"/>
            <a:ext cx="10096481" cy="4072910"/>
          </a:xfrm>
          <a:prstGeom prst="rect">
            <a:avLst/>
          </a:prstGeom>
          <a:noFill/>
        </p:spPr>
        <p:txBody>
          <a:bodyPr wrap="square" rtlCol="0">
            <a:spAutoFit/>
          </a:bodyPr>
          <a:lstStyle/>
          <a:p>
            <a:pPr algn="just">
              <a:spcAft>
                <a:spcPts val="800"/>
              </a:spcAft>
            </a:pPr>
            <a:r>
              <a:rPr lang="en-US" sz="2800" dirty="0">
                <a:latin typeface="+mj-lt"/>
                <a:cs typeface="Times New Roman" panose="02020603050405020304" pitchFamily="18" charset="0"/>
              </a:rPr>
              <a:t>MS Annika 3.0 is an updated and improved version - that additionally to cleavable crosslinkers - supports identification of cross-linked peptides from non-cleavable reagents using a sparse matrix multiplication-based search algorithm as depicted in </a:t>
            </a:r>
            <a:r>
              <a:rPr lang="en-US" sz="2800" b="1" dirty="0">
                <a:latin typeface="+mj-lt"/>
                <a:cs typeface="Times New Roman" panose="02020603050405020304" pitchFamily="18" charset="0"/>
              </a:rPr>
              <a:t>Figure 1</a:t>
            </a:r>
            <a:r>
              <a:rPr lang="en-US" sz="2800" dirty="0">
                <a:latin typeface="+mj-lt"/>
                <a:cs typeface="Times New Roman" panose="02020603050405020304" pitchFamily="18" charset="0"/>
              </a:rPr>
              <a:t> and </a:t>
            </a:r>
            <a:r>
              <a:rPr lang="en-US" sz="2800" b="1" dirty="0">
                <a:latin typeface="+mj-lt"/>
                <a:cs typeface="Times New Roman" panose="02020603050405020304" pitchFamily="18" charset="0"/>
              </a:rPr>
              <a:t>2</a:t>
            </a:r>
            <a:r>
              <a:rPr lang="en-US" sz="2800" dirty="0">
                <a:latin typeface="+mj-lt"/>
                <a:cs typeface="Times New Roman" panose="02020603050405020304" pitchFamily="18" charset="0"/>
              </a:rPr>
              <a:t>. This algorithm can efficiently handle beyond human proteome-wide studies on commodity hardware. MS Annika 3.0 is available free of charge for Proteome Discoverer 3.1 at:</a:t>
            </a:r>
          </a:p>
          <a:p>
            <a:pPr algn="just">
              <a:spcAft>
                <a:spcPts val="800"/>
              </a:spcAft>
            </a:pPr>
            <a:r>
              <a:rPr lang="en-US" sz="2800" dirty="0">
                <a:latin typeface="+mj-lt"/>
                <a:cs typeface="Times New Roman" panose="02020603050405020304" pitchFamily="18" charset="0"/>
                <a:hlinkClick r:id="rId15"/>
              </a:rPr>
              <a:t>https://ms.imp.ac.at/?action=ms-annika</a:t>
            </a:r>
            <a:r>
              <a:rPr lang="en-US" sz="2800" dirty="0">
                <a:latin typeface="+mj-lt"/>
                <a:cs typeface="Times New Roman" panose="02020603050405020304" pitchFamily="18" charset="0"/>
              </a:rPr>
              <a:t> </a:t>
            </a:r>
            <a:endParaRPr lang="de-AT" sz="2800" dirty="0">
              <a:latin typeface="+mj-lt"/>
              <a:cs typeface="Times New Roman" panose="02020603050405020304" pitchFamily="18" charset="0"/>
            </a:endParaRPr>
          </a:p>
        </p:txBody>
      </p:sp>
      <p:pic>
        <p:nvPicPr>
          <p:cNvPr id="9" name="Picture 2">
            <a:extLst>
              <a:ext uri="{FF2B5EF4-FFF2-40B4-BE49-F238E27FC236}">
                <a16:creationId xmlns:a16="http://schemas.microsoft.com/office/drawing/2014/main" id="{0718B353-983C-4B6B-75F5-6DFF6099023B}"/>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1277268" y="23131104"/>
            <a:ext cx="9182121" cy="68865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82B9962-33E2-B778-5D0A-5C9BF58C0036}"/>
              </a:ext>
            </a:extLst>
          </p:cNvPr>
          <p:cNvPicPr>
            <a:picLocks noChangeAspect="1" noChangeArrowheads="1"/>
          </p:cNvPicPr>
          <p:nvPr/>
        </p:nvPicPr>
        <p:blipFill>
          <a:blip r:embed="rId18">
            <a:extLst>
              <a:ext uri="{96DAC541-7B7A-43D3-8B79-37D633B846F1}">
                <asvg:svgBlip xmlns:asvg="http://schemas.microsoft.com/office/drawing/2016/SVG/main" r:embed="rId19"/>
              </a:ext>
            </a:extLst>
          </a:blip>
          <a:srcRect/>
          <a:stretch/>
        </p:blipFill>
        <p:spPr bwMode="auto">
          <a:xfrm>
            <a:off x="11670940" y="28245136"/>
            <a:ext cx="12070815" cy="80371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1D8EC74-7AFC-9737-6EDB-B6FF98B6AF17}"/>
              </a:ext>
            </a:extLst>
          </p:cNvPr>
          <p:cNvSpPr txBox="1"/>
          <p:nvPr/>
        </p:nvSpPr>
        <p:spPr>
          <a:xfrm>
            <a:off x="1277937" y="16445684"/>
            <a:ext cx="11368575" cy="830997"/>
          </a:xfrm>
          <a:prstGeom prst="rect">
            <a:avLst/>
          </a:prstGeom>
          <a:noFill/>
        </p:spPr>
        <p:txBody>
          <a:bodyPr wrap="square" rtlCol="0">
            <a:spAutoFit/>
          </a:bodyPr>
          <a:lstStyle/>
          <a:p>
            <a:pPr algn="l"/>
            <a:r>
              <a:rPr lang="en-US" sz="4800" dirty="0">
                <a:effectLst/>
                <a:latin typeface="+mj-lt"/>
                <a:ea typeface="Calibri" panose="020F0502020204030204" pitchFamily="34" charset="0"/>
                <a:cs typeface="Times New Roman" panose="02020603050405020304" pitchFamily="18" charset="0"/>
              </a:rPr>
              <a:t>Results</a:t>
            </a:r>
            <a:endParaRPr lang="de-AT" sz="4800" dirty="0">
              <a:effectLst/>
              <a:latin typeface="+mj-lt"/>
              <a:ea typeface="Calibri" panose="020F0502020204030204" pitchFamily="34" charset="0"/>
              <a:cs typeface="Times New Roman" panose="02020603050405020304" pitchFamily="18" charset="0"/>
            </a:endParaRPr>
          </a:p>
        </p:txBody>
      </p:sp>
      <p:sp>
        <p:nvSpPr>
          <p:cNvPr id="30" name="TextBox 29">
            <a:extLst>
              <a:ext uri="{FF2B5EF4-FFF2-40B4-BE49-F238E27FC236}">
                <a16:creationId xmlns:a16="http://schemas.microsoft.com/office/drawing/2014/main" id="{07816D46-B047-D7FA-E2E6-CA93136503EE}"/>
              </a:ext>
            </a:extLst>
          </p:cNvPr>
          <p:cNvSpPr txBox="1"/>
          <p:nvPr/>
        </p:nvSpPr>
        <p:spPr>
          <a:xfrm>
            <a:off x="1262755" y="17231001"/>
            <a:ext cx="10110993" cy="5693866"/>
          </a:xfrm>
          <a:prstGeom prst="rect">
            <a:avLst/>
          </a:prstGeom>
          <a:noFill/>
        </p:spPr>
        <p:txBody>
          <a:bodyPr wrap="square" rtlCol="0">
            <a:spAutoFit/>
          </a:bodyPr>
          <a:lstStyle/>
          <a:p>
            <a:pPr algn="just"/>
            <a:r>
              <a:rPr lang="en-GB" sz="2800" dirty="0">
                <a:latin typeface="+mj-lt"/>
                <a:cs typeface="Times New Roman" panose="02020603050405020304" pitchFamily="18" charset="0"/>
              </a:rPr>
              <a:t>We compared MS Annika 3.0 to other commonly used cross-linking search engines and show that MS Annika is on par or better in terms of crosslink identifications while providing a more robust false discovery rate (FDR) estimation, reporting 75% less false positives than competing tools on average (</a:t>
            </a:r>
            <a:r>
              <a:rPr lang="en-GB" sz="2800" b="1" dirty="0">
                <a:latin typeface="+mj-lt"/>
                <a:cs typeface="Times New Roman" panose="02020603050405020304" pitchFamily="18" charset="0"/>
              </a:rPr>
              <a:t>Figure 3</a:t>
            </a:r>
            <a:r>
              <a:rPr lang="en-GB" sz="2800" dirty="0">
                <a:latin typeface="+mj-lt"/>
                <a:cs typeface="Times New Roman" panose="02020603050405020304" pitchFamily="18" charset="0"/>
              </a:rPr>
              <a:t>). Most importantly we could show that MS Annika is able to accurately identify more than 430 unique crosslinks at 1% estimated FDR from an experiment with </a:t>
            </a:r>
            <a:r>
              <a:rPr lang="en-GB" sz="2800" i="1" dirty="0">
                <a:latin typeface="+mj-lt"/>
                <a:cs typeface="Times New Roman" panose="02020603050405020304" pitchFamily="18" charset="0"/>
              </a:rPr>
              <a:t>C. elegans </a:t>
            </a:r>
            <a:r>
              <a:rPr lang="en-GB" sz="2800" dirty="0">
                <a:latin typeface="+mj-lt"/>
                <a:cs typeface="Times New Roman" panose="02020603050405020304" pitchFamily="18" charset="0"/>
              </a:rPr>
              <a:t>nuclei, using the full C. elegans proteome of over 26 000 proteins for search (</a:t>
            </a:r>
            <a:r>
              <a:rPr lang="en-GB" sz="2800" b="1" dirty="0">
                <a:latin typeface="+mj-lt"/>
                <a:cs typeface="Times New Roman" panose="02020603050405020304" pitchFamily="18" charset="0"/>
              </a:rPr>
              <a:t>Figure 4</a:t>
            </a:r>
            <a:r>
              <a:rPr lang="en-GB" sz="2800" dirty="0">
                <a:latin typeface="+mj-lt"/>
                <a:cs typeface="Times New Roman" panose="02020603050405020304" pitchFamily="18" charset="0"/>
              </a:rPr>
              <a:t>), which allowed us to </a:t>
            </a:r>
            <a:r>
              <a:rPr lang="en-US" sz="2800" dirty="0">
                <a:latin typeface="+mj-lt"/>
                <a:cs typeface="Times New Roman" panose="02020603050405020304" pitchFamily="18" charset="0"/>
              </a:rPr>
              <a:t>conclude a comprehensive structural analysis of the Box C/D complex, enhancing our understanding of its assembly and functional dynamics (</a:t>
            </a:r>
            <a:r>
              <a:rPr lang="en-US" sz="2800" b="1" dirty="0">
                <a:latin typeface="+mj-lt"/>
                <a:cs typeface="Times New Roman" panose="02020603050405020304" pitchFamily="18" charset="0"/>
              </a:rPr>
              <a:t>Figure 5</a:t>
            </a:r>
            <a:r>
              <a:rPr lang="en-US" sz="2800" dirty="0">
                <a:latin typeface="+mj-lt"/>
                <a:cs typeface="Times New Roman" panose="02020603050405020304" pitchFamily="18" charset="0"/>
              </a:rPr>
              <a:t>).</a:t>
            </a:r>
          </a:p>
        </p:txBody>
      </p:sp>
      <p:pic>
        <p:nvPicPr>
          <p:cNvPr id="1030" name="Picture 6">
            <a:extLst>
              <a:ext uri="{FF2B5EF4-FFF2-40B4-BE49-F238E27FC236}">
                <a16:creationId xmlns:a16="http://schemas.microsoft.com/office/drawing/2014/main" id="{67E3703B-6DAB-7F89-46ED-57FB6622273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167541" y="1991831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1CBD91E-9AB6-AABB-ED9C-018A0F1CC34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676988" y="19912602"/>
            <a:ext cx="54864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6F1BB8D-1A0D-2A2B-D5BD-23274355F6F2}"/>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1277268" y="30044614"/>
            <a:ext cx="9182121" cy="688659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C5109FA-365B-FBE1-3E13-37B3A544DB8E}"/>
              </a:ext>
            </a:extLst>
          </p:cNvPr>
          <p:cNvSpPr txBox="1"/>
          <p:nvPr/>
        </p:nvSpPr>
        <p:spPr>
          <a:xfrm>
            <a:off x="11670940" y="26984975"/>
            <a:ext cx="17688601" cy="1107996"/>
          </a:xfrm>
          <a:prstGeom prst="rect">
            <a:avLst/>
          </a:prstGeom>
          <a:noFill/>
        </p:spPr>
        <p:txBody>
          <a:bodyPr wrap="square" rtlCol="0">
            <a:spAutoFit/>
          </a:bodyPr>
          <a:lstStyle/>
          <a:p>
            <a:pPr algn="just"/>
            <a:r>
              <a:rPr lang="de-AT" sz="2200" i="1" dirty="0"/>
              <a:t>Figure 2: Encoding </a:t>
            </a:r>
            <a:r>
              <a:rPr lang="de-AT" sz="2200" i="1" dirty="0" err="1"/>
              <a:t>of</a:t>
            </a:r>
            <a:r>
              <a:rPr lang="de-AT" sz="2200" i="1" dirty="0"/>
              <a:t> </a:t>
            </a:r>
            <a:r>
              <a:rPr lang="de-AT" sz="2200" i="1" dirty="0" err="1"/>
              <a:t>peptides</a:t>
            </a:r>
            <a:r>
              <a:rPr lang="de-AT" sz="2200" i="1" dirty="0"/>
              <a:t> and </a:t>
            </a:r>
            <a:r>
              <a:rPr lang="de-AT" sz="2200" i="1" dirty="0" err="1"/>
              <a:t>mass</a:t>
            </a:r>
            <a:r>
              <a:rPr lang="de-AT" sz="2200" i="1" dirty="0"/>
              <a:t> </a:t>
            </a:r>
            <a:r>
              <a:rPr lang="de-AT" sz="2200" i="1" dirty="0" err="1"/>
              <a:t>spectra</a:t>
            </a:r>
            <a:r>
              <a:rPr lang="de-AT" sz="2200" i="1" dirty="0"/>
              <a:t> </a:t>
            </a:r>
            <a:r>
              <a:rPr lang="de-AT" sz="2200" i="1" dirty="0" err="1"/>
              <a:t>as</a:t>
            </a:r>
            <a:r>
              <a:rPr lang="de-AT" sz="2200" i="1" dirty="0"/>
              <a:t> </a:t>
            </a:r>
            <a:r>
              <a:rPr lang="de-AT" sz="2200" i="1" dirty="0" err="1"/>
              <a:t>sparse</a:t>
            </a:r>
            <a:r>
              <a:rPr lang="de-AT" sz="2200" i="1" dirty="0"/>
              <a:t> </a:t>
            </a:r>
            <a:r>
              <a:rPr lang="de-AT" sz="2200" i="1" dirty="0" err="1"/>
              <a:t>vectors</a:t>
            </a:r>
            <a:r>
              <a:rPr lang="de-AT" sz="2200" i="1" dirty="0"/>
              <a:t>. Peptide </a:t>
            </a:r>
            <a:r>
              <a:rPr lang="de-AT" sz="2200" i="1" dirty="0" err="1"/>
              <a:t>encoding</a:t>
            </a:r>
            <a:r>
              <a:rPr lang="de-AT" sz="2200" i="1" dirty="0"/>
              <a:t>: </a:t>
            </a:r>
            <a:r>
              <a:rPr lang="de-AT" sz="2200" i="1" dirty="0" err="1"/>
              <a:t>theoretical</a:t>
            </a:r>
            <a:r>
              <a:rPr lang="de-AT" sz="2200" i="1" dirty="0"/>
              <a:t> </a:t>
            </a:r>
            <a:r>
              <a:rPr lang="de-AT" sz="2200" i="1" dirty="0" err="1"/>
              <a:t>ions</a:t>
            </a:r>
            <a:r>
              <a:rPr lang="de-AT" sz="2200" i="1" dirty="0"/>
              <a:t> </a:t>
            </a:r>
            <a:r>
              <a:rPr lang="de-AT" sz="2200" i="1" dirty="0" err="1"/>
              <a:t>of</a:t>
            </a:r>
            <a:r>
              <a:rPr lang="de-AT" sz="2200" i="1" dirty="0"/>
              <a:t> </a:t>
            </a:r>
            <a:r>
              <a:rPr lang="de-AT" sz="2200" i="1" dirty="0" err="1"/>
              <a:t>the</a:t>
            </a:r>
            <a:r>
              <a:rPr lang="de-AT" sz="2200" i="1" dirty="0"/>
              <a:t> </a:t>
            </a:r>
            <a:r>
              <a:rPr lang="de-AT" sz="2200" i="1" dirty="0" err="1"/>
              <a:t>peptide</a:t>
            </a:r>
            <a:r>
              <a:rPr lang="de-AT" sz="2200" i="1" dirty="0"/>
              <a:t> </a:t>
            </a:r>
            <a:r>
              <a:rPr lang="de-AT" sz="2200" i="1" dirty="0" err="1"/>
              <a:t>are</a:t>
            </a:r>
            <a:r>
              <a:rPr lang="de-AT" sz="2200" i="1" dirty="0"/>
              <a:t> </a:t>
            </a:r>
            <a:r>
              <a:rPr lang="de-AT" sz="2200" i="1" dirty="0" err="1"/>
              <a:t>calculated</a:t>
            </a:r>
            <a:r>
              <a:rPr lang="de-AT" sz="2200" i="1" dirty="0"/>
              <a:t> and </a:t>
            </a:r>
            <a:r>
              <a:rPr lang="de-AT" sz="2200" i="1" dirty="0" err="1"/>
              <a:t>the</a:t>
            </a:r>
            <a:r>
              <a:rPr lang="de-AT" sz="2200" i="1" dirty="0"/>
              <a:t> </a:t>
            </a:r>
            <a:r>
              <a:rPr lang="de-AT" sz="2200" i="1" dirty="0" err="1"/>
              <a:t>resulting</a:t>
            </a:r>
            <a:r>
              <a:rPr lang="de-AT" sz="2200" i="1" dirty="0"/>
              <a:t> m/z </a:t>
            </a:r>
            <a:r>
              <a:rPr lang="de-AT" sz="2200" i="1" dirty="0" err="1"/>
              <a:t>values</a:t>
            </a:r>
            <a:r>
              <a:rPr lang="de-AT" sz="2200" i="1" dirty="0"/>
              <a:t> </a:t>
            </a:r>
            <a:r>
              <a:rPr lang="de-AT" sz="2200" i="1" dirty="0" err="1"/>
              <a:t>are</a:t>
            </a:r>
            <a:r>
              <a:rPr lang="de-AT" sz="2200" i="1" dirty="0"/>
              <a:t> </a:t>
            </a:r>
            <a:r>
              <a:rPr lang="de-AT" sz="2200" i="1" dirty="0" err="1"/>
              <a:t>binned</a:t>
            </a:r>
            <a:r>
              <a:rPr lang="de-AT" sz="2200" i="1" dirty="0"/>
              <a:t> in 0.01 Da </a:t>
            </a:r>
            <a:r>
              <a:rPr lang="de-AT" sz="2200" i="1" dirty="0" err="1"/>
              <a:t>windows</a:t>
            </a:r>
            <a:r>
              <a:rPr lang="de-AT" sz="2200" i="1" dirty="0"/>
              <a:t> </a:t>
            </a:r>
            <a:r>
              <a:rPr lang="de-AT" sz="2200" i="1" dirty="0" err="1"/>
              <a:t>to</a:t>
            </a:r>
            <a:r>
              <a:rPr lang="de-AT" sz="2200" i="1" dirty="0"/>
              <a:t> </a:t>
            </a:r>
            <a:r>
              <a:rPr lang="de-AT" sz="2200" i="1" dirty="0" err="1"/>
              <a:t>vector</a:t>
            </a:r>
            <a:r>
              <a:rPr lang="de-AT" sz="2200" i="1" dirty="0"/>
              <a:t> </a:t>
            </a:r>
            <a:r>
              <a:rPr lang="de-AT" sz="2200" i="1" dirty="0" err="1"/>
              <a:t>indices</a:t>
            </a:r>
            <a:r>
              <a:rPr lang="de-AT" sz="2200" i="1" dirty="0"/>
              <a:t> </a:t>
            </a:r>
            <a:r>
              <a:rPr lang="de-AT" sz="2200" i="1" dirty="0" err="1"/>
              <a:t>representing</a:t>
            </a:r>
            <a:r>
              <a:rPr lang="de-AT" sz="2200" i="1" dirty="0"/>
              <a:t> </a:t>
            </a:r>
            <a:r>
              <a:rPr lang="de-AT" sz="2200" i="1" dirty="0" err="1"/>
              <a:t>each</a:t>
            </a:r>
            <a:r>
              <a:rPr lang="de-AT" sz="2200" i="1" dirty="0"/>
              <a:t> </a:t>
            </a:r>
            <a:r>
              <a:rPr lang="de-AT" sz="2200" i="1" dirty="0" err="1"/>
              <a:t>ion</a:t>
            </a:r>
            <a:r>
              <a:rPr lang="de-AT" sz="2200" i="1" dirty="0"/>
              <a:t>. </a:t>
            </a:r>
            <a:r>
              <a:rPr lang="de-AT" sz="2200" i="1" dirty="0" err="1"/>
              <a:t>Mass</a:t>
            </a:r>
            <a:r>
              <a:rPr lang="de-AT" sz="2200" i="1" dirty="0"/>
              <a:t> </a:t>
            </a:r>
            <a:r>
              <a:rPr lang="de-AT" sz="2200" i="1" dirty="0" err="1"/>
              <a:t>spectrum</a:t>
            </a:r>
            <a:r>
              <a:rPr lang="de-AT" sz="2200" i="1" dirty="0"/>
              <a:t> </a:t>
            </a:r>
            <a:r>
              <a:rPr lang="de-AT" sz="2200" i="1" dirty="0" err="1"/>
              <a:t>encoding</a:t>
            </a:r>
            <a:r>
              <a:rPr lang="de-AT" sz="2200" i="1" dirty="0"/>
              <a:t>: </a:t>
            </a:r>
            <a:r>
              <a:rPr lang="de-AT" sz="2200" i="1" dirty="0" err="1"/>
              <a:t>peaks</a:t>
            </a:r>
            <a:r>
              <a:rPr lang="de-AT" sz="2200" i="1" dirty="0"/>
              <a:t> </a:t>
            </a:r>
            <a:r>
              <a:rPr lang="de-AT" sz="2200" i="1" dirty="0" err="1"/>
              <a:t>are</a:t>
            </a:r>
            <a:r>
              <a:rPr lang="de-AT" sz="2200" i="1" dirty="0"/>
              <a:t> </a:t>
            </a:r>
            <a:r>
              <a:rPr lang="de-AT" sz="2200" i="1" dirty="0" err="1"/>
              <a:t>binned</a:t>
            </a:r>
            <a:r>
              <a:rPr lang="de-AT" sz="2200" i="1" dirty="0"/>
              <a:t> </a:t>
            </a:r>
            <a:r>
              <a:rPr lang="de-AT" sz="2200" i="1" dirty="0" err="1"/>
              <a:t>using</a:t>
            </a:r>
            <a:r>
              <a:rPr lang="de-AT" sz="2200" i="1" dirty="0"/>
              <a:t> 0.01 Da </a:t>
            </a:r>
            <a:r>
              <a:rPr lang="de-AT" sz="2200" i="1" dirty="0" err="1"/>
              <a:t>windows</a:t>
            </a:r>
            <a:r>
              <a:rPr lang="de-AT" sz="2200" i="1" dirty="0"/>
              <a:t>, but </a:t>
            </a:r>
            <a:r>
              <a:rPr lang="de-AT" sz="2200" i="1" dirty="0" err="1"/>
              <a:t>every</a:t>
            </a:r>
            <a:r>
              <a:rPr lang="de-AT" sz="2200" i="1" dirty="0"/>
              <a:t> </a:t>
            </a:r>
            <a:r>
              <a:rPr lang="de-AT" sz="2200" i="1" dirty="0" err="1"/>
              <a:t>peak</a:t>
            </a:r>
            <a:r>
              <a:rPr lang="de-AT" sz="2200" i="1" dirty="0"/>
              <a:t> </a:t>
            </a:r>
            <a:r>
              <a:rPr lang="de-AT" sz="2200" i="1" dirty="0" err="1"/>
              <a:t>is</a:t>
            </a:r>
            <a:r>
              <a:rPr lang="de-AT" sz="2200" i="1" dirty="0"/>
              <a:t> </a:t>
            </a:r>
            <a:r>
              <a:rPr lang="de-AT" sz="2200" i="1" dirty="0" err="1"/>
              <a:t>modelled</a:t>
            </a:r>
            <a:r>
              <a:rPr lang="de-AT" sz="2200" i="1" dirty="0"/>
              <a:t> </a:t>
            </a:r>
            <a:r>
              <a:rPr lang="de-AT" sz="2200" i="1" dirty="0" err="1"/>
              <a:t>as</a:t>
            </a:r>
            <a:r>
              <a:rPr lang="de-AT" sz="2200" i="1" dirty="0"/>
              <a:t> </a:t>
            </a:r>
            <a:r>
              <a:rPr lang="de-AT" sz="2200" i="1" dirty="0" err="1"/>
              <a:t>gaussian</a:t>
            </a:r>
            <a:r>
              <a:rPr lang="de-AT" sz="2200" i="1" dirty="0"/>
              <a:t> </a:t>
            </a:r>
            <a:r>
              <a:rPr lang="de-AT" sz="2200" i="1" dirty="0" err="1"/>
              <a:t>distribution</a:t>
            </a:r>
            <a:r>
              <a:rPr lang="de-AT" sz="2200" i="1" dirty="0"/>
              <a:t> </a:t>
            </a:r>
            <a:r>
              <a:rPr lang="de-AT" sz="2200" i="1" dirty="0" err="1"/>
              <a:t>that</a:t>
            </a:r>
            <a:r>
              <a:rPr lang="de-AT" sz="2200" i="1" dirty="0"/>
              <a:t> </a:t>
            </a:r>
            <a:r>
              <a:rPr lang="de-AT" sz="2200" i="1" dirty="0" err="1"/>
              <a:t>incorporates</a:t>
            </a:r>
            <a:r>
              <a:rPr lang="de-AT" sz="2200" i="1" dirty="0"/>
              <a:t> </a:t>
            </a:r>
            <a:r>
              <a:rPr lang="de-AT" sz="2200" i="1" dirty="0" err="1"/>
              <a:t>instrument</a:t>
            </a:r>
            <a:r>
              <a:rPr lang="de-AT" sz="2200" i="1" dirty="0"/>
              <a:t> </a:t>
            </a:r>
            <a:r>
              <a:rPr lang="de-AT" sz="2200" i="1" dirty="0" err="1"/>
              <a:t>tolerance</a:t>
            </a:r>
            <a:r>
              <a:rPr lang="de-AT" sz="2200" i="1" dirty="0"/>
              <a:t>.</a:t>
            </a:r>
            <a:endParaRPr lang="en-US" sz="2200" i="1" dirty="0"/>
          </a:p>
        </p:txBody>
      </p:sp>
      <p:sp>
        <p:nvSpPr>
          <p:cNvPr id="7" name="TextBox 6">
            <a:extLst>
              <a:ext uri="{FF2B5EF4-FFF2-40B4-BE49-F238E27FC236}">
                <a16:creationId xmlns:a16="http://schemas.microsoft.com/office/drawing/2014/main" id="{34325D2C-316A-0CC4-F250-0E759FB351DB}"/>
              </a:ext>
            </a:extLst>
          </p:cNvPr>
          <p:cNvSpPr txBox="1"/>
          <p:nvPr/>
        </p:nvSpPr>
        <p:spPr>
          <a:xfrm>
            <a:off x="1255131" y="36815400"/>
            <a:ext cx="9594021" cy="430887"/>
          </a:xfrm>
          <a:prstGeom prst="rect">
            <a:avLst/>
          </a:prstGeom>
          <a:noFill/>
        </p:spPr>
        <p:txBody>
          <a:bodyPr wrap="square" rtlCol="0">
            <a:spAutoFit/>
          </a:bodyPr>
          <a:lstStyle/>
          <a:p>
            <a:pPr algn="just"/>
            <a:r>
              <a:rPr lang="de-AT" sz="2200" i="1" dirty="0"/>
              <a:t>Figure 3: </a:t>
            </a:r>
            <a:r>
              <a:rPr lang="de-AT" sz="2200" i="1" dirty="0" err="1"/>
              <a:t>Comparison</a:t>
            </a:r>
            <a:r>
              <a:rPr lang="de-AT" sz="2200" i="1" dirty="0"/>
              <a:t> </a:t>
            </a:r>
            <a:r>
              <a:rPr lang="de-AT" sz="2200" i="1" dirty="0" err="1"/>
              <a:t>of</a:t>
            </a:r>
            <a:r>
              <a:rPr lang="de-AT" sz="2200" i="1" dirty="0"/>
              <a:t> MS Annika </a:t>
            </a:r>
            <a:r>
              <a:rPr lang="de-AT" sz="2200" i="1" dirty="0" err="1"/>
              <a:t>against</a:t>
            </a:r>
            <a:r>
              <a:rPr lang="de-AT" sz="2200" i="1" dirty="0"/>
              <a:t> </a:t>
            </a:r>
            <a:r>
              <a:rPr lang="de-AT" sz="2200" i="1" dirty="0" err="1"/>
              <a:t>other</a:t>
            </a:r>
            <a:r>
              <a:rPr lang="de-AT" sz="2200" i="1" dirty="0"/>
              <a:t> </a:t>
            </a:r>
            <a:r>
              <a:rPr lang="de-AT" sz="2200" i="1" dirty="0" err="1"/>
              <a:t>crosslink</a:t>
            </a:r>
            <a:r>
              <a:rPr lang="de-AT" sz="2200" i="1" dirty="0"/>
              <a:t> </a:t>
            </a:r>
            <a:r>
              <a:rPr lang="de-AT" sz="2200" i="1" dirty="0" err="1"/>
              <a:t>search</a:t>
            </a:r>
            <a:r>
              <a:rPr lang="de-AT" sz="2200" i="1" dirty="0"/>
              <a:t> </a:t>
            </a:r>
            <a:r>
              <a:rPr lang="de-AT" sz="2200" i="1" dirty="0" err="1"/>
              <a:t>engines</a:t>
            </a:r>
            <a:r>
              <a:rPr lang="de-AT" sz="2200" i="1" dirty="0"/>
              <a:t>.</a:t>
            </a:r>
            <a:endParaRPr lang="en-US" sz="2200" i="1" dirty="0"/>
          </a:p>
        </p:txBody>
      </p:sp>
      <p:sp>
        <p:nvSpPr>
          <p:cNvPr id="14" name="TextBox 13">
            <a:extLst>
              <a:ext uri="{FF2B5EF4-FFF2-40B4-BE49-F238E27FC236}">
                <a16:creationId xmlns:a16="http://schemas.microsoft.com/office/drawing/2014/main" id="{BAC854B6-35B4-7134-3DA9-0B65067C675E}"/>
              </a:ext>
            </a:extLst>
          </p:cNvPr>
          <p:cNvSpPr txBox="1"/>
          <p:nvPr/>
        </p:nvSpPr>
        <p:spPr>
          <a:xfrm>
            <a:off x="11670940" y="36178494"/>
            <a:ext cx="12070815" cy="1107996"/>
          </a:xfrm>
          <a:prstGeom prst="rect">
            <a:avLst/>
          </a:prstGeom>
          <a:noFill/>
        </p:spPr>
        <p:txBody>
          <a:bodyPr wrap="square" rtlCol="0">
            <a:spAutoFit/>
          </a:bodyPr>
          <a:lstStyle/>
          <a:p>
            <a:pPr algn="just"/>
            <a:r>
              <a:rPr lang="de-AT" sz="2200" i="1" dirty="0"/>
              <a:t>Figure 4: </a:t>
            </a:r>
            <a:r>
              <a:rPr lang="de-AT" sz="2200" i="1" dirty="0" err="1"/>
              <a:t>Identification</a:t>
            </a:r>
            <a:r>
              <a:rPr lang="de-AT" sz="2200" i="1" dirty="0"/>
              <a:t> </a:t>
            </a:r>
            <a:r>
              <a:rPr lang="de-AT" sz="2200" i="1" dirty="0" err="1"/>
              <a:t>of</a:t>
            </a:r>
            <a:r>
              <a:rPr lang="de-AT" sz="2200" i="1" dirty="0"/>
              <a:t> </a:t>
            </a:r>
            <a:r>
              <a:rPr lang="de-AT" sz="2200" i="1" dirty="0" err="1"/>
              <a:t>crosslinks</a:t>
            </a:r>
            <a:r>
              <a:rPr lang="de-AT" sz="2200" i="1" dirty="0"/>
              <a:t> in </a:t>
            </a:r>
            <a:r>
              <a:rPr lang="de-AT" sz="2200" i="1" dirty="0" err="1"/>
              <a:t>the</a:t>
            </a:r>
            <a:r>
              <a:rPr lang="de-AT" sz="2200" i="1" dirty="0"/>
              <a:t> C. </a:t>
            </a:r>
            <a:r>
              <a:rPr lang="de-AT" sz="2200" i="1" dirty="0" err="1"/>
              <a:t>elegans</a:t>
            </a:r>
            <a:r>
              <a:rPr lang="de-AT" sz="2200" i="1" dirty="0"/>
              <a:t> </a:t>
            </a:r>
            <a:r>
              <a:rPr lang="de-AT" sz="2200" i="1" dirty="0" err="1"/>
              <a:t>nuclei</a:t>
            </a:r>
            <a:r>
              <a:rPr lang="de-AT" sz="2200" i="1" dirty="0"/>
              <a:t> </a:t>
            </a:r>
            <a:r>
              <a:rPr lang="de-AT" sz="2200" i="1" dirty="0" err="1"/>
              <a:t>using</a:t>
            </a:r>
            <a:r>
              <a:rPr lang="de-AT" sz="2200" i="1" dirty="0"/>
              <a:t> a </a:t>
            </a:r>
            <a:r>
              <a:rPr lang="de-AT" sz="2200" i="1" dirty="0" err="1"/>
              <a:t>proteome-wide</a:t>
            </a:r>
            <a:r>
              <a:rPr lang="de-AT" sz="2200" i="1" dirty="0"/>
              <a:t> non-</a:t>
            </a:r>
            <a:r>
              <a:rPr lang="de-AT" sz="2200" i="1" dirty="0" err="1"/>
              <a:t>cleavable</a:t>
            </a:r>
            <a:r>
              <a:rPr lang="de-AT" sz="2200" i="1" dirty="0"/>
              <a:t> </a:t>
            </a:r>
            <a:r>
              <a:rPr lang="de-AT" sz="2200" i="1" dirty="0" err="1"/>
              <a:t>crosslink</a:t>
            </a:r>
            <a:r>
              <a:rPr lang="de-AT" sz="2200" i="1" dirty="0"/>
              <a:t> </a:t>
            </a:r>
            <a:r>
              <a:rPr lang="de-AT" sz="2200" i="1" dirty="0" err="1"/>
              <a:t>search</a:t>
            </a:r>
            <a:r>
              <a:rPr lang="de-AT" sz="2200" i="1" dirty="0"/>
              <a:t> </a:t>
            </a:r>
            <a:r>
              <a:rPr lang="de-AT" sz="2200" i="1" dirty="0" err="1"/>
              <a:t>with</a:t>
            </a:r>
            <a:r>
              <a:rPr lang="de-AT" sz="2200" i="1" dirty="0"/>
              <a:t> </a:t>
            </a:r>
            <a:r>
              <a:rPr lang="de-AT" sz="2200" i="1" dirty="0" err="1"/>
              <a:t>more</a:t>
            </a:r>
            <a:r>
              <a:rPr lang="de-AT" sz="2200" i="1" dirty="0"/>
              <a:t> </a:t>
            </a:r>
            <a:r>
              <a:rPr lang="de-AT" sz="2200" i="1" dirty="0" err="1"/>
              <a:t>than</a:t>
            </a:r>
            <a:r>
              <a:rPr lang="de-AT" sz="2200" i="1" dirty="0"/>
              <a:t> 26 000 </a:t>
            </a:r>
            <a:r>
              <a:rPr lang="de-AT" sz="2200" i="1" dirty="0" err="1"/>
              <a:t>proteins</a:t>
            </a:r>
            <a:r>
              <a:rPr lang="de-AT" sz="2200" i="1" dirty="0"/>
              <a:t> in MS Annika 3.0 in </a:t>
            </a:r>
            <a:r>
              <a:rPr lang="de-AT" sz="2200" i="1" dirty="0" err="1"/>
              <a:t>comparison</a:t>
            </a:r>
            <a:r>
              <a:rPr lang="de-AT" sz="2200" i="1" dirty="0"/>
              <a:t> </a:t>
            </a:r>
            <a:r>
              <a:rPr lang="de-AT" sz="2200" i="1" dirty="0" err="1"/>
              <a:t>to</a:t>
            </a:r>
            <a:r>
              <a:rPr lang="de-AT" sz="2200" i="1" dirty="0"/>
              <a:t> </a:t>
            </a:r>
            <a:r>
              <a:rPr lang="de-AT" sz="2200" i="1" dirty="0" err="1"/>
              <a:t>the</a:t>
            </a:r>
            <a:r>
              <a:rPr lang="de-AT" sz="2200" i="1" dirty="0"/>
              <a:t> same </a:t>
            </a:r>
            <a:r>
              <a:rPr lang="de-AT" sz="2200" i="1" dirty="0" err="1"/>
              <a:t>search</a:t>
            </a:r>
            <a:r>
              <a:rPr lang="de-AT" sz="2200" i="1" dirty="0"/>
              <a:t> </a:t>
            </a:r>
            <a:r>
              <a:rPr lang="de-AT" sz="2200" i="1" dirty="0" err="1"/>
              <a:t>using</a:t>
            </a:r>
            <a:r>
              <a:rPr lang="de-AT" sz="2200" i="1" dirty="0"/>
              <a:t> a </a:t>
            </a:r>
            <a:r>
              <a:rPr lang="de-AT" sz="2200" i="1" dirty="0" err="1"/>
              <a:t>filtered</a:t>
            </a:r>
            <a:r>
              <a:rPr lang="de-AT" sz="2200" i="1" dirty="0"/>
              <a:t> </a:t>
            </a:r>
            <a:r>
              <a:rPr lang="de-AT" sz="2200" i="1" dirty="0" err="1"/>
              <a:t>database</a:t>
            </a:r>
            <a:r>
              <a:rPr lang="de-AT" sz="2200" i="1" dirty="0"/>
              <a:t> </a:t>
            </a:r>
            <a:r>
              <a:rPr lang="de-AT" sz="2200" i="1" dirty="0" err="1"/>
              <a:t>only</a:t>
            </a:r>
            <a:r>
              <a:rPr lang="de-AT" sz="2200" i="1" dirty="0"/>
              <a:t> </a:t>
            </a:r>
            <a:r>
              <a:rPr lang="de-AT" sz="2200" i="1" dirty="0" err="1"/>
              <a:t>containing</a:t>
            </a:r>
            <a:r>
              <a:rPr lang="de-AT" sz="2200" i="1" dirty="0"/>
              <a:t> </a:t>
            </a:r>
            <a:r>
              <a:rPr lang="de-AT" sz="2200" i="1" dirty="0" err="1"/>
              <a:t>the</a:t>
            </a:r>
            <a:r>
              <a:rPr lang="de-AT" sz="2200" i="1" dirty="0"/>
              <a:t> </a:t>
            </a:r>
            <a:r>
              <a:rPr lang="de-AT" sz="2200" i="1" dirty="0" err="1"/>
              <a:t>most</a:t>
            </a:r>
            <a:r>
              <a:rPr lang="de-AT" sz="2200" i="1" dirty="0"/>
              <a:t> abundant </a:t>
            </a:r>
            <a:r>
              <a:rPr lang="de-AT" sz="2200" i="1" dirty="0" err="1"/>
              <a:t>proteins</a:t>
            </a:r>
            <a:r>
              <a:rPr lang="de-AT" sz="2200" i="1" dirty="0"/>
              <a:t>.</a:t>
            </a:r>
            <a:endParaRPr lang="en-US" sz="2200" i="1" dirty="0"/>
          </a:p>
        </p:txBody>
      </p:sp>
      <p:sp>
        <p:nvSpPr>
          <p:cNvPr id="15" name="TextBox 14">
            <a:extLst>
              <a:ext uri="{FF2B5EF4-FFF2-40B4-BE49-F238E27FC236}">
                <a16:creationId xmlns:a16="http://schemas.microsoft.com/office/drawing/2014/main" id="{20BEF84C-F5E1-E3E9-C15E-5FDC937471CC}"/>
              </a:ext>
            </a:extLst>
          </p:cNvPr>
          <p:cNvSpPr txBox="1"/>
          <p:nvPr/>
        </p:nvSpPr>
        <p:spPr>
          <a:xfrm>
            <a:off x="24141137" y="36174495"/>
            <a:ext cx="5400690" cy="1107996"/>
          </a:xfrm>
          <a:prstGeom prst="rect">
            <a:avLst/>
          </a:prstGeom>
          <a:noFill/>
        </p:spPr>
        <p:txBody>
          <a:bodyPr wrap="square" rtlCol="0">
            <a:spAutoFit/>
          </a:bodyPr>
          <a:lstStyle/>
          <a:p>
            <a:pPr algn="just"/>
            <a:r>
              <a:rPr lang="de-AT" sz="2200" i="1" dirty="0"/>
              <a:t>Figure 5: </a:t>
            </a:r>
            <a:r>
              <a:rPr lang="de-AT" sz="2200" i="1" dirty="0" err="1"/>
              <a:t>Structural</a:t>
            </a:r>
            <a:r>
              <a:rPr lang="de-AT" sz="2200" i="1" dirty="0"/>
              <a:t> </a:t>
            </a:r>
            <a:r>
              <a:rPr lang="de-AT" sz="2200" i="1" dirty="0" err="1"/>
              <a:t>prediction</a:t>
            </a:r>
            <a:r>
              <a:rPr lang="de-AT" sz="2200" i="1" dirty="0"/>
              <a:t> </a:t>
            </a:r>
            <a:r>
              <a:rPr lang="de-AT" sz="2200" i="1" dirty="0" err="1"/>
              <a:t>of</a:t>
            </a:r>
            <a:r>
              <a:rPr lang="de-AT" sz="2200" i="1" dirty="0"/>
              <a:t> </a:t>
            </a:r>
            <a:r>
              <a:rPr lang="de-AT" sz="2200" i="1" dirty="0" err="1"/>
              <a:t>the</a:t>
            </a:r>
            <a:r>
              <a:rPr lang="de-AT" sz="2200" i="1" dirty="0"/>
              <a:t> Box C/D RNP </a:t>
            </a:r>
            <a:r>
              <a:rPr lang="de-AT" sz="2200" i="1" dirty="0" err="1"/>
              <a:t>complex</a:t>
            </a:r>
            <a:r>
              <a:rPr lang="de-AT" sz="2200" i="1" dirty="0"/>
              <a:t> </a:t>
            </a:r>
            <a:r>
              <a:rPr lang="de-AT" sz="2200" i="1" dirty="0" err="1"/>
              <a:t>using</a:t>
            </a:r>
            <a:r>
              <a:rPr lang="de-AT" sz="2200" i="1" dirty="0"/>
              <a:t> AlphaLink2 and </a:t>
            </a:r>
            <a:r>
              <a:rPr lang="de-AT" sz="2200" i="1" dirty="0" err="1"/>
              <a:t>the</a:t>
            </a:r>
            <a:r>
              <a:rPr lang="de-AT" sz="2200" i="1" dirty="0"/>
              <a:t> </a:t>
            </a:r>
            <a:r>
              <a:rPr lang="de-AT" sz="2200" i="1" dirty="0" err="1"/>
              <a:t>identified</a:t>
            </a:r>
            <a:r>
              <a:rPr lang="de-AT" sz="2200" i="1" dirty="0"/>
              <a:t> C. </a:t>
            </a:r>
            <a:r>
              <a:rPr lang="de-AT" sz="2200" i="1" dirty="0" err="1"/>
              <a:t>elegans</a:t>
            </a:r>
            <a:r>
              <a:rPr lang="de-AT" sz="2200" i="1" dirty="0"/>
              <a:t> </a:t>
            </a:r>
            <a:r>
              <a:rPr lang="de-AT" sz="2200" i="1" dirty="0" err="1"/>
              <a:t>nuclei</a:t>
            </a:r>
            <a:r>
              <a:rPr lang="de-AT" sz="2200" i="1" dirty="0"/>
              <a:t> </a:t>
            </a:r>
            <a:r>
              <a:rPr lang="de-AT" sz="2200" i="1" dirty="0" err="1"/>
              <a:t>crosslinks</a:t>
            </a:r>
            <a:r>
              <a:rPr lang="de-AT" sz="2200" i="1" dirty="0"/>
              <a:t>.</a:t>
            </a:r>
            <a:endParaRPr lang="en-US" sz="2200" i="1" dirty="0"/>
          </a:p>
        </p:txBody>
      </p:sp>
      <p:pic>
        <p:nvPicPr>
          <p:cNvPr id="8" name="Picture 7" descr="A screenshot of a cell phone&#10;&#10;Description automatically generated">
            <a:extLst>
              <a:ext uri="{FF2B5EF4-FFF2-40B4-BE49-F238E27FC236}">
                <a16:creationId xmlns:a16="http://schemas.microsoft.com/office/drawing/2014/main" id="{5045423D-CD5B-00D2-44AB-3BEEE7472B0E}"/>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3741755" y="29228637"/>
            <a:ext cx="5800072" cy="6063792"/>
          </a:xfrm>
          <a:prstGeom prst="rect">
            <a:avLst/>
          </a:prstGeom>
        </p:spPr>
      </p:pic>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3987800" rtl="0" eaLnBrk="1" fontAlgn="base" latinLnBrk="0" hangingPunct="1">
          <a:lnSpc>
            <a:spcPct val="100000"/>
          </a:lnSpc>
          <a:spcBef>
            <a:spcPct val="0"/>
          </a:spcBef>
          <a:spcAft>
            <a:spcPct val="0"/>
          </a:spcAft>
          <a:buClrTx/>
          <a:buSzTx/>
          <a:buFontTx/>
          <a:buNone/>
          <a:tabLst/>
          <a:defRPr kumimoji="0" lang="de-AT" sz="7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3987800" rtl="0" eaLnBrk="1" fontAlgn="base" latinLnBrk="0" hangingPunct="1">
          <a:lnSpc>
            <a:spcPct val="100000"/>
          </a:lnSpc>
          <a:spcBef>
            <a:spcPct val="0"/>
          </a:spcBef>
          <a:spcAft>
            <a:spcPct val="0"/>
          </a:spcAft>
          <a:buClrTx/>
          <a:buSzTx/>
          <a:buFontTx/>
          <a:buNone/>
          <a:tabLst/>
          <a:defRPr kumimoji="0" lang="de-AT" sz="78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992</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Standarddesign</vt:lpstr>
      <vt:lpstr>PowerPoint Presentation</vt:lpstr>
    </vt:vector>
  </TitlesOfParts>
  <Company>FH OOE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Birklbauer Micha</dc:creator>
  <cp:lastModifiedBy>Birklbauer Micha</cp:lastModifiedBy>
  <cp:revision>820</cp:revision>
  <cp:lastPrinted>2018-09-17T13:11:28Z</cp:lastPrinted>
  <dcterms:created xsi:type="dcterms:W3CDTF">2005-07-19T09:49:05Z</dcterms:created>
  <dcterms:modified xsi:type="dcterms:W3CDTF">2024-09-10T10:24:33Z</dcterms:modified>
</cp:coreProperties>
</file>