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7" r:id="rId3"/>
    <p:sldId id="278" r:id="rId4"/>
    <p:sldId id="279" r:id="rId5"/>
    <p:sldId id="280" r:id="rId6"/>
    <p:sldId id="286" r:id="rId7"/>
    <p:sldId id="281" r:id="rId8"/>
    <p:sldId id="283" r:id="rId9"/>
    <p:sldId id="284" r:id="rId10"/>
    <p:sldId id="285" r:id="rId11"/>
    <p:sldId id="272" r:id="rId12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6C4"/>
    <a:srgbClr val="FE292A"/>
    <a:srgbClr val="1D83C9"/>
    <a:srgbClr val="FF9900"/>
    <a:srgbClr val="0A8BFC"/>
    <a:srgbClr val="000000"/>
    <a:srgbClr val="9B67FF"/>
    <a:srgbClr val="00B0F0"/>
    <a:srgbClr val="FF9A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4186" autoAdjust="0"/>
  </p:normalViewPr>
  <p:slideViewPr>
    <p:cSldViewPr snapToGrid="0">
      <p:cViewPr varScale="1">
        <p:scale>
          <a:sx n="106" d="100"/>
          <a:sy n="106" d="100"/>
        </p:scale>
        <p:origin x="174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5088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13.02.2025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13.02.2025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570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C989-83D6-E9E5-D271-E6D24CA4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DAB5DE-868A-74F0-91A7-72F10F81F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8AF86F-AF48-B786-F50D-52A3B91E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9A43DB-4A25-F0D2-5892-133C16B58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585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2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10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38938-12AD-E723-41EC-C474CEE7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ED0CD4-CDAC-AFC5-15BE-82A1B7534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25BFA70-CC9A-9CB5-262A-C63E9CE93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F00743-FAE0-F71A-DC5E-539FB43A2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216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715AB-5366-8C46-5290-C4AD26D5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7F7EF4-F788-80A8-5E1B-C596C2FB5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870DA8D-8D7B-9C0C-F92A-FD8621564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ED4E6-19B3-CC67-E63E-54642AC7A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52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437D-21EF-3B51-0087-95C2FC8D5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0C34882-E136-7EF0-EF38-6428CDB19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89E907-F53A-1264-FF55-37CB08628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23C5B-B0EF-99D5-5039-92DC68E16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807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220C7-E6B7-F968-B0AB-03D899924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09FDFC-2801-19DD-6502-39F58B9E8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DF4AD5-4B89-4CAB-0C68-18BD65BD8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C9ADCB-C53F-1E15-E891-4FF2B75B7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725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FAC3-3551-8B15-5E09-2827F602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DBD6F5-A7FB-BFC9-94CA-E14F24013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CB9A44-2E22-129F-3806-63B61E43F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78C74-0F68-934A-1F23-8AAFDBE9A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230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4A387-664D-9359-044E-1DF90084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E70A8D-11EE-57ED-99AE-6F8EBDD1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FB0CF4-9E25-1967-4565-BA9AAEC27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90A58D-BEFB-69EB-746E-7FED321F9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615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BE43B-E2A8-CE16-A55E-5EF7FF93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B7A531-BC5A-B354-2964-DAEDF1092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42E7C2-766A-5959-70F5-8144CC115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9B36CF-3314-A1E4-D1B8-6CDF1A133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4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gb-bin-proteomics/MSAnnik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971" y="948267"/>
            <a:ext cx="8076516" cy="1546840"/>
          </a:xfrm>
        </p:spPr>
        <p:txBody>
          <a:bodyPr/>
          <a:lstStyle/>
          <a:p>
            <a:r>
              <a:rPr lang="de-DE" sz="2100" dirty="0"/>
              <a:t>New </a:t>
            </a:r>
            <a:r>
              <a:rPr lang="de-DE" sz="2100" dirty="0" err="1"/>
              <a:t>Bioinformatic</a:t>
            </a:r>
            <a:r>
              <a:rPr lang="de-DE" sz="2100" dirty="0"/>
              <a:t> </a:t>
            </a:r>
            <a:r>
              <a:rPr lang="de-DE" sz="2100" dirty="0" err="1"/>
              <a:t>algorithms</a:t>
            </a:r>
            <a:r>
              <a:rPr lang="de-DE" sz="2100" dirty="0"/>
              <a:t> </a:t>
            </a:r>
            <a:r>
              <a:rPr lang="de-DE" sz="2100" dirty="0" err="1"/>
              <a:t>for</a:t>
            </a:r>
            <a:r>
              <a:rPr lang="de-DE" sz="2100" dirty="0"/>
              <a:t> </a:t>
            </a:r>
            <a:r>
              <a:rPr lang="de-DE" sz="2100" dirty="0" err="1"/>
              <a:t>proteome-wide</a:t>
            </a:r>
            <a:r>
              <a:rPr lang="de-DE" sz="2100" dirty="0"/>
              <a:t> Cross-</a:t>
            </a:r>
            <a:r>
              <a:rPr lang="de-DE" sz="2100" dirty="0" err="1"/>
              <a:t>linking</a:t>
            </a:r>
            <a:r>
              <a:rPr lang="de-DE" sz="2100" dirty="0"/>
              <a:t> </a:t>
            </a:r>
            <a:r>
              <a:rPr lang="de-DE" sz="2100" dirty="0" err="1"/>
              <a:t>mass</a:t>
            </a:r>
            <a:r>
              <a:rPr lang="de-DE" sz="2100" dirty="0"/>
              <a:t> </a:t>
            </a:r>
            <a:r>
              <a:rPr lang="de-DE" sz="2100" dirty="0" err="1"/>
              <a:t>Spectrometry</a:t>
            </a:r>
            <a:endParaRPr lang="en-US" sz="2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81509" y="3377696"/>
            <a:ext cx="2113849" cy="403368"/>
          </a:xfrm>
        </p:spPr>
        <p:txBody>
          <a:bodyPr/>
          <a:lstStyle/>
          <a:p>
            <a:r>
              <a:rPr lang="de-DE" sz="1400" dirty="0"/>
              <a:t>27th </a:t>
            </a:r>
            <a:r>
              <a:rPr lang="de-DE" sz="1400" dirty="0" err="1"/>
              <a:t>February</a:t>
            </a:r>
            <a:r>
              <a:rPr lang="de-DE" sz="1400" dirty="0"/>
              <a:t> 2025</a:t>
            </a:r>
            <a:endParaRPr lang="en-US" sz="1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PhD </a:t>
            </a:r>
            <a:r>
              <a:rPr lang="de-DE" dirty="0" err="1"/>
              <a:t>Pre</a:t>
            </a:r>
            <a:r>
              <a:rPr lang="de-DE" dirty="0"/>
              <a:t>-Defense – Micha J. Birklbauer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44971" y="5038663"/>
            <a:ext cx="4027029" cy="2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Supervised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FH-Prof. PD DI Dr. Stephan Winkler</a:t>
            </a:r>
            <a:endParaRPr lang="en-US" sz="1200" dirty="0"/>
          </a:p>
        </p:txBody>
      </p:sp>
      <p:pic>
        <p:nvPicPr>
          <p:cNvPr id="11266" name="Picture 2" descr="https://northeurope1-mediap.svc.ms/transform/thumbnail?provider=spo&amp;inputFormat=jpg&amp;cs=fFNQTw&amp;docid=https%3A%2F%2Ffhooe.sharepoint.com%3A443%2F_api%2Fv2.0%2Fdrives%2Fb!xlMoNDXAgUazNRJhh73ez8OjiMKWW7BPl7zssOvWgajAQ6c42rQcSJtqM2tHgG5L%2Fitems%2F013XOSK7P6GWB2ELMNZNE2BYTF66KMTJEQ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Y3MTIwMCIsImV4cCI6IjE2MTM2OTI4MDA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OHg0VndQeTkxMTg1bldXbnJvMnNUSFZqV2FXYTF6bU1SblhBMG85OE45UT0&amp;encodeFailures=1&amp;srcWidth=&amp;srcHeight=&amp;width=640&amp;height=173&amp;action=Ac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28" y="5395732"/>
            <a:ext cx="2093772" cy="5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6568323" y="5109495"/>
            <a:ext cx="1914648" cy="31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in close cooperation with</a:t>
            </a:r>
            <a:endParaRPr lang="en-US" sz="1200"/>
          </a:p>
        </p:txBody>
      </p:sp>
      <p:pic>
        <p:nvPicPr>
          <p:cNvPr id="7" name="Picture 6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136BA63C-DD28-6B5D-2D60-0F1AC1AB3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29" y="4223993"/>
            <a:ext cx="2975293" cy="1040933"/>
          </a:xfrm>
          <a:prstGeom prst="rect">
            <a:avLst/>
          </a:prstGeom>
        </p:spPr>
      </p:pic>
      <p:pic>
        <p:nvPicPr>
          <p:cNvPr id="12" name="Picture 11" descr="A colorful swirly logo&#10;&#10;Description automatically generated with medium confidence">
            <a:extLst>
              <a:ext uri="{FF2B5EF4-FFF2-40B4-BE49-F238E27FC236}">
                <a16:creationId xmlns:a16="http://schemas.microsoft.com/office/drawing/2014/main" id="{41D730A8-7D3E-218D-8D57-C2CDB55EB2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43" y="5380669"/>
            <a:ext cx="1489255" cy="90174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AA38BD5-8C70-3A2C-9F4E-F5E7B2A3C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8228" y="6025366"/>
            <a:ext cx="2093772" cy="5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4F502-4FEF-3354-9A27-DED73855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B11D-791A-BFDB-D0DA-FCC8EC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5EBF0-7799-EC1F-6836-9B7BC37FA4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4100C-2716-FF97-57E0-332F0D73157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53D4ACA8-33CB-868F-5BBC-0F38F72E1029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B53B5-DB31-9B4F-FC32-2A26A9FA484D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3.0 </a:t>
            </a:r>
            <a:r>
              <a:rPr lang="en-US" dirty="0"/>
              <a:t>[2]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7C3C6-57BB-3A5B-78EE-F28BC3FAD358}"/>
              </a:ext>
            </a:extLst>
          </p:cNvPr>
          <p:cNvSpPr txBox="1"/>
          <p:nvPr/>
        </p:nvSpPr>
        <p:spPr>
          <a:xfrm>
            <a:off x="548267" y="4719812"/>
            <a:ext cx="3725283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[2] </a:t>
            </a:r>
            <a:r>
              <a:rPr lang="en-US" sz="1400" b="1" dirty="0"/>
              <a:t>M. J. Birklbauer</a:t>
            </a:r>
            <a:r>
              <a:rPr lang="en-US" sz="1400" dirty="0"/>
              <a:t>, F. Müller, S. S. Geetha, M. </a:t>
            </a:r>
            <a:r>
              <a:rPr lang="en-US" sz="1400" dirty="0" err="1"/>
              <a:t>Matzinger</a:t>
            </a:r>
            <a:r>
              <a:rPr lang="en-US" sz="1400" dirty="0"/>
              <a:t>, K. </a:t>
            </a:r>
            <a:r>
              <a:rPr lang="en-US" sz="1400" dirty="0" err="1"/>
              <a:t>Mechtler</a:t>
            </a:r>
            <a:r>
              <a:rPr lang="en-US" sz="1400" dirty="0"/>
              <a:t>, and V. Dorfer, “Proteome-wide Non-Cleavable Crosslink Identification with MS Annika 3.0 Reveals the Structure of the C. elegans Box C/D Complex”, </a:t>
            </a:r>
            <a:r>
              <a:rPr lang="en-US" sz="1400" i="1" dirty="0"/>
              <a:t>Communications Chemistry</a:t>
            </a:r>
            <a:r>
              <a:rPr lang="en-US" sz="1400" dirty="0"/>
              <a:t>, vol. 7, no. 1, Dec. 2024</a:t>
            </a:r>
          </a:p>
          <a:p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2CB7A7-F59A-EF73-B3A7-B06C565A6981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1588FA-AD3E-2F0D-6E9B-05ACD130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25" y="1230230"/>
            <a:ext cx="4680638" cy="3116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ABE4529-4469-1F81-4B59-4CE72193E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8751" y="1313520"/>
            <a:ext cx="4429504" cy="2949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D368F4-2632-406B-57AD-AB8812699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963" y="4215813"/>
            <a:ext cx="1937521" cy="2025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25293D-2426-4164-8264-B2C492D5C729}"/>
              </a:ext>
            </a:extLst>
          </p:cNvPr>
          <p:cNvSpPr txBox="1"/>
          <p:nvPr/>
        </p:nvSpPr>
        <p:spPr>
          <a:xfrm>
            <a:off x="6" y="420825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13, 14, 15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6FDFA-7170-2DA1-DEC0-72069C325F58}"/>
              </a:ext>
            </a:extLst>
          </p:cNvPr>
          <p:cNvSpPr txBox="1"/>
          <p:nvPr/>
        </p:nvSpPr>
        <p:spPr>
          <a:xfrm>
            <a:off x="6672484" y="4599160"/>
            <a:ext cx="2353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err="1">
                <a:latin typeface="+mj-lt"/>
              </a:rPr>
              <a:t>Improved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structure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of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the</a:t>
            </a:r>
            <a:r>
              <a:rPr lang="de-AT" sz="1600" dirty="0">
                <a:latin typeface="+mj-lt"/>
              </a:rPr>
              <a:t> </a:t>
            </a:r>
            <a:r>
              <a:rPr lang="de-AT" sz="1600" i="1" dirty="0">
                <a:latin typeface="+mj-lt"/>
              </a:rPr>
              <a:t>C. </a:t>
            </a:r>
            <a:r>
              <a:rPr lang="de-AT" sz="1600" i="1" dirty="0" err="1">
                <a:latin typeface="+mj-lt"/>
              </a:rPr>
              <a:t>elegans</a:t>
            </a:r>
            <a:r>
              <a:rPr lang="de-AT" sz="1600" i="1" dirty="0">
                <a:latin typeface="+mj-lt"/>
              </a:rPr>
              <a:t> </a:t>
            </a:r>
            <a:r>
              <a:rPr lang="de-AT" sz="1600" dirty="0">
                <a:latin typeface="+mj-lt"/>
              </a:rPr>
              <a:t>Box C/D RNP </a:t>
            </a:r>
            <a:r>
              <a:rPr lang="de-AT" sz="1600" dirty="0" err="1">
                <a:latin typeface="+mj-lt"/>
              </a:rPr>
              <a:t>complex</a:t>
            </a:r>
            <a:endParaRPr lang="de-AT" sz="1600" dirty="0">
              <a:latin typeface="+mj-lt"/>
            </a:endParaRPr>
          </a:p>
          <a:p>
            <a:r>
              <a:rPr lang="de-AT" sz="1600" dirty="0"/>
              <a:t>Database </a:t>
            </a:r>
            <a:r>
              <a:rPr lang="de-AT" sz="1600" dirty="0" err="1"/>
              <a:t>size</a:t>
            </a:r>
            <a:r>
              <a:rPr lang="de-AT" sz="1600" dirty="0"/>
              <a:t>: ~26 000 </a:t>
            </a:r>
            <a:r>
              <a:rPr lang="de-AT" sz="1600" dirty="0" err="1"/>
              <a:t>proteins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F66E39-BB7A-87EB-E54D-F0B0C0EB16D3}"/>
              </a:ext>
            </a:extLst>
          </p:cNvPr>
          <p:cNvCxnSpPr>
            <a:cxnSpLocks/>
          </p:cNvCxnSpPr>
          <p:nvPr/>
        </p:nvCxnSpPr>
        <p:spPr>
          <a:xfrm flipH="1">
            <a:off x="7731658" y="3447106"/>
            <a:ext cx="888634" cy="0"/>
          </a:xfrm>
          <a:prstGeom prst="straightConnector1">
            <a:avLst/>
          </a:prstGeom>
          <a:ln>
            <a:solidFill>
              <a:srgbClr val="FE29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EB056-3DB2-DD52-07EF-F12244E01465}"/>
              </a:ext>
            </a:extLst>
          </p:cNvPr>
          <p:cNvSpPr/>
          <p:nvPr/>
        </p:nvSpPr>
        <p:spPr>
          <a:xfrm>
            <a:off x="1792587" y="1295414"/>
            <a:ext cx="407406" cy="2894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/>
              <a:t>research progress</a:t>
            </a:r>
            <a:endParaRPr lang="en-US" sz="240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Inhaltsplatzhalter 5"/>
          <p:cNvSpPr>
            <a:spLocks noGrp="1"/>
          </p:cNvSpPr>
          <p:nvPr>
            <p:ph idx="1"/>
          </p:nvPr>
        </p:nvSpPr>
        <p:spPr>
          <a:xfrm>
            <a:off x="4736386" y="1875638"/>
            <a:ext cx="3510589" cy="1209576"/>
          </a:xfrm>
        </p:spPr>
        <p:txBody>
          <a:bodyPr anchor="t"/>
          <a:lstStyle/>
          <a:p>
            <a:pPr marL="0" indent="0">
              <a:spcBef>
                <a:spcPts val="0"/>
              </a:spcBef>
              <a:buNone/>
            </a:pPr>
            <a:r>
              <a:rPr lang="de-DE" sz="1100" b="1" dirty="0"/>
              <a:t>Software</a:t>
            </a:r>
          </a:p>
          <a:p>
            <a:pPr>
              <a:spcBef>
                <a:spcPts val="0"/>
              </a:spcBef>
            </a:pPr>
            <a:r>
              <a:rPr lang="de-DE" sz="1000" b="1" i="1" dirty="0"/>
              <a:t>MS Annika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cross-linking</a:t>
            </a:r>
            <a:r>
              <a:rPr lang="de-DE" sz="1000" dirty="0"/>
              <a:t> </a:t>
            </a:r>
            <a:r>
              <a:rPr lang="de-DE" sz="1000" dirty="0" err="1"/>
              <a:t>search</a:t>
            </a:r>
            <a:r>
              <a:rPr lang="de-DE" sz="1000" dirty="0"/>
              <a:t> </a:t>
            </a:r>
            <a:r>
              <a:rPr lang="de-DE" sz="1000" dirty="0" err="1"/>
              <a:t>engine</a:t>
            </a:r>
            <a:r>
              <a:rPr lang="de-DE" sz="1000" dirty="0"/>
              <a:t> </a:t>
            </a:r>
            <a:r>
              <a:rPr lang="de-DE" sz="1000" dirty="0" err="1"/>
              <a:t>capable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identifying</a:t>
            </a:r>
            <a:r>
              <a:rPr lang="de-DE" sz="1000" dirty="0"/>
              <a:t> </a:t>
            </a:r>
            <a:r>
              <a:rPr lang="de-DE" sz="1000" dirty="0" err="1"/>
              <a:t>crosslinks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both</a:t>
            </a:r>
            <a:r>
              <a:rPr lang="de-DE" sz="1000" dirty="0"/>
              <a:t> </a:t>
            </a:r>
            <a:r>
              <a:rPr lang="de-DE" sz="1000" dirty="0" err="1"/>
              <a:t>cleavable</a:t>
            </a:r>
            <a:r>
              <a:rPr lang="de-DE" sz="1000" dirty="0"/>
              <a:t> and non-</a:t>
            </a:r>
            <a:r>
              <a:rPr lang="de-DE" sz="1000" dirty="0" err="1"/>
              <a:t>cleavable</a:t>
            </a:r>
            <a:r>
              <a:rPr lang="de-DE" sz="1000" dirty="0"/>
              <a:t> </a:t>
            </a:r>
            <a:r>
              <a:rPr lang="de-DE" sz="1000" dirty="0" err="1"/>
              <a:t>reagents</a:t>
            </a:r>
            <a:r>
              <a:rPr lang="de-DE" sz="1000" dirty="0"/>
              <a:t>, and </a:t>
            </a:r>
            <a:r>
              <a:rPr lang="de-DE" sz="1000" dirty="0" err="1"/>
              <a:t>with</a:t>
            </a:r>
            <a:r>
              <a:rPr lang="de-DE" sz="1000" dirty="0"/>
              <a:t> support </a:t>
            </a:r>
            <a:r>
              <a:rPr lang="de-DE" sz="1000" dirty="0" err="1"/>
              <a:t>for</a:t>
            </a:r>
            <a:r>
              <a:rPr lang="de-DE" sz="1000" dirty="0"/>
              <a:t> a </a:t>
            </a:r>
            <a:r>
              <a:rPr lang="de-DE" sz="1000" dirty="0" err="1"/>
              <a:t>variety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 </a:t>
            </a:r>
            <a:r>
              <a:rPr lang="de-DE" sz="1000" dirty="0" err="1"/>
              <a:t>workflows</a:t>
            </a:r>
            <a:r>
              <a:rPr lang="de-DE" sz="1000" dirty="0"/>
              <a:t> </a:t>
            </a:r>
            <a:r>
              <a:rPr lang="de-DE" sz="1000" dirty="0" err="1"/>
              <a:t>including</a:t>
            </a:r>
            <a:r>
              <a:rPr lang="de-DE" sz="1000" dirty="0"/>
              <a:t> multi-stage </a:t>
            </a:r>
            <a:r>
              <a:rPr lang="de-DE" sz="1000" dirty="0" err="1"/>
              <a:t>tandem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. MS Annika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available</a:t>
            </a:r>
            <a:r>
              <a:rPr lang="de-DE" sz="1000" dirty="0"/>
              <a:t> at </a:t>
            </a:r>
            <a:r>
              <a:rPr lang="de-DE" sz="1000" dirty="0">
                <a:hlinkClick r:id="rId3"/>
              </a:rPr>
              <a:t>https://github.com/hgb-bin-proteomics/MSAnnika</a:t>
            </a:r>
            <a:r>
              <a:rPr lang="de-DE" sz="1000" dirty="0"/>
              <a:t>  </a:t>
            </a:r>
            <a:endParaRPr lang="de-DE" sz="1000" i="1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548267" y="998307"/>
            <a:ext cx="3927213" cy="3426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Cross-</a:t>
            </a:r>
            <a:r>
              <a:rPr lang="de-DE" sz="1100" b="1" dirty="0" err="1"/>
              <a:t>linking</a:t>
            </a:r>
            <a:r>
              <a:rPr lang="de-DE" sz="1100" b="1" dirty="0"/>
              <a:t>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Birklbauer, </a:t>
            </a:r>
            <a:r>
              <a:rPr lang="en-US" sz="1000" dirty="0"/>
              <a:t>M. </a:t>
            </a:r>
            <a:r>
              <a:rPr lang="en-US" sz="1000" dirty="0" err="1"/>
              <a:t>Matzinger</a:t>
            </a:r>
            <a:r>
              <a:rPr lang="en-US" sz="1000" dirty="0"/>
              <a:t>, F. Müller, K. </a:t>
            </a:r>
            <a:r>
              <a:rPr lang="en-US" sz="1000" dirty="0" err="1"/>
              <a:t>Mechtler</a:t>
            </a:r>
            <a:r>
              <a:rPr lang="en-US" sz="1000" dirty="0"/>
              <a:t>, and V. Dorfer, “MS Annika 2.0 Identifies Cross-Linked Peptides in MS2-MS3-Based Workflows at High Sensitivity and Specificity”, </a:t>
            </a:r>
            <a:r>
              <a:rPr lang="en-US" sz="1000" i="1" dirty="0"/>
              <a:t>Journal of Proteome Research</a:t>
            </a:r>
            <a:r>
              <a:rPr lang="en-US" sz="1000" dirty="0"/>
              <a:t>, vol. 22, no. 9, pp. 3009-3021, Aug. 2023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S. S. Geetha,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“Proteome-wide Non-Cleavable Crosslink Identification with MS Annika 3.0 Reveals the Structure of the C. elegans Box C/D Complex”, </a:t>
            </a:r>
            <a:r>
              <a:rPr lang="en-US" sz="1000" i="1" dirty="0"/>
              <a:t>Communications Chemistry</a:t>
            </a:r>
            <a:r>
              <a:rPr lang="en-US" sz="1000" dirty="0"/>
              <a:t>, vol. 7, no. 1, Dec. 2024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B. R. Brutiu, I. Saridakis, T. Leischner, </a:t>
            </a:r>
            <a:r>
              <a:rPr lang="en-US" sz="1000" b="1" dirty="0"/>
              <a:t>M. J. Birklbauer</a:t>
            </a:r>
            <a:r>
              <a:rPr lang="en-US" sz="1000" dirty="0"/>
              <a:t>, M. </a:t>
            </a:r>
            <a:r>
              <a:rPr lang="en-US" sz="1000" dirty="0" err="1"/>
              <a:t>Matzinger</a:t>
            </a:r>
            <a:r>
              <a:rPr lang="en-US" sz="1000" dirty="0"/>
              <a:t>, T. Lendl, S. Shaaban, V. Dorfer, N. Maulide, and K. </a:t>
            </a:r>
            <a:r>
              <a:rPr lang="en-US" sz="1000" dirty="0" err="1"/>
              <a:t>Mechtler</a:t>
            </a:r>
            <a:r>
              <a:rPr lang="en-US" sz="1000" dirty="0"/>
              <a:t>, “A Journey Towards Developing a New Cleavable Crosslinker Reagent for In-Cell Crosslinking”, in review at </a:t>
            </a:r>
            <a:r>
              <a:rPr lang="en-US" sz="1000" i="1" dirty="0"/>
              <a:t>Communications Chemistry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“Unified Down-Stream Analysis of Crosslink Results with </a:t>
            </a:r>
            <a:r>
              <a:rPr lang="en-US" sz="1000" dirty="0" err="1"/>
              <a:t>pyXLMS</a:t>
            </a:r>
            <a:r>
              <a:rPr lang="en-US" sz="1000" dirty="0"/>
              <a:t>”, is a planned journal article to be submitted in 2025 to </a:t>
            </a:r>
            <a:r>
              <a:rPr lang="en-US" sz="1000" i="1" dirty="0"/>
              <a:t>Bioinformatics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</a:t>
            </a:r>
            <a:r>
              <a:rPr lang="en-US" sz="1000" b="1" dirty="0"/>
              <a:t>M. J. Birklbauer</a:t>
            </a:r>
            <a:r>
              <a:rPr lang="en-US" sz="1000" dirty="0"/>
              <a:t>, D. Hollenstein, V. Dorfer, and K. </a:t>
            </a:r>
            <a:r>
              <a:rPr lang="en-US" sz="1000" dirty="0" err="1"/>
              <a:t>Mechtler</a:t>
            </a:r>
            <a:r>
              <a:rPr lang="en-US" sz="1000" dirty="0"/>
              <a:t>, “Optimized Crosslink Quantification using Data-Independent Acquisition”, is a planned journal article to be submitted in 2025 to </a:t>
            </a:r>
            <a:r>
              <a:rPr lang="en-US" sz="1000" i="1" dirty="0"/>
              <a:t>Nature Communications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3" name="Inhaltsplatzhalter 5"/>
          <p:cNvSpPr txBox="1">
            <a:spLocks/>
          </p:cNvSpPr>
          <p:nvPr/>
        </p:nvSpPr>
        <p:spPr>
          <a:xfrm>
            <a:off x="4674973" y="1000876"/>
            <a:ext cx="4025682" cy="3423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Other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A. Grimaud, </a:t>
            </a:r>
            <a:r>
              <a:rPr lang="en-US" sz="1000" b="1" dirty="0"/>
              <a:t>M. J. Birklbauer</a:t>
            </a:r>
            <a:r>
              <a:rPr lang="en-US" sz="1000" dirty="0"/>
              <a:t>, L. Levitsky, L. Buur, V. Gorshkov, Z. </a:t>
            </a:r>
            <a:r>
              <a:rPr lang="en-US" sz="1000" dirty="0" err="1"/>
              <a:t>Udvardy</a:t>
            </a:r>
            <a:r>
              <a:rPr lang="en-US" sz="1000" dirty="0"/>
              <a:t>, C. Lennartsson, and V. </a:t>
            </a:r>
            <a:r>
              <a:rPr lang="en-US" sz="1000" dirty="0" err="1"/>
              <a:t>Schwämmle</a:t>
            </a:r>
            <a:r>
              <a:rPr lang="en-US" sz="1000" dirty="0"/>
              <a:t>, “Making Sense of Internal Ions” is a planned journal article to be submitted in 2025 to the </a:t>
            </a:r>
            <a:r>
              <a:rPr lang="en-US" sz="1000" i="1" dirty="0"/>
              <a:t>Journal of Proteome Research</a:t>
            </a:r>
          </a:p>
        </p:txBody>
      </p:sp>
      <p:sp>
        <p:nvSpPr>
          <p:cNvPr id="14" name="Inhaltsplatzhalter 5"/>
          <p:cNvSpPr txBox="1">
            <a:spLocks/>
          </p:cNvSpPr>
          <p:nvPr/>
        </p:nvSpPr>
        <p:spPr>
          <a:xfrm>
            <a:off x="4736386" y="3122481"/>
            <a:ext cx="4204814" cy="1488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Conference </a:t>
            </a:r>
            <a:r>
              <a:rPr lang="de-DE" sz="1100" b="1" dirty="0" err="1"/>
              <a:t>Contributions</a:t>
            </a:r>
            <a:endParaRPr lang="de-DE" sz="11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21/03/2022 	Poster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13/09/2022 	Talk at APRMS 2022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15/01/2023 	Talk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Developers Meeting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27/09/2023 	Poster at APRMS 2023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15/01/2024	</a:t>
            </a:r>
            <a:r>
              <a:rPr lang="de-DE" sz="1000" b="1" dirty="0"/>
              <a:t>Co-Organizer</a:t>
            </a:r>
            <a:r>
              <a:rPr lang="de-DE" sz="1000" dirty="0"/>
              <a:t>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	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25/09/2024	Talk, </a:t>
            </a:r>
            <a:r>
              <a:rPr lang="de-DE" sz="1000" dirty="0" err="1"/>
              <a:t>chair</a:t>
            </a:r>
            <a:r>
              <a:rPr lang="de-DE" sz="1000" dirty="0"/>
              <a:t>, and </a:t>
            </a:r>
            <a:r>
              <a:rPr lang="de-DE" sz="1000" b="1" dirty="0"/>
              <a:t>„Best </a:t>
            </a:r>
            <a:r>
              <a:rPr lang="de-DE" sz="1000" b="1" dirty="0" err="1"/>
              <a:t>Presentation</a:t>
            </a:r>
            <a:r>
              <a:rPr lang="de-DE" sz="1000" b="1" dirty="0"/>
              <a:t>“ </a:t>
            </a:r>
            <a:r>
              <a:rPr lang="de-DE" sz="1000" b="1" dirty="0" err="1"/>
              <a:t>winner</a:t>
            </a:r>
            <a:r>
              <a:rPr lang="de-DE" sz="1000" b="1" dirty="0"/>
              <a:t> </a:t>
            </a:r>
            <a:r>
              <a:rPr lang="de-DE" sz="1000" dirty="0"/>
              <a:t>at 	APRMS 2024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900" dirty="0"/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0550303A-65CE-B639-1DA9-237AB9028368}"/>
              </a:ext>
            </a:extLst>
          </p:cNvPr>
          <p:cNvSpPr txBox="1">
            <a:spLocks/>
          </p:cNvSpPr>
          <p:nvPr/>
        </p:nvSpPr>
        <p:spPr>
          <a:xfrm>
            <a:off x="4736385" y="4612410"/>
            <a:ext cx="3510589" cy="1209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de-DE" sz="1100" b="1" dirty="0"/>
              <a:t>Other Research </a:t>
            </a:r>
            <a:r>
              <a:rPr lang="de-DE" sz="1100" b="1" dirty="0" err="1"/>
              <a:t>Activities</a:t>
            </a:r>
            <a:endParaRPr lang="de-DE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000" dirty="0"/>
              <a:t>Reviewer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i="1" dirty="0"/>
              <a:t>Analytical Chemistry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000" dirty="0"/>
              <a:t>Member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APMA </a:t>
            </a:r>
            <a:r>
              <a:rPr lang="de-DE" sz="1000" dirty="0" err="1"/>
              <a:t>junior</a:t>
            </a:r>
            <a:r>
              <a:rPr lang="de-DE" sz="1000" dirty="0"/>
              <a:t> </a:t>
            </a:r>
            <a:r>
              <a:rPr lang="de-DE" sz="1000" dirty="0" err="1"/>
              <a:t>board</a:t>
            </a:r>
            <a:r>
              <a:rPr lang="de-DE" sz="1000" dirty="0"/>
              <a:t> </a:t>
            </a:r>
            <a:r>
              <a:rPr lang="de-DE" sz="1000" dirty="0" err="1"/>
              <a:t>since</a:t>
            </a:r>
            <a:r>
              <a:rPr lang="de-DE" sz="1000" dirty="0"/>
              <a:t> 2023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D8BB86-347A-5F2A-5E2C-858A0F8D5A37}"/>
              </a:ext>
            </a:extLst>
          </p:cNvPr>
          <p:cNvCxnSpPr>
            <a:cxnSpLocks/>
          </p:cNvCxnSpPr>
          <p:nvPr/>
        </p:nvCxnSpPr>
        <p:spPr>
          <a:xfrm>
            <a:off x="642796" y="6111089"/>
            <a:ext cx="409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91C21E30-49EE-E47A-D965-764D82C2550A}"/>
              </a:ext>
            </a:extLst>
          </p:cNvPr>
          <p:cNvSpPr txBox="1">
            <a:spLocks/>
          </p:cNvSpPr>
          <p:nvPr/>
        </p:nvSpPr>
        <p:spPr>
          <a:xfrm>
            <a:off x="548267" y="5146799"/>
            <a:ext cx="3510589" cy="1209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de-DE" sz="1100" b="1" dirty="0"/>
              <a:t>Timeline</a:t>
            </a:r>
            <a:endParaRPr lang="de-DE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3A89C-89EA-4A0D-4629-0B4DC989DBDD}"/>
              </a:ext>
            </a:extLst>
          </p:cNvPr>
          <p:cNvCxnSpPr/>
          <p:nvPr/>
        </p:nvCxnSpPr>
        <p:spPr>
          <a:xfrm flipV="1">
            <a:off x="1376658" y="5875699"/>
            <a:ext cx="0" cy="23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5F3E3B-290B-7CCF-977B-C5AF6B279845}"/>
              </a:ext>
            </a:extLst>
          </p:cNvPr>
          <p:cNvSpPr txBox="1"/>
          <p:nvPr/>
        </p:nvSpPr>
        <p:spPr>
          <a:xfrm>
            <a:off x="548266" y="5295119"/>
            <a:ext cx="1656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May:</a:t>
            </a:r>
          </a:p>
          <a:p>
            <a:pPr algn="ctr"/>
            <a:r>
              <a:rPr lang="de-AT" sz="1100" dirty="0" err="1"/>
              <a:t>submit</a:t>
            </a:r>
            <a:r>
              <a:rPr lang="de-AT" sz="1100" dirty="0"/>
              <a:t> </a:t>
            </a:r>
            <a:r>
              <a:rPr lang="de-AT" sz="1100" dirty="0" err="1"/>
              <a:t>remaining</a:t>
            </a:r>
            <a:r>
              <a:rPr lang="de-AT" sz="1100" dirty="0"/>
              <a:t> </a:t>
            </a:r>
            <a:r>
              <a:rPr lang="de-AT" sz="1100" dirty="0" err="1"/>
              <a:t>publications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DDF55-0829-BC38-643C-0D7CBB96922D}"/>
              </a:ext>
            </a:extLst>
          </p:cNvPr>
          <p:cNvSpPr txBox="1"/>
          <p:nvPr/>
        </p:nvSpPr>
        <p:spPr>
          <a:xfrm>
            <a:off x="1773277" y="5295119"/>
            <a:ext cx="165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 err="1"/>
              <a:t>July</a:t>
            </a:r>
            <a:r>
              <a:rPr lang="de-AT" sz="1100" dirty="0"/>
              <a:t>:</a:t>
            </a:r>
          </a:p>
          <a:p>
            <a:pPr algn="ctr"/>
            <a:r>
              <a:rPr lang="de-AT" sz="1100" dirty="0" err="1"/>
              <a:t>submit</a:t>
            </a:r>
            <a:r>
              <a:rPr lang="de-AT" sz="1100" dirty="0"/>
              <a:t> </a:t>
            </a:r>
            <a:r>
              <a:rPr lang="de-AT" sz="1100" dirty="0" err="1"/>
              <a:t>dissertation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0C3B5F-B0C3-40CE-3CDC-B15799CE44A7}"/>
              </a:ext>
            </a:extLst>
          </p:cNvPr>
          <p:cNvSpPr txBox="1"/>
          <p:nvPr/>
        </p:nvSpPr>
        <p:spPr>
          <a:xfrm>
            <a:off x="3079600" y="5295118"/>
            <a:ext cx="165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August:</a:t>
            </a:r>
          </a:p>
          <a:p>
            <a:pPr algn="ctr"/>
            <a:r>
              <a:rPr lang="de-AT" sz="1100" dirty="0"/>
              <a:t>PhD </a:t>
            </a:r>
            <a:r>
              <a:rPr lang="de-AT" sz="1100" dirty="0" err="1"/>
              <a:t>defense</a:t>
            </a:r>
            <a:endParaRPr lang="en-US" sz="11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E649AE-3165-C0B4-BA3E-072CE398E43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601669" y="5726006"/>
            <a:ext cx="0" cy="38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C4E61A-C286-64CD-59FA-8D96B803E0E1}"/>
              </a:ext>
            </a:extLst>
          </p:cNvPr>
          <p:cNvCxnSpPr>
            <a:cxnSpLocks/>
          </p:cNvCxnSpPr>
          <p:nvPr/>
        </p:nvCxnSpPr>
        <p:spPr>
          <a:xfrm flipV="1">
            <a:off x="3907992" y="5726005"/>
            <a:ext cx="0" cy="38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Proteomics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4" name="Titel 1"/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9D57D-1365-12F4-35C1-3A981DA28EAC}"/>
              </a:ext>
            </a:extLst>
          </p:cNvPr>
          <p:cNvSpPr txBox="1"/>
          <p:nvPr/>
        </p:nvSpPr>
        <p:spPr>
          <a:xfrm>
            <a:off x="554303" y="968720"/>
            <a:ext cx="6136208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Proteins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core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life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integral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controlling</a:t>
            </a:r>
            <a:r>
              <a:rPr lang="de-AT" dirty="0"/>
              <a:t> </a:t>
            </a:r>
            <a:r>
              <a:rPr lang="de-AT" dirty="0" err="1"/>
              <a:t>cellular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and </a:t>
            </a:r>
            <a:r>
              <a:rPr lang="de-AT" dirty="0" err="1"/>
              <a:t>state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Ultimately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determine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organism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Proteomics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study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proteins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48217-7916-E490-EF38-375261DF9A57}"/>
              </a:ext>
            </a:extLst>
          </p:cNvPr>
          <p:cNvSpPr txBox="1"/>
          <p:nvPr/>
        </p:nvSpPr>
        <p:spPr>
          <a:xfrm>
            <a:off x="548267" y="3890017"/>
            <a:ext cx="6136208" cy="178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Research </a:t>
            </a:r>
            <a:r>
              <a:rPr lang="de-AT" dirty="0" err="1"/>
              <a:t>of</a:t>
            </a:r>
            <a:r>
              <a:rPr lang="de-AT" dirty="0"/>
              <a:t> native </a:t>
            </a:r>
            <a:r>
              <a:rPr lang="de-AT" dirty="0" err="1"/>
              <a:t>protein</a:t>
            </a:r>
            <a:r>
              <a:rPr lang="de-AT" dirty="0"/>
              <a:t> </a:t>
            </a:r>
            <a:r>
              <a:rPr lang="de-AT" dirty="0" err="1"/>
              <a:t>structures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interactions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crucial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diseases</a:t>
            </a:r>
            <a:r>
              <a:rPr lang="de-AT" dirty="0"/>
              <a:t> and </a:t>
            </a:r>
            <a:r>
              <a:rPr lang="de-AT" dirty="0" err="1"/>
              <a:t>pathological</a:t>
            </a:r>
            <a:r>
              <a:rPr lang="de-AT" dirty="0"/>
              <a:t> </a:t>
            </a:r>
            <a:r>
              <a:rPr lang="de-AT" dirty="0" err="1"/>
              <a:t>processes</a:t>
            </a:r>
            <a:r>
              <a:rPr lang="de-AT" dirty="0"/>
              <a:t> (vital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drug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)</a:t>
            </a:r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In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regard</a:t>
            </a:r>
            <a:r>
              <a:rPr lang="de-AT" dirty="0"/>
              <a:t> Cross-Linking </a:t>
            </a:r>
            <a:r>
              <a:rPr lang="de-AT" dirty="0" err="1"/>
              <a:t>Mass</a:t>
            </a:r>
            <a:r>
              <a:rPr lang="de-AT" dirty="0"/>
              <a:t> </a:t>
            </a:r>
            <a:r>
              <a:rPr lang="de-AT" dirty="0" err="1"/>
              <a:t>Spectrometry</a:t>
            </a:r>
            <a:r>
              <a:rPr lang="de-AT" dirty="0"/>
              <a:t> (XLMS)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become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choice</a:t>
            </a:r>
            <a:endParaRPr lang="de-AT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9C9D269E-E539-EE64-5A3B-975BEB1A10C4}"/>
              </a:ext>
            </a:extLst>
          </p:cNvPr>
          <p:cNvSpPr txBox="1">
            <a:spLocks/>
          </p:cNvSpPr>
          <p:nvPr/>
        </p:nvSpPr>
        <p:spPr>
          <a:xfrm>
            <a:off x="548267" y="3321808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Motivation</a:t>
            </a:r>
            <a:endParaRPr lang="en-US" sz="2400" dirty="0"/>
          </a:p>
        </p:txBody>
      </p:sp>
      <p:pic>
        <p:nvPicPr>
          <p:cNvPr id="33" name="Picture 32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8E780082-7E61-3E6B-1168-B2AC96D28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75" y="4073950"/>
            <a:ext cx="2406985" cy="1421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C15D8-4498-830F-A869-7F87702934C2}"/>
              </a:ext>
            </a:extLst>
          </p:cNvPr>
          <p:cNvSpPr txBox="1"/>
          <p:nvPr/>
        </p:nvSpPr>
        <p:spPr>
          <a:xfrm>
            <a:off x="6684475" y="549567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681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AF30A-74A7-7083-09BB-BFD03A751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4DCBE-16A6-DF9F-7B8F-F27CB736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Cross-</a:t>
            </a:r>
            <a:r>
              <a:rPr lang="de-DE" sz="2400" dirty="0" err="1"/>
              <a:t>linking</a:t>
            </a:r>
            <a:r>
              <a:rPr lang="de-DE" sz="2400" dirty="0"/>
              <a:t> </a:t>
            </a:r>
            <a:r>
              <a:rPr lang="de-DE" sz="2400" dirty="0" err="1"/>
              <a:t>mass</a:t>
            </a:r>
            <a:r>
              <a:rPr lang="de-DE" sz="2400" dirty="0"/>
              <a:t> </a:t>
            </a:r>
            <a:r>
              <a:rPr lang="de-DE" sz="2400" dirty="0" err="1"/>
              <a:t>spectrometry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71823-0ED9-A86D-3F48-EF85CE742AB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22836-EB45-B5CC-A6CE-6D53F5D4F8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6735E3A8-5EB8-56F7-4596-F5CD1D9B419D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06917-5D98-066A-5A9D-03B9F4F6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5" y="768416"/>
            <a:ext cx="7591007" cy="36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arge white and blue machine&#10;&#10;Description automatically generated">
            <a:extLst>
              <a:ext uri="{FF2B5EF4-FFF2-40B4-BE49-F238E27FC236}">
                <a16:creationId xmlns:a16="http://schemas.microsoft.com/office/drawing/2014/main" id="{D638DBCF-6B95-47F2-4F3B-E769641FDA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04" y="2136620"/>
            <a:ext cx="941610" cy="13172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022891-6D07-FD84-D57E-AF29457A90D3}"/>
              </a:ext>
            </a:extLst>
          </p:cNvPr>
          <p:cNvCxnSpPr/>
          <p:nvPr/>
        </p:nvCxnSpPr>
        <p:spPr>
          <a:xfrm>
            <a:off x="6916853" y="2795259"/>
            <a:ext cx="16296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0D02FE-129B-D056-B567-E483DCB9BD32}"/>
              </a:ext>
            </a:extLst>
          </p:cNvPr>
          <p:cNvCxnSpPr>
            <a:cxnSpLocks/>
          </p:cNvCxnSpPr>
          <p:nvPr/>
        </p:nvCxnSpPr>
        <p:spPr>
          <a:xfrm>
            <a:off x="7704502" y="2802048"/>
            <a:ext cx="25599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5E8BBD-E45F-833D-F44E-B387C6C39719}"/>
              </a:ext>
            </a:extLst>
          </p:cNvPr>
          <p:cNvSpPr/>
          <p:nvPr/>
        </p:nvSpPr>
        <p:spPr>
          <a:xfrm>
            <a:off x="5776115" y="2987644"/>
            <a:ext cx="2230244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6F676-25ED-DF0B-86BE-12D6F75674C3}"/>
              </a:ext>
            </a:extLst>
          </p:cNvPr>
          <p:cNvSpPr txBox="1"/>
          <p:nvPr/>
        </p:nvSpPr>
        <p:spPr>
          <a:xfrm>
            <a:off x="5776114" y="4368318"/>
            <a:ext cx="144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MS1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53CC7-E411-E1DC-8CBF-574B3736C915}"/>
              </a:ext>
            </a:extLst>
          </p:cNvPr>
          <p:cNvSpPr/>
          <p:nvPr/>
        </p:nvSpPr>
        <p:spPr>
          <a:xfrm>
            <a:off x="3204932" y="2987644"/>
            <a:ext cx="2082296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3E8E7-D692-5B06-8F9A-861629D54F68}"/>
              </a:ext>
            </a:extLst>
          </p:cNvPr>
          <p:cNvSpPr txBox="1"/>
          <p:nvPr/>
        </p:nvSpPr>
        <p:spPr>
          <a:xfrm>
            <a:off x="3204932" y="4368318"/>
            <a:ext cx="157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MS2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53DA0-AA5F-5195-4511-F1CCBFE9BD35}"/>
              </a:ext>
            </a:extLst>
          </p:cNvPr>
          <p:cNvSpPr txBox="1"/>
          <p:nvPr/>
        </p:nvSpPr>
        <p:spPr>
          <a:xfrm>
            <a:off x="4365199" y="291075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alpha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38824-8767-55AF-FA5E-5050930445F2}"/>
              </a:ext>
            </a:extLst>
          </p:cNvPr>
          <p:cNvSpPr txBox="1"/>
          <p:nvPr/>
        </p:nvSpPr>
        <p:spPr>
          <a:xfrm>
            <a:off x="4780231" y="351098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beta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84F7-804F-7A14-8B82-90C115455C38}"/>
              </a:ext>
            </a:extLst>
          </p:cNvPr>
          <p:cNvSpPr/>
          <p:nvPr/>
        </p:nvSpPr>
        <p:spPr>
          <a:xfrm>
            <a:off x="1765430" y="2990585"/>
            <a:ext cx="1183510" cy="1683941"/>
          </a:xfrm>
          <a:prstGeom prst="rect">
            <a:avLst/>
          </a:prstGeom>
          <a:noFill/>
          <a:ln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292A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E01689-B5EC-3211-DC28-F2841BA85B6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57185" y="4674526"/>
            <a:ext cx="0" cy="440685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E2D600-64A9-85B5-41EF-3B0F09D30228}"/>
              </a:ext>
            </a:extLst>
          </p:cNvPr>
          <p:cNvSpPr txBox="1"/>
          <p:nvPr/>
        </p:nvSpPr>
        <p:spPr>
          <a:xfrm>
            <a:off x="1266242" y="5106158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>
                <a:latin typeface="+mj-lt"/>
              </a:rPr>
              <a:t>MY RESEARCH: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CDBC-ECF4-7D06-7C14-89BC9CB45A38}"/>
              </a:ext>
            </a:extLst>
          </p:cNvPr>
          <p:cNvSpPr txBox="1"/>
          <p:nvPr/>
        </p:nvSpPr>
        <p:spPr>
          <a:xfrm>
            <a:off x="99509" y="1141684"/>
            <a:ext cx="87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protein</a:t>
            </a:r>
            <a:r>
              <a:rPr lang="de-AT" sz="1100" dirty="0">
                <a:solidFill>
                  <a:srgbClr val="0A8BFC"/>
                </a:solidFill>
              </a:rPr>
              <a:t> 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910CD-9188-AE3C-9B91-7E22BB3DCC61}"/>
              </a:ext>
            </a:extLst>
          </p:cNvPr>
          <p:cNvSpPr txBox="1"/>
          <p:nvPr/>
        </p:nvSpPr>
        <p:spPr>
          <a:xfrm>
            <a:off x="858835" y="1141538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protein</a:t>
            </a:r>
            <a:r>
              <a:rPr lang="de-AT" sz="1100" dirty="0">
                <a:solidFill>
                  <a:srgbClr val="FE292A"/>
                </a:solidFill>
              </a:rPr>
              <a:t> B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F908A-693E-8405-380A-A5650A298817}"/>
              </a:ext>
            </a:extLst>
          </p:cNvPr>
          <p:cNvSpPr txBox="1"/>
          <p:nvPr/>
        </p:nvSpPr>
        <p:spPr>
          <a:xfrm>
            <a:off x="1584362" y="5428671"/>
            <a:ext cx="725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MS2-MS3 </a:t>
            </a:r>
            <a:r>
              <a:rPr lang="de-AT" dirty="0" err="1"/>
              <a:t>acquisition</a:t>
            </a:r>
            <a:r>
              <a:rPr lang="de-AT" dirty="0"/>
              <a:t> </a:t>
            </a:r>
            <a:r>
              <a:rPr lang="de-AT" dirty="0" err="1"/>
              <a:t>workflows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non-</a:t>
            </a:r>
            <a:r>
              <a:rPr lang="de-AT" dirty="0" err="1"/>
              <a:t>cleavable</a:t>
            </a:r>
            <a:r>
              <a:rPr lang="de-AT" dirty="0"/>
              <a:t> </a:t>
            </a:r>
            <a:r>
              <a:rPr lang="de-AT" dirty="0" err="1"/>
              <a:t>reagents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0FA8-28B0-6ECD-06E6-F0617E74CC3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Piersimoni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Chemical Reviews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37B2E-A813-0AFD-7344-E62538AFE72B}"/>
              </a:ext>
            </a:extLst>
          </p:cNvPr>
          <p:cNvSpPr txBox="1"/>
          <p:nvPr/>
        </p:nvSpPr>
        <p:spPr>
          <a:xfrm>
            <a:off x="203964" y="467158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2*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7566D-639F-4171-B6B4-0FEE36740CDD}"/>
              </a:ext>
            </a:extLst>
          </p:cNvPr>
          <p:cNvSpPr txBox="1"/>
          <p:nvPr/>
        </p:nvSpPr>
        <p:spPr>
          <a:xfrm>
            <a:off x="1290651" y="1520710"/>
            <a:ext cx="100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crosslinker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58DA3-10BE-B307-522F-0BB3CDC9E7A7}"/>
              </a:ext>
            </a:extLst>
          </p:cNvPr>
          <p:cNvSpPr txBox="1"/>
          <p:nvPr/>
        </p:nvSpPr>
        <p:spPr>
          <a:xfrm>
            <a:off x="1765429" y="4280168"/>
            <a:ext cx="118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+ </a:t>
            </a:r>
            <a:r>
              <a:rPr lang="de-AT" sz="1100" dirty="0" err="1"/>
              <a:t>validation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6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72493-91D1-BAE8-D7C0-90ADBB98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55765-1720-857F-CC1E-7777D2F3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9F5C7-9E84-02CD-B9AC-FFA3A7EB460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AAF86-18B8-9FCF-D0FC-568D7C3AA15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788E55B0-69EA-CEF5-5977-089EE7B58AF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2F31AD-F12C-AF17-8B7E-980DC9AA56E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B1DA7E6-C697-21E2-371F-96DDC6143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6311F-0825-A663-B108-4124280C6EA6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3*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48C20-FE26-4B80-A100-E5CB1FA40450}"/>
              </a:ext>
            </a:extLst>
          </p:cNvPr>
          <p:cNvSpPr txBox="1"/>
          <p:nvPr/>
        </p:nvSpPr>
        <p:spPr>
          <a:xfrm>
            <a:off x="548267" y="2570870"/>
            <a:ext cx="5926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One of the most common workflows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Software exist, but limited in sensitivity and specificity (crucial for biological application)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 of high sensitivity and specificity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precursor isolation (1)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C12 assignment from isotope distribution (2)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Matching and combining MS2 and MS3 information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B1FA75-E137-6AC4-EB35-0304E2AF659E}"/>
              </a:ext>
            </a:extLst>
          </p:cNvPr>
          <p:cNvCxnSpPr/>
          <p:nvPr/>
        </p:nvCxnSpPr>
        <p:spPr>
          <a:xfrm>
            <a:off x="6690511" y="2888055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855D3F-7544-1D41-DBEF-BF703297C23C}"/>
              </a:ext>
            </a:extLst>
          </p:cNvPr>
          <p:cNvCxnSpPr>
            <a:cxnSpLocks/>
          </p:cNvCxnSpPr>
          <p:nvPr/>
        </p:nvCxnSpPr>
        <p:spPr>
          <a:xfrm flipH="1">
            <a:off x="6690511" y="3920150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94978-5171-2971-FC79-47340010C64D}"/>
              </a:ext>
            </a:extLst>
          </p:cNvPr>
          <p:cNvCxnSpPr>
            <a:cxnSpLocks/>
          </p:cNvCxnSpPr>
          <p:nvPr/>
        </p:nvCxnSpPr>
        <p:spPr>
          <a:xfrm>
            <a:off x="6951553" y="3666653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756464-B5C7-2C89-E37C-65269F3F63A9}"/>
              </a:ext>
            </a:extLst>
          </p:cNvPr>
          <p:cNvCxnSpPr>
            <a:cxnSpLocks/>
          </p:cNvCxnSpPr>
          <p:nvPr/>
        </p:nvCxnSpPr>
        <p:spPr>
          <a:xfrm>
            <a:off x="7250317" y="3429000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B67252-D6F6-D771-BC7A-D56F89269445}"/>
              </a:ext>
            </a:extLst>
          </p:cNvPr>
          <p:cNvCxnSpPr>
            <a:cxnSpLocks/>
          </p:cNvCxnSpPr>
          <p:nvPr/>
        </p:nvCxnSpPr>
        <p:spPr>
          <a:xfrm>
            <a:off x="7359650" y="3132499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7DB529-AD0D-CADC-2A3A-D0FB957D36D4}"/>
              </a:ext>
            </a:extLst>
          </p:cNvPr>
          <p:cNvCxnSpPr>
            <a:cxnSpLocks/>
          </p:cNvCxnSpPr>
          <p:nvPr/>
        </p:nvCxnSpPr>
        <p:spPr>
          <a:xfrm>
            <a:off x="7440440" y="3277354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3BE866-2B8F-F900-1204-8E34C0FF55A5}"/>
              </a:ext>
            </a:extLst>
          </p:cNvPr>
          <p:cNvCxnSpPr>
            <a:cxnSpLocks/>
          </p:cNvCxnSpPr>
          <p:nvPr/>
        </p:nvCxnSpPr>
        <p:spPr>
          <a:xfrm>
            <a:off x="7757311" y="3429000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6DF224-63A8-6D14-B0FD-E69F8608B83C}"/>
              </a:ext>
            </a:extLst>
          </p:cNvPr>
          <p:cNvCxnSpPr>
            <a:cxnSpLocks/>
          </p:cNvCxnSpPr>
          <p:nvPr/>
        </p:nvCxnSpPr>
        <p:spPr>
          <a:xfrm>
            <a:off x="8087836" y="3213980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A7CE2BC-B0DD-27F8-D13A-1EC7A89BE0F7}"/>
              </a:ext>
            </a:extLst>
          </p:cNvPr>
          <p:cNvSpPr txBox="1"/>
          <p:nvPr/>
        </p:nvSpPr>
        <p:spPr>
          <a:xfrm>
            <a:off x="6690511" y="3920149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14BB6-BABC-C7A9-2F46-A65DAF7997F7}"/>
              </a:ext>
            </a:extLst>
          </p:cNvPr>
          <p:cNvSpPr txBox="1"/>
          <p:nvPr/>
        </p:nvSpPr>
        <p:spPr>
          <a:xfrm>
            <a:off x="6661969" y="2820053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C9EDDB-8A9F-D29F-A67D-F86D49DFFD82}"/>
              </a:ext>
            </a:extLst>
          </p:cNvPr>
          <p:cNvSpPr/>
          <p:nvPr/>
        </p:nvSpPr>
        <p:spPr>
          <a:xfrm>
            <a:off x="7203542" y="3031487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1572A-8BB0-7FC9-59B1-CFF891912977}"/>
              </a:ext>
            </a:extLst>
          </p:cNvPr>
          <p:cNvSpPr txBox="1"/>
          <p:nvPr/>
        </p:nvSpPr>
        <p:spPr>
          <a:xfrm>
            <a:off x="6594841" y="4064508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4</a:t>
            </a:r>
            <a:endParaRPr lang="en-US" sz="1200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FE1142-6314-3A3A-ACB8-A2979231D9E2}"/>
              </a:ext>
            </a:extLst>
          </p:cNvPr>
          <p:cNvCxnSpPr/>
          <p:nvPr/>
        </p:nvCxnSpPr>
        <p:spPr>
          <a:xfrm>
            <a:off x="6690511" y="4461853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83D8F9-9969-1D44-EC29-B08B1066FB0D}"/>
              </a:ext>
            </a:extLst>
          </p:cNvPr>
          <p:cNvCxnSpPr>
            <a:cxnSpLocks/>
          </p:cNvCxnSpPr>
          <p:nvPr/>
        </p:nvCxnSpPr>
        <p:spPr>
          <a:xfrm flipH="1">
            <a:off x="6690511" y="5493948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5ABCA1-B12B-48F2-1C19-ABC476F5C34E}"/>
              </a:ext>
            </a:extLst>
          </p:cNvPr>
          <p:cNvCxnSpPr>
            <a:cxnSpLocks/>
          </p:cNvCxnSpPr>
          <p:nvPr/>
        </p:nvCxnSpPr>
        <p:spPr>
          <a:xfrm>
            <a:off x="6951553" y="5240451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E41FA1-6F5A-118B-4F26-5B72C26FBD52}"/>
              </a:ext>
            </a:extLst>
          </p:cNvPr>
          <p:cNvCxnSpPr>
            <a:cxnSpLocks/>
          </p:cNvCxnSpPr>
          <p:nvPr/>
        </p:nvCxnSpPr>
        <p:spPr>
          <a:xfrm>
            <a:off x="7250317" y="5002798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B1C041-06CE-E9B9-BD4B-95E33CE5D889}"/>
              </a:ext>
            </a:extLst>
          </p:cNvPr>
          <p:cNvCxnSpPr>
            <a:cxnSpLocks/>
          </p:cNvCxnSpPr>
          <p:nvPr/>
        </p:nvCxnSpPr>
        <p:spPr>
          <a:xfrm>
            <a:off x="7489090" y="4706297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4B39CE-51C9-2A75-659D-7DD00D266AD6}"/>
              </a:ext>
            </a:extLst>
          </p:cNvPr>
          <p:cNvCxnSpPr>
            <a:cxnSpLocks/>
          </p:cNvCxnSpPr>
          <p:nvPr/>
        </p:nvCxnSpPr>
        <p:spPr>
          <a:xfrm>
            <a:off x="7626975" y="4851152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B179B8-0D60-810C-023B-1A9C36B7040E}"/>
              </a:ext>
            </a:extLst>
          </p:cNvPr>
          <p:cNvCxnSpPr>
            <a:cxnSpLocks/>
          </p:cNvCxnSpPr>
          <p:nvPr/>
        </p:nvCxnSpPr>
        <p:spPr>
          <a:xfrm>
            <a:off x="7847845" y="5012606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2D02B-DBD4-1562-7E70-084E256DC0C7}"/>
              </a:ext>
            </a:extLst>
          </p:cNvPr>
          <p:cNvCxnSpPr>
            <a:cxnSpLocks/>
          </p:cNvCxnSpPr>
          <p:nvPr/>
        </p:nvCxnSpPr>
        <p:spPr>
          <a:xfrm>
            <a:off x="8087836" y="4787778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1BAFA51-B16F-BBF7-14CC-0C85D4545BAA}"/>
              </a:ext>
            </a:extLst>
          </p:cNvPr>
          <p:cNvSpPr txBox="1"/>
          <p:nvPr/>
        </p:nvSpPr>
        <p:spPr>
          <a:xfrm>
            <a:off x="6690511" y="5493947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D472FF-5279-B203-D990-FEDA338E55D0}"/>
              </a:ext>
            </a:extLst>
          </p:cNvPr>
          <p:cNvSpPr txBox="1"/>
          <p:nvPr/>
        </p:nvSpPr>
        <p:spPr>
          <a:xfrm>
            <a:off x="6661969" y="4393851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8AA9D9-9F48-FCE8-9237-B33AE6673306}"/>
              </a:ext>
            </a:extLst>
          </p:cNvPr>
          <p:cNvSpPr txBox="1"/>
          <p:nvPr/>
        </p:nvSpPr>
        <p:spPr>
          <a:xfrm>
            <a:off x="6594841" y="563830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5</a:t>
            </a:r>
            <a:endParaRPr lang="en-US" sz="1200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933B1A-7C97-18AA-498F-E2814CE505D0}"/>
              </a:ext>
            </a:extLst>
          </p:cNvPr>
          <p:cNvCxnSpPr>
            <a:cxnSpLocks/>
          </p:cNvCxnSpPr>
          <p:nvPr/>
        </p:nvCxnSpPr>
        <p:spPr>
          <a:xfrm>
            <a:off x="7359650" y="4594722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206593D-74A0-EA5A-C67D-372C7137A9EB}"/>
              </a:ext>
            </a:extLst>
          </p:cNvPr>
          <p:cNvSpPr/>
          <p:nvPr/>
        </p:nvSpPr>
        <p:spPr>
          <a:xfrm>
            <a:off x="7574001" y="4605284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D535-5A8D-5787-ADDB-92892131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056F9-838A-84BE-9D40-15952B3A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84770-D392-EFC2-6B06-658DEB26A70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F63B8-408F-C11A-5D11-E2762C9590E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7F816CED-B583-D5ED-4233-AC03CA2854CF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70A4F-E1C1-9E73-9A3B-46459D7D3C5E}"/>
              </a:ext>
            </a:extLst>
          </p:cNvPr>
          <p:cNvSpPr txBox="1"/>
          <p:nvPr/>
        </p:nvSpPr>
        <p:spPr>
          <a:xfrm>
            <a:off x="548267" y="805688"/>
            <a:ext cx="5926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INCORRECT PRECURSOR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precursor ion by comparison to MS2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MS3 spectrum originates from non-crosslinked precursor → discard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INCORRECT C12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Re-calculate C12 mass from MS2 spectrum based on known rules for isotope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MATCHING AND COMBINING MS2 / MS3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 via precursor and product ion mass considering mass tolerance and retention time 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Combination via novel scoring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/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12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sz="1200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the number of unique scan numbers that peptide has been identified 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blipFill>
                <a:blip r:embed="rId4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5D1274-5C82-A373-B48C-6E5FCF09E6BE}"/>
              </a:ext>
            </a:extLst>
          </p:cNvPr>
          <p:cNvCxnSpPr/>
          <p:nvPr/>
        </p:nvCxnSpPr>
        <p:spPr>
          <a:xfrm>
            <a:off x="6876716" y="873690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29155-102E-5791-BACE-F379FB9F7A27}"/>
              </a:ext>
            </a:extLst>
          </p:cNvPr>
          <p:cNvCxnSpPr>
            <a:cxnSpLocks/>
          </p:cNvCxnSpPr>
          <p:nvPr/>
        </p:nvCxnSpPr>
        <p:spPr>
          <a:xfrm flipH="1">
            <a:off x="6876716" y="1905785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D4DBF8-8090-3BB8-B597-BDA31797BF06}"/>
              </a:ext>
            </a:extLst>
          </p:cNvPr>
          <p:cNvCxnSpPr>
            <a:cxnSpLocks/>
          </p:cNvCxnSpPr>
          <p:nvPr/>
        </p:nvCxnSpPr>
        <p:spPr>
          <a:xfrm>
            <a:off x="7137758" y="1652288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74B40-3A34-9099-3714-1AAFA33D54CE}"/>
              </a:ext>
            </a:extLst>
          </p:cNvPr>
          <p:cNvCxnSpPr>
            <a:cxnSpLocks/>
          </p:cNvCxnSpPr>
          <p:nvPr/>
        </p:nvCxnSpPr>
        <p:spPr>
          <a:xfrm>
            <a:off x="7436522" y="1414635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E3175-C3C0-A698-7FF0-F8FAC95B6CF9}"/>
              </a:ext>
            </a:extLst>
          </p:cNvPr>
          <p:cNvCxnSpPr>
            <a:cxnSpLocks/>
          </p:cNvCxnSpPr>
          <p:nvPr/>
        </p:nvCxnSpPr>
        <p:spPr>
          <a:xfrm>
            <a:off x="7545855" y="1118134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87A568-BAFB-6248-8A18-CCA83779E0D5}"/>
              </a:ext>
            </a:extLst>
          </p:cNvPr>
          <p:cNvCxnSpPr>
            <a:cxnSpLocks/>
          </p:cNvCxnSpPr>
          <p:nvPr/>
        </p:nvCxnSpPr>
        <p:spPr>
          <a:xfrm>
            <a:off x="7626645" y="1262989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7C4034-22C2-3A05-BF9E-8D7000503BD2}"/>
              </a:ext>
            </a:extLst>
          </p:cNvPr>
          <p:cNvCxnSpPr>
            <a:cxnSpLocks/>
          </p:cNvCxnSpPr>
          <p:nvPr/>
        </p:nvCxnSpPr>
        <p:spPr>
          <a:xfrm>
            <a:off x="7943516" y="1414635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29F323-D5B5-36C7-7AA9-052DB7C1B2EE}"/>
              </a:ext>
            </a:extLst>
          </p:cNvPr>
          <p:cNvCxnSpPr>
            <a:cxnSpLocks/>
          </p:cNvCxnSpPr>
          <p:nvPr/>
        </p:nvCxnSpPr>
        <p:spPr>
          <a:xfrm>
            <a:off x="8274041" y="1199615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D8E213-18F9-F5CF-715C-677C6C307DB9}"/>
              </a:ext>
            </a:extLst>
          </p:cNvPr>
          <p:cNvSpPr txBox="1"/>
          <p:nvPr/>
        </p:nvSpPr>
        <p:spPr>
          <a:xfrm>
            <a:off x="6876716" y="1905784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7799F-ADB6-0C06-7980-A3673A748B10}"/>
              </a:ext>
            </a:extLst>
          </p:cNvPr>
          <p:cNvSpPr txBox="1"/>
          <p:nvPr/>
        </p:nvSpPr>
        <p:spPr>
          <a:xfrm>
            <a:off x="6848174" y="805688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FC3DC6-04CB-BDFF-F107-E6842EBF6DB1}"/>
              </a:ext>
            </a:extLst>
          </p:cNvPr>
          <p:cNvSpPr/>
          <p:nvPr/>
        </p:nvSpPr>
        <p:spPr>
          <a:xfrm>
            <a:off x="7389747" y="1017122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EF048-6354-E37E-0478-B9C6DDA80388}"/>
              </a:ext>
            </a:extLst>
          </p:cNvPr>
          <p:cNvSpPr txBox="1"/>
          <p:nvPr/>
        </p:nvSpPr>
        <p:spPr>
          <a:xfrm>
            <a:off x="6781046" y="2050143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6</a:t>
            </a:r>
            <a:endParaRPr lang="en-US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4B899E-6B79-ADB9-0471-06B5BB9536CB}"/>
              </a:ext>
            </a:extLst>
          </p:cNvPr>
          <p:cNvCxnSpPr/>
          <p:nvPr/>
        </p:nvCxnSpPr>
        <p:spPr>
          <a:xfrm>
            <a:off x="6876716" y="2447488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816989-463F-4DD1-4C2C-9BDE73698192}"/>
              </a:ext>
            </a:extLst>
          </p:cNvPr>
          <p:cNvCxnSpPr>
            <a:cxnSpLocks/>
          </p:cNvCxnSpPr>
          <p:nvPr/>
        </p:nvCxnSpPr>
        <p:spPr>
          <a:xfrm flipH="1">
            <a:off x="6876716" y="3479583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BFC0F-12EE-948E-B9B7-01F5021DA27E}"/>
              </a:ext>
            </a:extLst>
          </p:cNvPr>
          <p:cNvCxnSpPr>
            <a:cxnSpLocks/>
          </p:cNvCxnSpPr>
          <p:nvPr/>
        </p:nvCxnSpPr>
        <p:spPr>
          <a:xfrm>
            <a:off x="7137758" y="3226086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4C3C95-9104-15D1-1C96-BCF2D58B0C54}"/>
              </a:ext>
            </a:extLst>
          </p:cNvPr>
          <p:cNvCxnSpPr>
            <a:cxnSpLocks/>
          </p:cNvCxnSpPr>
          <p:nvPr/>
        </p:nvCxnSpPr>
        <p:spPr>
          <a:xfrm>
            <a:off x="7436522" y="2988433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9FE5D-83E2-6966-8809-C3DA0C8E072C}"/>
              </a:ext>
            </a:extLst>
          </p:cNvPr>
          <p:cNvCxnSpPr>
            <a:cxnSpLocks/>
          </p:cNvCxnSpPr>
          <p:nvPr/>
        </p:nvCxnSpPr>
        <p:spPr>
          <a:xfrm>
            <a:off x="7675295" y="2691932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15D3D2-68F8-17FC-5906-C1C42EF34668}"/>
              </a:ext>
            </a:extLst>
          </p:cNvPr>
          <p:cNvCxnSpPr>
            <a:cxnSpLocks/>
          </p:cNvCxnSpPr>
          <p:nvPr/>
        </p:nvCxnSpPr>
        <p:spPr>
          <a:xfrm>
            <a:off x="7813180" y="2836787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F55AF0-DD61-B198-7AD4-C3D66E28383B}"/>
              </a:ext>
            </a:extLst>
          </p:cNvPr>
          <p:cNvCxnSpPr>
            <a:cxnSpLocks/>
          </p:cNvCxnSpPr>
          <p:nvPr/>
        </p:nvCxnSpPr>
        <p:spPr>
          <a:xfrm>
            <a:off x="8034050" y="2998241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1137C-75AA-8B46-48BA-51888E2CC327}"/>
              </a:ext>
            </a:extLst>
          </p:cNvPr>
          <p:cNvCxnSpPr>
            <a:cxnSpLocks/>
          </p:cNvCxnSpPr>
          <p:nvPr/>
        </p:nvCxnSpPr>
        <p:spPr>
          <a:xfrm>
            <a:off x="8274041" y="2773413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148B6C-CD4A-B1DF-D40C-556CDE2F740D}"/>
              </a:ext>
            </a:extLst>
          </p:cNvPr>
          <p:cNvSpPr txBox="1"/>
          <p:nvPr/>
        </p:nvSpPr>
        <p:spPr>
          <a:xfrm>
            <a:off x="6876716" y="3479582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FBC21-4851-1CC5-CC43-0C65943AB139}"/>
              </a:ext>
            </a:extLst>
          </p:cNvPr>
          <p:cNvSpPr txBox="1"/>
          <p:nvPr/>
        </p:nvSpPr>
        <p:spPr>
          <a:xfrm>
            <a:off x="6848174" y="2379486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E8F5BD-E1D4-A89E-B233-85545277BD0B}"/>
              </a:ext>
            </a:extLst>
          </p:cNvPr>
          <p:cNvSpPr txBox="1"/>
          <p:nvPr/>
        </p:nvSpPr>
        <p:spPr>
          <a:xfrm>
            <a:off x="6781046" y="3623941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7</a:t>
            </a:r>
            <a:endParaRPr lang="en-US" sz="12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09E008-1463-9883-7394-672F7C47DD6C}"/>
              </a:ext>
            </a:extLst>
          </p:cNvPr>
          <p:cNvCxnSpPr>
            <a:cxnSpLocks/>
          </p:cNvCxnSpPr>
          <p:nvPr/>
        </p:nvCxnSpPr>
        <p:spPr>
          <a:xfrm>
            <a:off x="7545855" y="2580357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7595D5-5B91-34D2-CF6B-1A0F40B12F50}"/>
              </a:ext>
            </a:extLst>
          </p:cNvPr>
          <p:cNvSpPr/>
          <p:nvPr/>
        </p:nvSpPr>
        <p:spPr>
          <a:xfrm>
            <a:off x="7769259" y="2590919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6D87BF-D8E6-559C-2191-9985284FF069}"/>
              </a:ext>
            </a:extLst>
          </p:cNvPr>
          <p:cNvSpPr/>
          <p:nvPr/>
        </p:nvSpPr>
        <p:spPr>
          <a:xfrm>
            <a:off x="7387468" y="2590918"/>
            <a:ext cx="99557" cy="10320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CB81957-4E16-AE7D-AB25-716AD54C5245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16200000" flipV="1">
            <a:off x="7628143" y="2400023"/>
            <a:ext cx="1" cy="38179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0D710A8D-C802-38E4-A992-7522391C0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4600" y="390510"/>
            <a:ext cx="143432" cy="10916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7B2B800F-96F7-F723-1288-7E92C188A3F9}"/>
              </a:ext>
            </a:extLst>
          </p:cNvPr>
          <p:cNvSpPr txBox="1"/>
          <p:nvPr/>
        </p:nvSpPr>
        <p:spPr>
          <a:xfrm>
            <a:off x="7993999" y="845675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discard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69D435A-B50D-5FC5-8F69-6F6B0103C437}"/>
              </a:ext>
            </a:extLst>
          </p:cNvPr>
          <p:cNvSpPr txBox="1"/>
          <p:nvPr/>
        </p:nvSpPr>
        <p:spPr>
          <a:xfrm>
            <a:off x="7749806" y="2257334"/>
            <a:ext cx="95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recalculate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060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84453-8379-07A9-E3ED-DE13F7A5A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F3B25-2919-6B60-9322-EB0D4FE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B5BE73-E496-E291-D44F-58233CE3E03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C10501-E73A-D5B0-BC22-FBD1ABFD111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0EBDD2DB-947C-C6BA-46E8-4A275674CCD0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2FA8C-03F4-83F6-65EB-CEF83FF501E5}"/>
              </a:ext>
            </a:extLst>
          </p:cNvPr>
          <p:cNvSpPr txBox="1"/>
          <p:nvPr/>
        </p:nvSpPr>
        <p:spPr>
          <a:xfrm>
            <a:off x="548267" y="805688"/>
            <a:ext cx="5926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INCORRECT PRECURSOR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precursor ion by comparison to MS2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MS3 spectrum originates from non-crosslinked precursor → discard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INCORRECT C12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Re-calculate C12 mass from MS2 spectrum based on known rules for isotope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MATCHING AND COMBINING MS2 / MS3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 via precursor and product ion mass considering mass tolerance and retention time 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Combination via novel scoring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301A6D-EE40-BA40-B462-7E1871C11628}"/>
                  </a:ext>
                </a:extLst>
              </p:cNvPr>
              <p:cNvSpPr txBox="1"/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12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sz="1200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the number of unique scan numbers that peptide has been identified in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301A6D-EE40-BA40-B462-7E1871C1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6DBBE8-1001-E7EE-9952-AB210D88E9D3}"/>
              </a:ext>
            </a:extLst>
          </p:cNvPr>
          <p:cNvCxnSpPr/>
          <p:nvPr/>
        </p:nvCxnSpPr>
        <p:spPr>
          <a:xfrm>
            <a:off x="6876716" y="873690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EAC3C5-EA4F-E5F7-3273-C80C6B9A0197}"/>
              </a:ext>
            </a:extLst>
          </p:cNvPr>
          <p:cNvCxnSpPr>
            <a:cxnSpLocks/>
          </p:cNvCxnSpPr>
          <p:nvPr/>
        </p:nvCxnSpPr>
        <p:spPr>
          <a:xfrm flipH="1">
            <a:off x="6876716" y="1905785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5C1D82-D953-73E4-CCA4-5EB97F9C229B}"/>
              </a:ext>
            </a:extLst>
          </p:cNvPr>
          <p:cNvCxnSpPr>
            <a:cxnSpLocks/>
          </p:cNvCxnSpPr>
          <p:nvPr/>
        </p:nvCxnSpPr>
        <p:spPr>
          <a:xfrm>
            <a:off x="7137758" y="1652288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C53CE-16D5-DAEE-EE00-A96FDD0F91C2}"/>
              </a:ext>
            </a:extLst>
          </p:cNvPr>
          <p:cNvCxnSpPr>
            <a:cxnSpLocks/>
          </p:cNvCxnSpPr>
          <p:nvPr/>
        </p:nvCxnSpPr>
        <p:spPr>
          <a:xfrm>
            <a:off x="7436522" y="1414635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4FD8BC-CD67-02B1-B57B-12EF4CA3B15A}"/>
              </a:ext>
            </a:extLst>
          </p:cNvPr>
          <p:cNvCxnSpPr>
            <a:cxnSpLocks/>
          </p:cNvCxnSpPr>
          <p:nvPr/>
        </p:nvCxnSpPr>
        <p:spPr>
          <a:xfrm>
            <a:off x="7545855" y="1118134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9783A3-FD3D-FB8F-A3C9-270373B36C00}"/>
              </a:ext>
            </a:extLst>
          </p:cNvPr>
          <p:cNvCxnSpPr>
            <a:cxnSpLocks/>
          </p:cNvCxnSpPr>
          <p:nvPr/>
        </p:nvCxnSpPr>
        <p:spPr>
          <a:xfrm>
            <a:off x="7626645" y="1262989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693DD5-39F4-4B5E-EC68-489B15DED9B1}"/>
              </a:ext>
            </a:extLst>
          </p:cNvPr>
          <p:cNvCxnSpPr>
            <a:cxnSpLocks/>
          </p:cNvCxnSpPr>
          <p:nvPr/>
        </p:nvCxnSpPr>
        <p:spPr>
          <a:xfrm>
            <a:off x="7943516" y="1414635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9833A-61C0-2F8C-D3BC-565CFA8C913C}"/>
              </a:ext>
            </a:extLst>
          </p:cNvPr>
          <p:cNvCxnSpPr>
            <a:cxnSpLocks/>
          </p:cNvCxnSpPr>
          <p:nvPr/>
        </p:nvCxnSpPr>
        <p:spPr>
          <a:xfrm>
            <a:off x="8274041" y="1199615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BBD40C-1C60-5FD2-189B-D21F2A2402DF}"/>
              </a:ext>
            </a:extLst>
          </p:cNvPr>
          <p:cNvSpPr txBox="1"/>
          <p:nvPr/>
        </p:nvSpPr>
        <p:spPr>
          <a:xfrm>
            <a:off x="6876716" y="1905784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8DE38-688E-6E3B-E103-BD55447D0609}"/>
              </a:ext>
            </a:extLst>
          </p:cNvPr>
          <p:cNvSpPr txBox="1"/>
          <p:nvPr/>
        </p:nvSpPr>
        <p:spPr>
          <a:xfrm>
            <a:off x="6848174" y="805688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C17B52-F041-71E8-94F6-952B463DE1FE}"/>
              </a:ext>
            </a:extLst>
          </p:cNvPr>
          <p:cNvSpPr/>
          <p:nvPr/>
        </p:nvSpPr>
        <p:spPr>
          <a:xfrm>
            <a:off x="7389747" y="1017122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A6ACEA-32FF-2E94-91DC-5D5A8172172D}"/>
              </a:ext>
            </a:extLst>
          </p:cNvPr>
          <p:cNvSpPr txBox="1"/>
          <p:nvPr/>
        </p:nvSpPr>
        <p:spPr>
          <a:xfrm>
            <a:off x="6781046" y="2050143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6</a:t>
            </a:r>
            <a:endParaRPr lang="en-US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A50217-EDD0-D87E-05A7-793E2541BF22}"/>
              </a:ext>
            </a:extLst>
          </p:cNvPr>
          <p:cNvCxnSpPr/>
          <p:nvPr/>
        </p:nvCxnSpPr>
        <p:spPr>
          <a:xfrm>
            <a:off x="6876716" y="2447488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725BF-2D8A-FD38-1473-3BC14F90CD8E}"/>
              </a:ext>
            </a:extLst>
          </p:cNvPr>
          <p:cNvCxnSpPr>
            <a:cxnSpLocks/>
          </p:cNvCxnSpPr>
          <p:nvPr/>
        </p:nvCxnSpPr>
        <p:spPr>
          <a:xfrm flipH="1">
            <a:off x="6876716" y="3479583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6E4C60-812B-5C60-73A6-04BB35AB812A}"/>
              </a:ext>
            </a:extLst>
          </p:cNvPr>
          <p:cNvCxnSpPr>
            <a:cxnSpLocks/>
          </p:cNvCxnSpPr>
          <p:nvPr/>
        </p:nvCxnSpPr>
        <p:spPr>
          <a:xfrm>
            <a:off x="7137758" y="3226086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3AA103-BEDD-5FF9-C730-70F38CEC8136}"/>
              </a:ext>
            </a:extLst>
          </p:cNvPr>
          <p:cNvCxnSpPr>
            <a:cxnSpLocks/>
          </p:cNvCxnSpPr>
          <p:nvPr/>
        </p:nvCxnSpPr>
        <p:spPr>
          <a:xfrm>
            <a:off x="7436522" y="2988433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F2F13-8D55-7E28-BC85-0757D8FDB437}"/>
              </a:ext>
            </a:extLst>
          </p:cNvPr>
          <p:cNvCxnSpPr>
            <a:cxnSpLocks/>
          </p:cNvCxnSpPr>
          <p:nvPr/>
        </p:nvCxnSpPr>
        <p:spPr>
          <a:xfrm>
            <a:off x="7675295" y="2691932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7B7783-77B6-E87C-3250-8EA75021DC9D}"/>
              </a:ext>
            </a:extLst>
          </p:cNvPr>
          <p:cNvCxnSpPr>
            <a:cxnSpLocks/>
          </p:cNvCxnSpPr>
          <p:nvPr/>
        </p:nvCxnSpPr>
        <p:spPr>
          <a:xfrm>
            <a:off x="7813180" y="2836787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23EC00-8064-3012-6D3F-39980A2582FC}"/>
              </a:ext>
            </a:extLst>
          </p:cNvPr>
          <p:cNvCxnSpPr>
            <a:cxnSpLocks/>
          </p:cNvCxnSpPr>
          <p:nvPr/>
        </p:nvCxnSpPr>
        <p:spPr>
          <a:xfrm>
            <a:off x="8034050" y="2998241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4848FB-C06B-CA99-73B8-2C429384D2FC}"/>
              </a:ext>
            </a:extLst>
          </p:cNvPr>
          <p:cNvCxnSpPr>
            <a:cxnSpLocks/>
          </p:cNvCxnSpPr>
          <p:nvPr/>
        </p:nvCxnSpPr>
        <p:spPr>
          <a:xfrm>
            <a:off x="8274041" y="2773413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49CB05-DB96-E710-C074-C82E074F259F}"/>
              </a:ext>
            </a:extLst>
          </p:cNvPr>
          <p:cNvSpPr txBox="1"/>
          <p:nvPr/>
        </p:nvSpPr>
        <p:spPr>
          <a:xfrm>
            <a:off x="6876716" y="3479582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8F81F-7AFA-B647-046E-6F78D7BBE4EA}"/>
              </a:ext>
            </a:extLst>
          </p:cNvPr>
          <p:cNvSpPr txBox="1"/>
          <p:nvPr/>
        </p:nvSpPr>
        <p:spPr>
          <a:xfrm>
            <a:off x="6848174" y="2379486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45AE-FAB2-7F6D-EF16-04AA2D85B0C6}"/>
              </a:ext>
            </a:extLst>
          </p:cNvPr>
          <p:cNvSpPr txBox="1"/>
          <p:nvPr/>
        </p:nvSpPr>
        <p:spPr>
          <a:xfrm>
            <a:off x="6781046" y="3623941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7</a:t>
            </a:r>
            <a:endParaRPr lang="en-US" sz="12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21A3CF-F8D5-47B3-5BC1-00EA9870928B}"/>
              </a:ext>
            </a:extLst>
          </p:cNvPr>
          <p:cNvCxnSpPr>
            <a:cxnSpLocks/>
          </p:cNvCxnSpPr>
          <p:nvPr/>
        </p:nvCxnSpPr>
        <p:spPr>
          <a:xfrm>
            <a:off x="7545855" y="2580357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2C720-E3EE-709A-5E6C-120FA86679C7}"/>
              </a:ext>
            </a:extLst>
          </p:cNvPr>
          <p:cNvSpPr/>
          <p:nvPr/>
        </p:nvSpPr>
        <p:spPr>
          <a:xfrm>
            <a:off x="7769259" y="2590919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98B340-DC7F-AC00-9C94-0904CF82F36C}"/>
              </a:ext>
            </a:extLst>
          </p:cNvPr>
          <p:cNvSpPr/>
          <p:nvPr/>
        </p:nvSpPr>
        <p:spPr>
          <a:xfrm>
            <a:off x="7387468" y="2590918"/>
            <a:ext cx="99557" cy="10320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8F65A2C-0582-9DDF-57FE-3611CD2671A6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16200000" flipV="1">
            <a:off x="7628143" y="2400023"/>
            <a:ext cx="1" cy="38179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3B783AAF-FEF4-E224-AC51-73893E1B36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4600" y="390510"/>
            <a:ext cx="143432" cy="10916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46B6A85C-4537-216C-A0D7-575A3995C578}"/>
              </a:ext>
            </a:extLst>
          </p:cNvPr>
          <p:cNvSpPr txBox="1"/>
          <p:nvPr/>
        </p:nvSpPr>
        <p:spPr>
          <a:xfrm>
            <a:off x="7993999" y="845675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discard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13B843C-B57B-105E-8908-5A2BE615A40B}"/>
              </a:ext>
            </a:extLst>
          </p:cNvPr>
          <p:cNvSpPr txBox="1"/>
          <p:nvPr/>
        </p:nvSpPr>
        <p:spPr>
          <a:xfrm>
            <a:off x="7749806" y="2257334"/>
            <a:ext cx="95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recalculate</a:t>
            </a:r>
            <a:endParaRPr lang="en-US" sz="11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AA54062-13F8-1746-3FEA-296B70427FCD}"/>
              </a:ext>
            </a:extLst>
          </p:cNvPr>
          <p:cNvSpPr/>
          <p:nvPr/>
        </p:nvSpPr>
        <p:spPr>
          <a:xfrm flipV="1">
            <a:off x="941932" y="2875696"/>
            <a:ext cx="5852167" cy="2611431"/>
          </a:xfrm>
          <a:prstGeom prst="wedgeRectCallout">
            <a:avLst>
              <a:gd name="adj1" fmla="val -20524"/>
              <a:gd name="adj2" fmla="val 53950"/>
            </a:avLst>
          </a:prstGeom>
          <a:solidFill>
            <a:schemeClr val="bg1"/>
          </a:solidFill>
          <a:ln w="19050">
            <a:solidFill>
              <a:srgbClr val="0476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73B06-C625-9D84-012A-AEEAB3DBF9F9}"/>
              </a:ext>
            </a:extLst>
          </p:cNvPr>
          <p:cNvSpPr txBox="1"/>
          <p:nvPr/>
        </p:nvSpPr>
        <p:spPr>
          <a:xfrm>
            <a:off x="945180" y="3033258"/>
            <a:ext cx="5832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Pattern </a:t>
            </a:r>
            <a:r>
              <a:rPr lang="de-AT" dirty="0" err="1">
                <a:solidFill>
                  <a:srgbClr val="0476C4"/>
                </a:solidFill>
              </a:rPr>
              <a:t>matching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problem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Need </a:t>
            </a:r>
            <a:r>
              <a:rPr lang="de-AT" dirty="0" err="1">
                <a:solidFill>
                  <a:srgbClr val="0476C4"/>
                </a:solidFill>
              </a:rPr>
              <a:t>to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consider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rules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from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chemistry</a:t>
            </a:r>
            <a:r>
              <a:rPr lang="de-AT" dirty="0">
                <a:solidFill>
                  <a:srgbClr val="0476C4"/>
                </a:solidFill>
              </a:rPr>
              <a:t> and </a:t>
            </a:r>
            <a:r>
              <a:rPr lang="de-AT" dirty="0" err="1">
                <a:solidFill>
                  <a:srgbClr val="0476C4"/>
                </a:solidFill>
              </a:rPr>
              <a:t>physics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Dependent</a:t>
            </a:r>
            <a:r>
              <a:rPr lang="de-AT" dirty="0">
                <a:solidFill>
                  <a:srgbClr val="0476C4"/>
                </a:solidFill>
              </a:rPr>
              <a:t> on </a:t>
            </a:r>
            <a:r>
              <a:rPr lang="de-AT" dirty="0" err="1">
                <a:solidFill>
                  <a:srgbClr val="0476C4"/>
                </a:solidFill>
              </a:rPr>
              <a:t>used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mass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spectrometry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instrument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Isotopic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envelopes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often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ambigous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Interference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from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noise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Whole </a:t>
            </a:r>
            <a:r>
              <a:rPr lang="de-AT" dirty="0" err="1">
                <a:solidFill>
                  <a:srgbClr val="0476C4"/>
                </a:solidFill>
              </a:rPr>
              <a:t>subfield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dedicated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to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identifying</a:t>
            </a:r>
            <a:r>
              <a:rPr lang="de-AT" dirty="0">
                <a:solidFill>
                  <a:srgbClr val="0476C4"/>
                </a:solidFill>
              </a:rPr>
              <a:t> isotope </a:t>
            </a:r>
            <a:r>
              <a:rPr lang="de-AT" dirty="0" err="1">
                <a:solidFill>
                  <a:srgbClr val="0476C4"/>
                </a:solidFill>
              </a:rPr>
              <a:t>patterns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Multi-</a:t>
            </a:r>
            <a:r>
              <a:rPr lang="de-AT" dirty="0" err="1">
                <a:solidFill>
                  <a:srgbClr val="0476C4"/>
                </a:solidFill>
              </a:rPr>
              <a:t>hundred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line</a:t>
            </a:r>
            <a:r>
              <a:rPr lang="de-AT" dirty="0">
                <a:solidFill>
                  <a:srgbClr val="0476C4"/>
                </a:solidFill>
              </a:rPr>
              <a:t> code </a:t>
            </a:r>
            <a:r>
              <a:rPr lang="de-AT" dirty="0" err="1">
                <a:solidFill>
                  <a:srgbClr val="0476C4"/>
                </a:solidFill>
              </a:rPr>
              <a:t>algorithm</a:t>
            </a:r>
            <a:endParaRPr lang="en-US" dirty="0">
              <a:solidFill>
                <a:srgbClr val="0476C4"/>
              </a:solidFill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618FAED6-59C6-950A-31C5-01A02C10C748}"/>
              </a:ext>
            </a:extLst>
          </p:cNvPr>
          <p:cNvSpPr/>
          <p:nvPr/>
        </p:nvSpPr>
        <p:spPr>
          <a:xfrm flipV="1">
            <a:off x="941703" y="1502847"/>
            <a:ext cx="5852167" cy="683037"/>
          </a:xfrm>
          <a:prstGeom prst="wedgeRectCallout">
            <a:avLst>
              <a:gd name="adj1" fmla="val -20524"/>
              <a:gd name="adj2" fmla="val 64554"/>
            </a:avLst>
          </a:prstGeom>
          <a:solidFill>
            <a:schemeClr val="bg1"/>
          </a:solidFill>
          <a:ln w="19050">
            <a:solidFill>
              <a:srgbClr val="0476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0A05D-E5F5-AD96-621C-8F1FDEA37794}"/>
              </a:ext>
            </a:extLst>
          </p:cNvPr>
          <p:cNvSpPr txBox="1"/>
          <p:nvPr/>
        </p:nvSpPr>
        <p:spPr>
          <a:xfrm>
            <a:off x="940158" y="1521063"/>
            <a:ext cx="583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Annotation </a:t>
            </a:r>
            <a:r>
              <a:rPr lang="de-AT" dirty="0" err="1">
                <a:solidFill>
                  <a:srgbClr val="0476C4"/>
                </a:solidFill>
              </a:rPr>
              <a:t>of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precursor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ion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needed</a:t>
            </a:r>
            <a:endParaRPr lang="en-US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476C4"/>
                </a:solidFill>
              </a:rPr>
              <a:t>Match of MS2 and MS3 spectrum is prerequisite</a:t>
            </a:r>
            <a:endParaRPr lang="de-AT" dirty="0">
              <a:solidFill>
                <a:srgbClr val="0476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0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4DAB-F357-2C92-1A9C-8CCC3ACC8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36667-55ED-2232-4E44-2CE8A446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765DE-D732-1BBD-93C0-C8D66FC091D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CBA25-5BB4-5173-79E4-56622C4AC8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C4999ABB-645F-903A-264D-77314F22FC3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A3746-74A8-EA76-BFA9-03922C28129B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2.0 </a:t>
            </a:r>
            <a:r>
              <a:rPr lang="en-US" dirty="0"/>
              <a:t>[1]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9BA62A-4D6C-5521-3D6F-C6C87537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6" y="1233948"/>
            <a:ext cx="5060886" cy="289038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84C1AF1-9A2A-CDAB-AD1F-19B169503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9572" y="3303125"/>
            <a:ext cx="4644428" cy="30924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DC5029-DB8D-9A11-E9E6-31130D67F47B}"/>
              </a:ext>
            </a:extLst>
          </p:cNvPr>
          <p:cNvSpPr txBox="1"/>
          <p:nvPr/>
        </p:nvSpPr>
        <p:spPr>
          <a:xfrm>
            <a:off x="548267" y="4428158"/>
            <a:ext cx="3662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b="1" dirty="0"/>
              <a:t>M. J. Birklbauer, </a:t>
            </a:r>
            <a:r>
              <a:rPr lang="en-US" sz="1400" dirty="0"/>
              <a:t>M. </a:t>
            </a:r>
            <a:r>
              <a:rPr lang="en-US" sz="1400" dirty="0" err="1"/>
              <a:t>Matzinger</a:t>
            </a:r>
            <a:r>
              <a:rPr lang="en-US" sz="1400" dirty="0"/>
              <a:t>, F. Müller, K. </a:t>
            </a:r>
            <a:r>
              <a:rPr lang="en-US" sz="1400" dirty="0" err="1"/>
              <a:t>Mechtler</a:t>
            </a:r>
            <a:r>
              <a:rPr lang="en-US" sz="1400" dirty="0"/>
              <a:t>, and V. Dorfer, “MS Annika 2.0 Identifies Cross-Linked Peptides in MS2-MS3-Based Workflows at High Sensitivity and Specificity”, </a:t>
            </a:r>
            <a:r>
              <a:rPr lang="en-US" sz="1400" i="1" dirty="0"/>
              <a:t>Journal of Proteome Research</a:t>
            </a:r>
            <a:r>
              <a:rPr lang="en-US" sz="1400" dirty="0"/>
              <a:t>, vol. 22, no. 9, pp. 3009-3021, Aug. 2023</a:t>
            </a:r>
          </a:p>
        </p:txBody>
      </p:sp>
      <p:pic>
        <p:nvPicPr>
          <p:cNvPr id="34" name="Picture 33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4F4C710B-4812-3EB2-E6DF-E794F539B3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03" y="1233948"/>
            <a:ext cx="3530851" cy="20855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8D8451-DC0F-BD9A-32B1-BB7C96D5FE1C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77219C-6528-1502-881A-DF110302289E}"/>
              </a:ext>
            </a:extLst>
          </p:cNvPr>
          <p:cNvSpPr/>
          <p:nvPr/>
        </p:nvSpPr>
        <p:spPr>
          <a:xfrm>
            <a:off x="878186" y="2113902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DDE43-649F-94F3-44E4-1FBAD53B5C0B}"/>
              </a:ext>
            </a:extLst>
          </p:cNvPr>
          <p:cNvSpPr/>
          <p:nvPr/>
        </p:nvSpPr>
        <p:spPr>
          <a:xfrm>
            <a:off x="1910362" y="2113901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30D693-7FDE-C1DD-F16C-38B543984A9A}"/>
              </a:ext>
            </a:extLst>
          </p:cNvPr>
          <p:cNvSpPr/>
          <p:nvPr/>
        </p:nvSpPr>
        <p:spPr>
          <a:xfrm>
            <a:off x="2933485" y="1747319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3C0EB-0DF2-5107-0008-7A2270FCF0AC}"/>
              </a:ext>
            </a:extLst>
          </p:cNvPr>
          <p:cNvSpPr/>
          <p:nvPr/>
        </p:nvSpPr>
        <p:spPr>
          <a:xfrm>
            <a:off x="3965578" y="1747318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5C4616-73D1-B26A-8B1F-5B53A3A5480D}"/>
              </a:ext>
            </a:extLst>
          </p:cNvPr>
          <p:cNvSpPr/>
          <p:nvPr/>
        </p:nvSpPr>
        <p:spPr>
          <a:xfrm>
            <a:off x="5712813" y="3842305"/>
            <a:ext cx="407408" cy="249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ADB1D4-299C-E081-AE11-75A9925B862A}"/>
              </a:ext>
            </a:extLst>
          </p:cNvPr>
          <p:cNvSpPr/>
          <p:nvPr/>
        </p:nvSpPr>
        <p:spPr>
          <a:xfrm>
            <a:off x="7526447" y="3739082"/>
            <a:ext cx="407408" cy="2602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5DCEF-A451-BE5D-5C79-0BAC25A8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D9DC2-62C9-1A0E-6B53-95586428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F0475-1959-153B-D283-41464141A22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F8F97-1C56-E645-E496-9086824D971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61207FC1-8094-721C-78C5-40D4D332C41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6D87F5-C3A5-23C4-22BE-911A4CC11F58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D3876A6-60AB-216E-6C2C-4B4C64069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5EA10-59CE-5B8C-1514-D6E79461B8F5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11*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CCCFD-72D4-4818-F249-4802845B55A7}"/>
              </a:ext>
            </a:extLst>
          </p:cNvPr>
          <p:cNvSpPr txBox="1"/>
          <p:nvPr/>
        </p:nvSpPr>
        <p:spPr>
          <a:xfrm>
            <a:off x="548266" y="3014469"/>
            <a:ext cx="8152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</a:t>
            </a:r>
            <a:r>
              <a:rPr lang="en-US" dirty="0">
                <a:latin typeface="+mj-lt"/>
              </a:rPr>
              <a:t>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Non-cleavable crosslinkers are the most common crosslinker reagent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Limited software support for data analysis, especially for complex samples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efficient algorithm for proteome-wide searches is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Efficient search algorithm for considering potentially millions of peptide candidates and tackling the </a:t>
            </a:r>
            <a:r>
              <a:rPr lang="en-US" i="1" dirty="0"/>
              <a:t>n</a:t>
            </a:r>
            <a:r>
              <a:rPr lang="en-US" dirty="0"/>
              <a:t>-squared problem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861B94-3537-3777-13B9-07F0E3700343}"/>
              </a:ext>
            </a:extLst>
          </p:cNvPr>
          <p:cNvCxnSpPr>
            <a:cxnSpLocks/>
          </p:cNvCxnSpPr>
          <p:nvPr/>
        </p:nvCxnSpPr>
        <p:spPr>
          <a:xfrm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5865F-B985-746D-4054-5A80DE53DE75}"/>
              </a:ext>
            </a:extLst>
          </p:cNvPr>
          <p:cNvCxnSpPr>
            <a:cxnSpLocks/>
          </p:cNvCxnSpPr>
          <p:nvPr/>
        </p:nvCxnSpPr>
        <p:spPr>
          <a:xfrm flipV="1"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B4C85-C958-6A2E-C5A8-D4EFAF8CF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141" y="2052707"/>
            <a:ext cx="3233398" cy="1325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01DBB-8D6B-CB97-3F3A-F9B5331F5B23}"/>
              </a:ext>
            </a:extLst>
          </p:cNvPr>
          <p:cNvCxnSpPr>
            <a:cxnSpLocks/>
          </p:cNvCxnSpPr>
          <p:nvPr/>
        </p:nvCxnSpPr>
        <p:spPr>
          <a:xfrm flipV="1">
            <a:off x="3983525" y="2824681"/>
            <a:ext cx="0" cy="198841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484C15-15CA-BC68-92E3-375C2A6DAA5E}"/>
              </a:ext>
            </a:extLst>
          </p:cNvPr>
          <p:cNvCxnSpPr>
            <a:cxnSpLocks/>
          </p:cNvCxnSpPr>
          <p:nvPr/>
        </p:nvCxnSpPr>
        <p:spPr>
          <a:xfrm flipV="1">
            <a:off x="4452796" y="2706986"/>
            <a:ext cx="0" cy="316536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E83D71-C30D-652C-7239-85D7F1C2F769}"/>
              </a:ext>
            </a:extLst>
          </p:cNvPr>
          <p:cNvCxnSpPr>
            <a:cxnSpLocks/>
          </p:cNvCxnSpPr>
          <p:nvPr/>
        </p:nvCxnSpPr>
        <p:spPr>
          <a:xfrm flipV="1">
            <a:off x="5340036" y="2417275"/>
            <a:ext cx="0" cy="606247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C40ED8-94B1-F4AC-F912-ED5E9F22F1C7}"/>
              </a:ext>
            </a:extLst>
          </p:cNvPr>
          <p:cNvCxnSpPr/>
          <p:nvPr/>
        </p:nvCxnSpPr>
        <p:spPr>
          <a:xfrm flipV="1">
            <a:off x="3983526" y="2342785"/>
            <a:ext cx="0" cy="493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17AB43-4F2F-3DCE-B41B-962DA82363CD}"/>
              </a:ext>
            </a:extLst>
          </p:cNvPr>
          <p:cNvCxnSpPr>
            <a:cxnSpLocks/>
          </p:cNvCxnSpPr>
          <p:nvPr/>
        </p:nvCxnSpPr>
        <p:spPr>
          <a:xfrm flipV="1">
            <a:off x="4452796" y="2530048"/>
            <a:ext cx="0" cy="1859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714E3E-34DA-2D41-68A3-ED01FE6705F4}"/>
              </a:ext>
            </a:extLst>
          </p:cNvPr>
          <p:cNvCxnSpPr>
            <a:cxnSpLocks/>
          </p:cNvCxnSpPr>
          <p:nvPr/>
        </p:nvCxnSpPr>
        <p:spPr>
          <a:xfrm flipV="1">
            <a:off x="5340036" y="2253049"/>
            <a:ext cx="0" cy="1732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E3F3594-63E6-8162-9717-F4CBF62E7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120" y="2831289"/>
            <a:ext cx="347631" cy="178928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81F4D6A0-D539-DA83-DFFF-DC1B8662E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110" y="2505246"/>
            <a:ext cx="360424" cy="18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/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53F8-A124-8DD1-3C9D-BEEB06FA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99265-8257-6171-1F85-5BE00354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A22E9-7951-5FBA-371D-5A8039D301E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C18CD-9969-AD1C-E785-684A2B21232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13692645-7337-A19A-7B21-75123B08970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62CBB-16FA-A09F-8FBD-DC1EEE34BA97}"/>
              </a:ext>
            </a:extLst>
          </p:cNvPr>
          <p:cNvSpPr txBox="1"/>
          <p:nvPr/>
        </p:nvSpPr>
        <p:spPr>
          <a:xfrm>
            <a:off x="548267" y="805688"/>
            <a:ext cx="5926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/>
              <a:t>Divide and </a:t>
            </a:r>
            <a:r>
              <a:rPr lang="de-AT" dirty="0" err="1"/>
              <a:t>conquer</a:t>
            </a:r>
            <a:r>
              <a:rPr lang="de-AT" dirty="0"/>
              <a:t> </a:t>
            </a:r>
            <a:r>
              <a:rPr lang="de-AT" dirty="0" err="1"/>
              <a:t>approach</a:t>
            </a:r>
            <a:r>
              <a:rPr lang="de-AT" dirty="0"/>
              <a:t>: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cross-linked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,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second</a:t>
            </a:r>
            <a:r>
              <a:rPr lang="de-AT" dirty="0"/>
              <a:t> </a:t>
            </a:r>
            <a:r>
              <a:rPr lang="de-AT" dirty="0" err="1"/>
              <a:t>peptide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easily</a:t>
            </a:r>
            <a:r>
              <a:rPr lang="de-AT" dirty="0"/>
              <a:t> </a:t>
            </a:r>
            <a:r>
              <a:rPr lang="de-AT" dirty="0" err="1"/>
              <a:t>inferred</a:t>
            </a:r>
            <a:endParaRPr lang="de-A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AT" dirty="0"/>
          </a:p>
          <a:p>
            <a:r>
              <a:rPr lang="en-US" dirty="0">
                <a:latin typeface="+mj-lt"/>
              </a:rPr>
              <a:t>EFFICIENT SEARCH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Encode peptides and spectra as sparse vectors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Fast scoring by matrix multiplication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E4FF78-2C1B-9E59-5E1F-55344416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7" y="3172940"/>
            <a:ext cx="2527586" cy="31594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FE20A9B-F0FC-6A2D-37F1-BDFAE9B6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31" y="3172940"/>
            <a:ext cx="5615474" cy="31587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063399-B1F1-3C45-8F6F-687924F8994E}"/>
              </a:ext>
            </a:extLst>
          </p:cNvPr>
          <p:cNvSpPr txBox="1"/>
          <p:nvPr/>
        </p:nvSpPr>
        <p:spPr>
          <a:xfrm rot="16200000">
            <a:off x="-420494" y="5224384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4006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1518</Words>
  <Application>Microsoft Office PowerPoint</Application>
  <PresentationFormat>On-screen Show (4:3)</PresentationFormat>
  <Paragraphs>206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Cambria Math</vt:lpstr>
      <vt:lpstr>Wingdings</vt:lpstr>
      <vt:lpstr>Wingdings 2</vt:lpstr>
      <vt:lpstr>Office-Design</vt:lpstr>
      <vt:lpstr>New Bioinformatic algorithms for proteome-wide Cross-linking mass Spectrometry</vt:lpstr>
      <vt:lpstr>Proteomics</vt:lpstr>
      <vt:lpstr>Cross-linking mass spectrometry</vt:lpstr>
      <vt:lpstr>MS2-MS3-based CrossLink Identification</vt:lpstr>
      <vt:lpstr>MS2-MS3-based CrossLink Identification</vt:lpstr>
      <vt:lpstr>MS2-MS3-based CrossLink Identification</vt:lpstr>
      <vt:lpstr>MS2-MS3-based CrossLink Identification</vt:lpstr>
      <vt:lpstr>Non-cleavable Crosslink Identification</vt:lpstr>
      <vt:lpstr>NON-cleavable Crosslink Identification</vt:lpstr>
      <vt:lpstr>NON-cleavable Crosslink IDentification</vt:lpstr>
      <vt:lpstr>research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Birklbauer Micha</cp:lastModifiedBy>
  <cp:revision>218</cp:revision>
  <cp:lastPrinted>2015-10-19T12:36:16Z</cp:lastPrinted>
  <dcterms:created xsi:type="dcterms:W3CDTF">2018-04-19T12:56:50Z</dcterms:created>
  <dcterms:modified xsi:type="dcterms:W3CDTF">2025-02-13T13:17:06Z</dcterms:modified>
</cp:coreProperties>
</file>