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78" r:id="rId6"/>
    <p:sldId id="257" r:id="rId7"/>
    <p:sldId id="277" r:id="rId8"/>
    <p:sldId id="258" r:id="rId9"/>
    <p:sldId id="259" r:id="rId10"/>
    <p:sldId id="260" r:id="rId11"/>
    <p:sldId id="261" r:id="rId12"/>
    <p:sldId id="263" r:id="rId13"/>
    <p:sldId id="265" r:id="rId14"/>
    <p:sldId id="264" r:id="rId15"/>
    <p:sldId id="266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2" r:id="rId25"/>
    <p:sldId id="267" r:id="rId26"/>
    <p:sldId id="2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8" autoAdjust="0"/>
  </p:normalViewPr>
  <p:slideViewPr>
    <p:cSldViewPr snapToGrid="0">
      <p:cViewPr varScale="1">
        <p:scale>
          <a:sx n="103" d="100"/>
          <a:sy n="103" d="100"/>
        </p:scale>
        <p:origin x="126" y="7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birklbauer/hgb_dse_text_mining/blob/master/spaCy.ipynb" TargetMode="External"/><Relationship Id="rId2" Type="http://schemas.openxmlformats.org/officeDocument/2006/relationships/hyperlink" Target="https://spacy.io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olab.research.google.com/github/michabirklbauer/hgb_dse_text_mining/blob/master/spaCy.ipynb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birklbauer/hgb_dse_text_mining/blob/master/NLTK_Gensim.ipynb" TargetMode="External"/><Relationship Id="rId2" Type="http://schemas.openxmlformats.org/officeDocument/2006/relationships/hyperlink" Target="https://radimrehurek.com/gensim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olab.research.google.com/github/michabirklbauer/hgb_dse_text_mining/blob/master/NLTK_Gensim.ipynb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michabirklbauer/hgb_dse_text_mining/blob/master/Features_Clustering.ipynb" TargetMode="External"/><Relationship Id="rId2" Type="http://schemas.openxmlformats.org/officeDocument/2006/relationships/hyperlink" Target="https://github.com/michabirklbauer/hgb_dse_text_mining/blob/master/Features_Clustering.ipynb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michabirklbauer/hgb_dse_text_mining/blob/master/Classification.ipynb" TargetMode="External"/><Relationship Id="rId2" Type="http://schemas.openxmlformats.org/officeDocument/2006/relationships/hyperlink" Target="https://github.com/michabirklbauer/hgb_dse_text_mining/blob/master/Classification.ipynb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text.cc/" TargetMode="External"/><Relationship Id="rId2" Type="http://schemas.openxmlformats.org/officeDocument/2006/relationships/hyperlink" Target="https://www.tensorflow.org/tutorials/text/word2vec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Micha Birklbauer</a:t>
            </a:r>
          </a:p>
        </p:txBody>
      </p:sp>
      <p:pic>
        <p:nvPicPr>
          <p:cNvPr id="6" name="Picture Placeholder 5" descr="Illuminated technology network on a dark background">
            <a:extLst>
              <a:ext uri="{FF2B5EF4-FFF2-40B4-BE49-F238E27FC236}">
                <a16:creationId xmlns:a16="http://schemas.microsoft.com/office/drawing/2014/main" id="{5EAE7D12-287F-8457-D643-5003972FDC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3255" r="33255"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5673E25-0DB3-EB11-26C5-BBFFAB627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Popular NLP Packages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FF8BB53-2AD7-DAB6-B8F4-8E83BBEC6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spaCy</a:t>
            </a:r>
            <a:r>
              <a:rPr lang="de-AT" dirty="0"/>
              <a:t>, NLTK, </a:t>
            </a:r>
            <a:r>
              <a:rPr lang="de-AT" dirty="0" err="1"/>
              <a:t>Gensim</a:t>
            </a:r>
            <a:endParaRPr lang="en-US" dirty="0"/>
          </a:p>
        </p:txBody>
      </p:sp>
      <p:pic>
        <p:nvPicPr>
          <p:cNvPr id="13" name="Picture Placeholder 12" descr="Background pattern&#10;&#10;Description automatically generated">
            <a:extLst>
              <a:ext uri="{FF2B5EF4-FFF2-40B4-BE49-F238E27FC236}">
                <a16:creationId xmlns:a16="http://schemas.microsoft.com/office/drawing/2014/main" id="{8D520203-B37F-421E-4EC3-BF45D316396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8766" b="18766"/>
          <a:stretch>
            <a:fillRect/>
          </a:stretch>
        </p:blipFill>
        <p:spPr/>
      </p:pic>
      <p:pic>
        <p:nvPicPr>
          <p:cNvPr id="15" name="Picture Placeholder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AC257B0-6083-1C96-F44C-EAEAFB8332C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441" r="20441"/>
          <a:stretch>
            <a:fillRect/>
          </a:stretch>
        </p:blipFill>
        <p:spPr/>
      </p:pic>
      <p:pic>
        <p:nvPicPr>
          <p:cNvPr id="17" name="Picture Placeholder 16" descr="Icon&#10;&#10;Description automatically generated with medium confidence">
            <a:extLst>
              <a:ext uri="{FF2B5EF4-FFF2-40B4-BE49-F238E27FC236}">
                <a16:creationId xmlns:a16="http://schemas.microsoft.com/office/drawing/2014/main" id="{F2B88304-D8F6-0CE6-CD91-B71EC8E4E73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822" b="8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1135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113E-DE27-CD1D-4EC3-DEFF7483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spaCy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DE400-D1B5-AED4-1BC7-4524AC8A8F5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https://spacy.io/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/>
              <a:t>spaCy</a:t>
            </a:r>
            <a:r>
              <a:rPr lang="en-US" dirty="0"/>
              <a:t> is a natural language processing library that comes with many built-in features that solve core linguistic tasks like tokenization, lemmatization, POS-tagging and NER</a:t>
            </a:r>
          </a:p>
          <a:p>
            <a:pPr marL="0" indent="0">
              <a:buNone/>
            </a:pPr>
            <a:r>
              <a:rPr lang="en-US" b="1" dirty="0"/>
              <a:t>Exercise 1: </a:t>
            </a:r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https://github.com/michabirklbauer/hgb_dse_text_mining/blob/master/spaCy.ipynb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https://colab.research.google.com/github/michabirklbauer/hgb_dse_text_mining/blob/master/spaCy.ipynb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13372-ADFF-07D7-4812-75DDE663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>
                <a:solidFill>
                  <a:prstClr val="black"/>
                </a:solidFill>
              </a:rPr>
              <a:t>Natural Language Processing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D559E-C071-6947-C64B-2EEC55B9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8CB5E-FA80-4F9A-A9F6-74C0E125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53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FA84-16A7-2688-A1A6-42D4B6C6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NLTK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1AD70-3A1C-9EA0-4A37-97FB6CD37DC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https://www.nltk.org/</a:t>
            </a:r>
            <a:endParaRPr lang="en-US" dirty="0">
              <a:solidFill>
                <a:schemeClr val="accent1"/>
              </a:solidFill>
            </a:endParaRPr>
          </a:p>
          <a:p>
            <a:pPr algn="l"/>
            <a:r>
              <a:rPr lang="en-US" b="0" i="0" dirty="0">
                <a:effectLst/>
              </a:rPr>
              <a:t>NLTK - short for Natural Language Toolkit - is a leading platform for building Python programs to work with human language data</a:t>
            </a:r>
          </a:p>
          <a:p>
            <a:pPr algn="l"/>
            <a:r>
              <a:rPr lang="en-US" b="0" i="0" dirty="0">
                <a:effectLst/>
              </a:rPr>
              <a:t>It provides easy-to-use tokenization, stemming, and much more</a:t>
            </a:r>
          </a:p>
          <a:p>
            <a:pPr algn="l"/>
            <a:r>
              <a:rPr lang="en-US" b="0" i="0" dirty="0">
                <a:effectLst/>
              </a:rPr>
              <a:t>I mostly use NLTK for preprocessing tasks because it is more light-weight and straightforward than </a:t>
            </a:r>
            <a:r>
              <a:rPr lang="en-US" b="0" i="0" dirty="0" err="1">
                <a:effectLst/>
              </a:rPr>
              <a:t>spaCy</a:t>
            </a:r>
            <a:r>
              <a:rPr lang="en-US" b="0" i="0" dirty="0">
                <a:effectLst/>
              </a:rPr>
              <a:t> in my opinion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559AF-D137-D0FE-4E3D-5A90BCB42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>
                <a:solidFill>
                  <a:prstClr val="black"/>
                </a:solidFill>
              </a:rPr>
              <a:t>Natural Language Processing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8CBA9-8A5C-EF56-A09F-4DD01AD2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D02BE-A85F-E06D-0B6D-6C38A0C1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005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D384-DD06-77CC-2A49-535F80DB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Gensim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D674-F5FC-128C-9D58-C3D378ED46F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https://radimrehurek.com/gensim/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/>
              <a:t>Gensim</a:t>
            </a:r>
            <a:r>
              <a:rPr lang="en-US" dirty="0"/>
              <a:t> “Topic Modelling for Humans” is another NLP library in Python</a:t>
            </a:r>
          </a:p>
          <a:p>
            <a:r>
              <a:rPr lang="en-US" dirty="0" err="1"/>
              <a:t>Gensim</a:t>
            </a:r>
            <a:r>
              <a:rPr lang="en-US" dirty="0"/>
              <a:t> offers easy-to-use implementations for TF-IDF and text/document queries</a:t>
            </a:r>
          </a:p>
          <a:p>
            <a:pPr marL="0" indent="0">
              <a:buNone/>
            </a:pPr>
            <a:r>
              <a:rPr lang="en-US" b="1" dirty="0"/>
              <a:t>Exercise 2: </a:t>
            </a:r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https://github.com/michabirklbauer/hgb_dse_text_mining/blob/master/NLTK_Gensim.ipynb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https://colab.research.google.com/github/michabirklbauer/hgb_dse_text_mining/blob/master/NLTK_Gensim.ipynb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751E6-93D7-3DA8-D6A6-2019F01D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>
                <a:solidFill>
                  <a:prstClr val="black"/>
                </a:solidFill>
              </a:rPr>
              <a:t>Natural Language Processing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BA6B2-1ED6-9946-9702-78B6DE13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BC5DC-5A18-D64F-E257-4314ED1D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270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6941FA-CC11-0A7F-9375-BB9B5C20D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Clustering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04F5C65-182D-0615-3F81-ED6E8D28F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kMeans</a:t>
            </a:r>
            <a:endParaRPr lang="en-US" dirty="0"/>
          </a:p>
        </p:txBody>
      </p:sp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88B0E03D-51F4-C11A-B302-341AC112C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077" y="1650534"/>
            <a:ext cx="3660365" cy="355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66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707D798-9D51-B692-BC87-D62F3561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kMeans</a:t>
            </a:r>
            <a:r>
              <a:rPr lang="de-AT" dirty="0"/>
              <a:t> Clustering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5D2FC3-4DE4-8337-E55C-257B36F4CA4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AT" dirty="0" err="1"/>
              <a:t>Initially</a:t>
            </a:r>
            <a:r>
              <a:rPr lang="de-AT" dirty="0"/>
              <a:t> </a:t>
            </a:r>
            <a:r>
              <a:rPr lang="de-AT" dirty="0" err="1"/>
              <a:t>select</a:t>
            </a:r>
            <a:r>
              <a:rPr lang="de-AT" dirty="0"/>
              <a:t> </a:t>
            </a:r>
            <a:r>
              <a:rPr lang="de-AT" i="1" dirty="0"/>
              <a:t>k</a:t>
            </a:r>
            <a:r>
              <a:rPr lang="de-AT" dirty="0"/>
              <a:t> </a:t>
            </a:r>
            <a:r>
              <a:rPr lang="de-AT" dirty="0" err="1"/>
              <a:t>random</a:t>
            </a:r>
            <a:r>
              <a:rPr lang="de-AT" dirty="0"/>
              <a:t> </a:t>
            </a:r>
            <a:r>
              <a:rPr lang="de-AT" dirty="0" err="1"/>
              <a:t>datapoints</a:t>
            </a:r>
            <a:r>
              <a:rPr lang="de-AT" dirty="0"/>
              <a:t> (</a:t>
            </a:r>
            <a:r>
              <a:rPr lang="de-AT" dirty="0" err="1"/>
              <a:t>documents</a:t>
            </a:r>
            <a:r>
              <a:rPr lang="de-AT" dirty="0"/>
              <a:t>)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cluster</a:t>
            </a:r>
            <a:r>
              <a:rPr lang="de-AT" dirty="0"/>
              <a:t> </a:t>
            </a:r>
            <a:r>
              <a:rPr lang="de-AT" dirty="0" err="1"/>
              <a:t>centroids</a:t>
            </a:r>
            <a:endParaRPr lang="de-AT" dirty="0"/>
          </a:p>
          <a:p>
            <a:pPr marL="457200" indent="-457200">
              <a:buFont typeface="+mj-lt"/>
              <a:buAutoNum type="arabicPeriod"/>
            </a:pPr>
            <a:r>
              <a:rPr lang="de-AT" dirty="0" err="1"/>
              <a:t>Assign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document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corpus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nearest</a:t>
            </a:r>
            <a:r>
              <a:rPr lang="de-AT" dirty="0"/>
              <a:t> </a:t>
            </a:r>
            <a:r>
              <a:rPr lang="de-AT" dirty="0" err="1"/>
              <a:t>centroid</a:t>
            </a:r>
            <a:endParaRPr lang="de-AT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new cluster centroids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 2. and 3. until convergence or maximum iteration (or other stopping criterion) is met</a:t>
            </a:r>
          </a:p>
          <a:p>
            <a:pPr marL="0" indent="0">
              <a:buNone/>
            </a:pPr>
            <a:r>
              <a:rPr lang="en-US" b="1" dirty="0"/>
              <a:t>Exercise 3: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https://github.com/michabirklbauer/hgb_dse_text_mining/blob/master/Features_Clustering.ipynb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https://colab.research.google.com/github/michabirklbauer/hgb_dse_text_mining/blob/master/Features_Clustering.ipynb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09067-E5EF-D971-F975-72C12554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CCDB0-8F07-2291-39C0-0089AC98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ECD37F-D187-0BC8-4EA4-19D5702C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079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CD23D9-5A2D-F9F5-A264-1D5F14C9A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8000" dirty="0"/>
              <a:t>Classification</a:t>
            </a:r>
            <a:endParaRPr lang="en-US" sz="80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DB7E58C-BBDC-07C0-6E67-B95029958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kNN</a:t>
            </a:r>
            <a:r>
              <a:rPr lang="de-AT" dirty="0"/>
              <a:t>, </a:t>
            </a:r>
            <a:r>
              <a:rPr lang="de-AT" dirty="0" err="1"/>
              <a:t>naiveBayes</a:t>
            </a:r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351729C-5EAE-30DF-9F20-03B70AE60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1575" y="2147887"/>
            <a:ext cx="28384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09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80BDB70-CF7E-F2F5-69DC-F8521A36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kNN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191278D-B784-D8AB-B14F-38BC6FC1BA8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AT" dirty="0" err="1"/>
              <a:t>Predict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class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most</a:t>
            </a:r>
            <a:r>
              <a:rPr lang="de-AT" dirty="0"/>
              <a:t> frequent </a:t>
            </a:r>
            <a:r>
              <a:rPr lang="de-AT" dirty="0" err="1"/>
              <a:t>among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i="1" dirty="0"/>
              <a:t>k</a:t>
            </a:r>
            <a:r>
              <a:rPr lang="de-AT" dirty="0"/>
              <a:t> </a:t>
            </a:r>
            <a:r>
              <a:rPr lang="de-AT" dirty="0" err="1"/>
              <a:t>closest</a:t>
            </a:r>
            <a:r>
              <a:rPr lang="de-AT" dirty="0"/>
              <a:t> </a:t>
            </a:r>
            <a:r>
              <a:rPr lang="de-AT" dirty="0" err="1"/>
              <a:t>datapoints</a:t>
            </a:r>
            <a:r>
              <a:rPr lang="de-AT" dirty="0"/>
              <a:t> (</a:t>
            </a:r>
            <a:r>
              <a:rPr lang="de-AT" dirty="0" err="1"/>
              <a:t>documents</a:t>
            </a:r>
            <a:r>
              <a:rPr lang="de-AT" dirty="0"/>
              <a:t>)</a:t>
            </a:r>
          </a:p>
          <a:p>
            <a:r>
              <a:rPr lang="de-AT" dirty="0"/>
              <a:t>(</a:t>
            </a:r>
            <a:r>
              <a:rPr lang="de-AT" dirty="0" err="1"/>
              <a:t>That‘s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…)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5480B-2757-C6D2-9AEB-AB49DD6A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BF844-5DDE-78CA-5DE0-C2E82459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C0FE3C-1AC6-9A61-57D6-65FD9BA2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048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6234-D0DE-1B58-F458-CF35571E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naiveBayes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EB986-02F1-F02B-2858-654E77D2BE2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AT" dirty="0"/>
              <a:t>The </a:t>
            </a:r>
            <a:r>
              <a:rPr lang="de-AT" dirty="0" err="1"/>
              <a:t>probability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class</a:t>
            </a:r>
            <a:r>
              <a:rPr lang="de-AT" dirty="0"/>
              <a:t> </a:t>
            </a:r>
            <a:r>
              <a:rPr lang="de-AT" i="1" dirty="0"/>
              <a:t>C</a:t>
            </a:r>
            <a:r>
              <a:rPr lang="de-AT" dirty="0"/>
              <a:t> </a:t>
            </a:r>
            <a:r>
              <a:rPr lang="de-AT" dirty="0" err="1"/>
              <a:t>given</a:t>
            </a:r>
            <a:r>
              <a:rPr lang="de-AT" dirty="0"/>
              <a:t> feature </a:t>
            </a:r>
            <a:r>
              <a:rPr lang="de-AT" i="1" dirty="0"/>
              <a:t>F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according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Bayes Theorem </a:t>
            </a:r>
            <a:r>
              <a:rPr lang="de-AT" dirty="0" err="1"/>
              <a:t>given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want to predict the Class </a:t>
            </a:r>
            <a:r>
              <a:rPr lang="en-US" i="1" dirty="0"/>
              <a:t>C</a:t>
            </a:r>
            <a:r>
              <a:rPr lang="en-US" i="1" baseline="-25000" dirty="0"/>
              <a:t>MAP</a:t>
            </a:r>
            <a:r>
              <a:rPr lang="en-US" dirty="0"/>
              <a:t> that has the highest probability given </a:t>
            </a:r>
            <a:r>
              <a:rPr lang="en-US" i="1" dirty="0"/>
              <a:t>F</a:t>
            </a:r>
            <a:r>
              <a:rPr lang="en-US" dirty="0"/>
              <a:t>, we call that the class with the maximum a-posteriori probability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2FA7C-2A67-BAFA-F28B-1A2ACDA3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>
                <a:solidFill>
                  <a:prstClr val="black"/>
                </a:solidFill>
              </a:rPr>
              <a:t>Natural Language Processing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2390A-8ABD-E9C4-11EE-99AB9E45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C8D9B-A4D4-89FF-0020-18DBF726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DA75B7-DD11-12EB-2AB3-38AA1C445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771" y="2538544"/>
            <a:ext cx="2133600" cy="723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E2F4BB-43EB-87EE-5976-32DF59E03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075" y="4457700"/>
            <a:ext cx="3371850" cy="704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9DC8C9-7B3E-3A4C-9386-6678626D5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775" y="5162550"/>
            <a:ext cx="36004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44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2484-3CE2-DCFE-3A32-5DE01002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naiveBayes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DBA1E-9FFB-10A4-25E2-CCF65F02AF8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AT" dirty="0" err="1"/>
              <a:t>For</a:t>
            </a:r>
            <a:r>
              <a:rPr lang="de-AT" dirty="0"/>
              <a:t> a finite </a:t>
            </a:r>
            <a:r>
              <a:rPr lang="de-AT" dirty="0" err="1"/>
              <a:t>set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features</a:t>
            </a:r>
            <a:r>
              <a:rPr lang="de-AT" dirty="0"/>
              <a:t> </a:t>
            </a:r>
            <a:r>
              <a:rPr lang="de-AT" i="1" dirty="0"/>
              <a:t>F</a:t>
            </a:r>
            <a:r>
              <a:rPr lang="de-AT" i="1" baseline="-25000" dirty="0"/>
              <a:t>1</a:t>
            </a:r>
            <a:r>
              <a:rPr lang="de-AT" i="1" dirty="0"/>
              <a:t>, …, F</a:t>
            </a:r>
            <a:r>
              <a:rPr lang="de-AT" i="1" baseline="-25000" dirty="0"/>
              <a:t>n</a:t>
            </a:r>
            <a:r>
              <a:rPr lang="de-AT" i="1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write</a:t>
            </a:r>
            <a:r>
              <a:rPr lang="de-AT" dirty="0"/>
              <a:t> </a:t>
            </a:r>
            <a:r>
              <a:rPr lang="de-AT" dirty="0" err="1"/>
              <a:t>this</a:t>
            </a:r>
            <a:r>
              <a:rPr lang="de-AT" dirty="0"/>
              <a:t> down </a:t>
            </a:r>
            <a:r>
              <a:rPr lang="de-AT" dirty="0" err="1"/>
              <a:t>as</a:t>
            </a:r>
            <a:r>
              <a:rPr lang="de-AT" dirty="0"/>
              <a:t>: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The </a:t>
            </a:r>
            <a:r>
              <a:rPr lang="de-AT" dirty="0" err="1"/>
              <a:t>denominator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not </a:t>
            </a:r>
            <a:r>
              <a:rPr lang="de-AT" dirty="0" err="1"/>
              <a:t>dependent</a:t>
            </a:r>
            <a:r>
              <a:rPr lang="de-AT" dirty="0"/>
              <a:t> on </a:t>
            </a:r>
            <a:r>
              <a:rPr lang="de-AT" i="1" dirty="0"/>
              <a:t>C</a:t>
            </a:r>
            <a:r>
              <a:rPr lang="de-AT" dirty="0"/>
              <a:t> and </a:t>
            </a:r>
            <a:r>
              <a:rPr lang="de-AT" dirty="0" err="1"/>
              <a:t>therefore</a:t>
            </a:r>
            <a:r>
              <a:rPr lang="de-AT" dirty="0"/>
              <a:t> </a:t>
            </a:r>
            <a:r>
              <a:rPr lang="de-AT" dirty="0" err="1"/>
              <a:t>constant</a:t>
            </a:r>
            <a:r>
              <a:rPr lang="de-AT" dirty="0"/>
              <a:t> and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eliminate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:</a:t>
            </a:r>
          </a:p>
          <a:p>
            <a:endParaRPr lang="de-AT" dirty="0"/>
          </a:p>
          <a:p>
            <a:r>
              <a:rPr lang="en-US" dirty="0"/>
              <a:t>If we can assume that all features </a:t>
            </a:r>
            <a:r>
              <a:rPr lang="de-AT" i="1" dirty="0"/>
              <a:t>F</a:t>
            </a:r>
            <a:r>
              <a:rPr lang="de-AT" i="1" baseline="-25000" dirty="0"/>
              <a:t>1</a:t>
            </a:r>
            <a:r>
              <a:rPr lang="de-AT" i="1" dirty="0"/>
              <a:t>, …, F</a:t>
            </a:r>
            <a:r>
              <a:rPr lang="de-AT" i="1" baseline="-25000" dirty="0"/>
              <a:t>n</a:t>
            </a:r>
            <a:r>
              <a:rPr lang="de-AT" i="1" dirty="0"/>
              <a:t> </a:t>
            </a:r>
            <a:r>
              <a:rPr lang="en-US" dirty="0"/>
              <a:t>are independent we can decompose the last part into: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CE8E9-732A-6271-BF13-5F0267FA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Natural Language Processing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9E9FF-B59F-1710-58AD-11BF680F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57739-3270-6471-A9BB-07FFAD71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1584CA-D713-4675-5931-99B96D2F1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233" y="2169865"/>
            <a:ext cx="3876675" cy="857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D341BB-3E4E-41C0-5A31-974C43ECF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445" y="4066257"/>
            <a:ext cx="4286250" cy="638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D23282-A934-7F8C-D169-55E485349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162" y="5629910"/>
            <a:ext cx="88296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9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62899E0-DB30-D4FA-480C-4C39B8F78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Introduction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NLP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76F24CA-3087-29E1-19FC-56DF97D7C5E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blocks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Basics in NLP</a:t>
            </a:r>
          </a:p>
          <a:p>
            <a:pPr lvl="1"/>
            <a:r>
              <a:rPr lang="de-AT" dirty="0" err="1"/>
              <a:t>Machine</a:t>
            </a:r>
            <a:r>
              <a:rPr lang="de-AT" dirty="0"/>
              <a:t> Learning in NLP</a:t>
            </a:r>
          </a:p>
          <a:p>
            <a:r>
              <a:rPr lang="de-AT" dirty="0" err="1"/>
              <a:t>Aim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At </a:t>
            </a:r>
            <a:r>
              <a:rPr lang="de-AT" dirty="0" err="1"/>
              <a:t>the</a:t>
            </a:r>
            <a:r>
              <a:rPr lang="de-AT" dirty="0"/>
              <a:t> end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blocks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know</a:t>
            </a:r>
            <a:r>
              <a:rPr lang="de-AT" dirty="0"/>
              <a:t> </a:t>
            </a:r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efficiently</a:t>
            </a:r>
            <a:r>
              <a:rPr lang="de-AT" dirty="0"/>
              <a:t> deal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textual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, </a:t>
            </a:r>
            <a:r>
              <a:rPr lang="de-AT" dirty="0" err="1"/>
              <a:t>understand</a:t>
            </a:r>
            <a:r>
              <a:rPr lang="de-AT" dirty="0"/>
              <a:t> and </a:t>
            </a:r>
            <a:r>
              <a:rPr lang="de-AT" dirty="0" err="1"/>
              <a:t>know</a:t>
            </a:r>
            <a:r>
              <a:rPr lang="de-AT" dirty="0"/>
              <a:t> </a:t>
            </a:r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apply</a:t>
            </a:r>
            <a:r>
              <a:rPr lang="de-AT" dirty="0"/>
              <a:t> </a:t>
            </a:r>
            <a:r>
              <a:rPr lang="de-AT" dirty="0" err="1"/>
              <a:t>common</a:t>
            </a:r>
            <a:r>
              <a:rPr lang="de-AT" dirty="0"/>
              <a:t> </a:t>
            </a:r>
            <a:r>
              <a:rPr lang="de-AT" dirty="0" err="1"/>
              <a:t>concepts</a:t>
            </a:r>
            <a:r>
              <a:rPr lang="de-AT" dirty="0"/>
              <a:t> &amp;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able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solve</a:t>
            </a:r>
            <a:r>
              <a:rPr lang="de-AT" dirty="0"/>
              <a:t> </a:t>
            </a:r>
            <a:r>
              <a:rPr lang="de-AT" dirty="0" err="1"/>
              <a:t>common</a:t>
            </a:r>
            <a:r>
              <a:rPr lang="de-AT" dirty="0"/>
              <a:t> NLP </a:t>
            </a:r>
            <a:r>
              <a:rPr lang="de-AT" dirty="0" err="1"/>
              <a:t>tasks</a:t>
            </a:r>
            <a:endParaRPr lang="de-AT" dirty="0"/>
          </a:p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not </a:t>
            </a:r>
            <a:r>
              <a:rPr lang="de-AT" dirty="0" err="1"/>
              <a:t>expect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This </a:t>
            </a:r>
            <a:r>
              <a:rPr lang="de-AT" dirty="0" err="1"/>
              <a:t>is</a:t>
            </a:r>
            <a:r>
              <a:rPr lang="de-AT" dirty="0"/>
              <a:t> not a </a:t>
            </a:r>
            <a:r>
              <a:rPr lang="de-AT" dirty="0" err="1"/>
              <a:t>machine</a:t>
            </a:r>
            <a:r>
              <a:rPr lang="de-AT" dirty="0"/>
              <a:t> </a:t>
            </a:r>
            <a:r>
              <a:rPr lang="de-AT" dirty="0" err="1"/>
              <a:t>learning</a:t>
            </a:r>
            <a:r>
              <a:rPr lang="de-AT" dirty="0"/>
              <a:t> </a:t>
            </a:r>
            <a:r>
              <a:rPr lang="de-AT" dirty="0" err="1"/>
              <a:t>course</a:t>
            </a:r>
            <a:r>
              <a:rPr lang="de-AT" dirty="0"/>
              <a:t>, </a:t>
            </a:r>
            <a:r>
              <a:rPr lang="de-AT" dirty="0" err="1"/>
              <a:t>we</a:t>
            </a:r>
            <a:r>
              <a:rPr lang="de-AT" dirty="0"/>
              <a:t> will </a:t>
            </a:r>
            <a:r>
              <a:rPr lang="de-AT" dirty="0" err="1"/>
              <a:t>use</a:t>
            </a:r>
            <a:r>
              <a:rPr lang="de-AT" dirty="0"/>
              <a:t> ML </a:t>
            </a:r>
            <a:r>
              <a:rPr lang="de-AT" dirty="0" err="1"/>
              <a:t>methods</a:t>
            </a:r>
            <a:r>
              <a:rPr lang="de-AT" dirty="0"/>
              <a:t> but </a:t>
            </a:r>
            <a:r>
              <a:rPr lang="de-AT" dirty="0" err="1"/>
              <a:t>they</a:t>
            </a:r>
            <a:r>
              <a:rPr lang="de-AT" dirty="0"/>
              <a:t> will NOT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explained</a:t>
            </a:r>
            <a:r>
              <a:rPr lang="de-AT" dirty="0"/>
              <a:t> in-</a:t>
            </a:r>
            <a:r>
              <a:rPr lang="de-AT" dirty="0" err="1"/>
              <a:t>depth</a:t>
            </a:r>
            <a:endParaRPr lang="de-AT" dirty="0"/>
          </a:p>
          <a:p>
            <a:r>
              <a:rPr lang="de-AT" dirty="0" err="1"/>
              <a:t>Grading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blocks</a:t>
            </a:r>
            <a:r>
              <a:rPr lang="de-AT" dirty="0"/>
              <a:t>:</a:t>
            </a:r>
          </a:p>
          <a:p>
            <a:pPr lvl="1"/>
            <a:r>
              <a:rPr lang="de-AT" dirty="0" err="1"/>
              <a:t>Attendance</a:t>
            </a:r>
            <a:endParaRPr lang="de-AT" dirty="0"/>
          </a:p>
          <a:p>
            <a:pPr lvl="1"/>
            <a:r>
              <a:rPr lang="de-AT" dirty="0" err="1"/>
              <a:t>Two</a:t>
            </a:r>
            <a:r>
              <a:rPr lang="de-AT" dirty="0"/>
              <a:t> (</a:t>
            </a:r>
            <a:r>
              <a:rPr lang="de-AT" dirty="0" err="1"/>
              <a:t>small</a:t>
            </a:r>
            <a:r>
              <a:rPr lang="de-AT" dirty="0"/>
              <a:t>) </a:t>
            </a:r>
            <a:r>
              <a:rPr lang="de-AT" dirty="0" err="1"/>
              <a:t>homeworks</a:t>
            </a:r>
            <a:r>
              <a:rPr lang="de-AT" dirty="0"/>
              <a:t> </a:t>
            </a:r>
            <a:r>
              <a:rPr lang="de-AT" dirty="0" err="1"/>
              <a:t>until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end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semester</a:t>
            </a:r>
            <a:endParaRPr lang="de-A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F59ED-3461-C4F5-DFA8-DC889B37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Natural Language Processing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6B58B-5769-ADEA-1D33-F5AA1D9A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1FAFCA-8B9B-9D14-EE7A-BB926BF5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87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7C37-F566-7DE7-A59C-570CDCCA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naiveBayes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42CE0-7670-22C1-A17B-552CE37AD4A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AT" dirty="0" err="1"/>
              <a:t>Our</a:t>
            </a:r>
            <a:r>
              <a:rPr lang="de-AT" dirty="0"/>
              <a:t> final </a:t>
            </a:r>
            <a:r>
              <a:rPr lang="de-AT" dirty="0" err="1"/>
              <a:t>classifier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therefore</a:t>
            </a:r>
            <a:r>
              <a:rPr lang="de-AT" dirty="0"/>
              <a:t>:</a:t>
            </a:r>
          </a:p>
          <a:p>
            <a:endParaRPr lang="de-AT" dirty="0"/>
          </a:p>
          <a:p>
            <a:endParaRPr lang="de-AT" dirty="0"/>
          </a:p>
          <a:p>
            <a:pPr marL="0" indent="0">
              <a:buNone/>
            </a:pPr>
            <a:r>
              <a:rPr lang="de-AT" b="1" dirty="0" err="1"/>
              <a:t>Exercise</a:t>
            </a:r>
            <a:r>
              <a:rPr lang="de-AT" b="1" dirty="0"/>
              <a:t> 4: </a:t>
            </a:r>
            <a:r>
              <a:rPr lang="de-AT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https://github.com/michabirklbauer/hgb_dse_text_mining/blob/master/Classification.ipynb</a:t>
            </a:r>
            <a:br>
              <a:rPr lang="de-AT" dirty="0"/>
            </a:br>
            <a:r>
              <a:rPr lang="de-AT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https://colab.research.google.com/github/michabirklbauer/hgb_dse_text_mining/blob/master/Classification.ipynb</a:t>
            </a:r>
            <a:r>
              <a:rPr lang="de-AT" dirty="0">
                <a:solidFill>
                  <a:schemeClr val="accent1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E7399-AB59-C016-5797-F26AD808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Natural Language Processing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57854-6DF1-A84A-9EFE-69FD4A55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7E472-ED16-59A6-ADDF-834E600A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510C80-9AC0-8BF6-4B65-D02A98C3C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675" y="2241388"/>
            <a:ext cx="44386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92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6CD5863-9262-E43B-8A69-C181FC22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Feature </a:t>
            </a:r>
            <a:r>
              <a:rPr lang="de-AT" dirty="0" err="1"/>
              <a:t>Importance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D52B86E-D805-3D18-B447-094D59D4A7E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2213" y="1704975"/>
            <a:ext cx="7267575" cy="429577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EE165-4524-DED4-4661-6743E512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91BCA-22C1-FED5-7E7E-8A2ABDDA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735D0E7-A261-D8C4-B61D-00575C1D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75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E7F5-396E-8CF9-1226-67DF2511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Homework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A03A1-7B49-0B76-7D32-DB3A4137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Natural Language Processing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BAEDD-3518-30C0-EFEF-CAFC7864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86EE7-89B7-017F-06AC-D176FDF8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46D870-C367-4308-F57E-CD692B3DD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90" y="1532223"/>
            <a:ext cx="6049219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47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C0B9D1-D153-882C-ECBF-B981C604B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5802090" cy="765373"/>
          </a:xfrm>
        </p:spPr>
        <p:txBody>
          <a:bodyPr>
            <a:normAutofit/>
          </a:bodyPr>
          <a:lstStyle/>
          <a:p>
            <a:r>
              <a:rPr lang="de-AT" sz="3600" dirty="0"/>
              <a:t>2. Block – Outlook: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8370FC6-BFF8-1A37-559E-28732D9B8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5446955" cy="1303176"/>
          </a:xfrm>
        </p:spPr>
        <p:txBody>
          <a:bodyPr>
            <a:normAutofit fontScale="92500"/>
          </a:bodyPr>
          <a:lstStyle/>
          <a:p>
            <a:r>
              <a:rPr lang="de-AT" dirty="0"/>
              <a:t>Feedback &amp; Questions:</a:t>
            </a:r>
          </a:p>
          <a:p>
            <a:r>
              <a:rPr lang="de-AT" sz="2600" dirty="0"/>
              <a:t>micha.birklbauer@fh-hagenberg.at</a:t>
            </a:r>
            <a:endParaRPr lang="en-US" sz="2600" dirty="0"/>
          </a:p>
        </p:txBody>
      </p:sp>
      <p:pic>
        <p:nvPicPr>
          <p:cNvPr id="15" name="Picture 1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8401F39-B5EF-009D-D090-1EEB63980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973" y="0"/>
            <a:ext cx="5485027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2C87E0-5000-ED7D-8D9D-EAE4C59A2BD0}"/>
              </a:ext>
            </a:extLst>
          </p:cNvPr>
          <p:cNvSpPr txBox="1"/>
          <p:nvPr/>
        </p:nvSpPr>
        <p:spPr>
          <a:xfrm>
            <a:off x="649044" y="1577130"/>
            <a:ext cx="5446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b="1" dirty="0" err="1">
                <a:solidFill>
                  <a:schemeClr val="bg1"/>
                </a:solidFill>
                <a:latin typeface="+mj-lt"/>
              </a:rPr>
              <a:t>Artificial</a:t>
            </a:r>
            <a:r>
              <a:rPr lang="de-AT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de-AT" sz="2400" b="1" dirty="0" err="1">
                <a:solidFill>
                  <a:schemeClr val="bg1"/>
                </a:solidFill>
                <a:latin typeface="+mj-lt"/>
              </a:rPr>
              <a:t>Neural</a:t>
            </a:r>
            <a:r>
              <a:rPr lang="de-AT" sz="2400" b="1" dirty="0">
                <a:solidFill>
                  <a:schemeClr val="bg1"/>
                </a:solidFill>
                <a:latin typeface="+mj-lt"/>
              </a:rPr>
              <a:t>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b="1" dirty="0">
                <a:solidFill>
                  <a:schemeClr val="bg1"/>
                </a:solidFill>
                <a:latin typeface="+mj-lt"/>
              </a:rPr>
              <a:t>Generative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b="1" dirty="0">
                <a:solidFill>
                  <a:schemeClr val="bg1"/>
                </a:solidFill>
                <a:latin typeface="+mj-lt"/>
              </a:rPr>
              <a:t>Hands-on: Sentiment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b="1" dirty="0">
                <a:solidFill>
                  <a:schemeClr val="bg1"/>
                </a:solidFill>
                <a:latin typeface="+mj-lt"/>
              </a:rPr>
              <a:t>Hands-on: Show-and-Tell </a:t>
            </a:r>
            <a:r>
              <a:rPr lang="de-AT" sz="2400" b="1" dirty="0" err="1">
                <a:solidFill>
                  <a:schemeClr val="bg1"/>
                </a:solidFill>
                <a:latin typeface="+mj-lt"/>
              </a:rPr>
              <a:t>models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40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62899E0-DB30-D4FA-480C-4C39B8F78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Contents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76F24CA-3087-29E1-19FC-56DF97D7C5E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Preprocessing</a:t>
            </a:r>
            <a:endParaRPr lang="de-AT" dirty="0"/>
          </a:p>
          <a:p>
            <a:r>
              <a:rPr lang="de-AT" dirty="0"/>
              <a:t>Feature </a:t>
            </a:r>
            <a:r>
              <a:rPr lang="de-AT" dirty="0" err="1"/>
              <a:t>representations</a:t>
            </a:r>
            <a:endParaRPr lang="de-AT" dirty="0"/>
          </a:p>
          <a:p>
            <a:r>
              <a:rPr lang="de-AT" dirty="0"/>
              <a:t>Popular NLP </a:t>
            </a:r>
            <a:r>
              <a:rPr lang="de-AT" dirty="0" err="1"/>
              <a:t>packages</a:t>
            </a:r>
            <a:endParaRPr lang="de-AT" dirty="0"/>
          </a:p>
          <a:p>
            <a:pPr lvl="1"/>
            <a:r>
              <a:rPr lang="de-AT" dirty="0" err="1"/>
              <a:t>spaCy</a:t>
            </a:r>
            <a:endParaRPr lang="de-AT" dirty="0"/>
          </a:p>
          <a:p>
            <a:pPr lvl="1"/>
            <a:r>
              <a:rPr lang="de-AT" dirty="0"/>
              <a:t>NLTK</a:t>
            </a:r>
          </a:p>
          <a:p>
            <a:pPr lvl="1"/>
            <a:r>
              <a:rPr lang="de-AT" dirty="0" err="1"/>
              <a:t>Gensim</a:t>
            </a:r>
            <a:endParaRPr lang="de-AT" dirty="0"/>
          </a:p>
          <a:p>
            <a:r>
              <a:rPr lang="de-AT" dirty="0"/>
              <a:t>Clustering</a:t>
            </a:r>
          </a:p>
          <a:p>
            <a:r>
              <a:rPr lang="de-AT" dirty="0"/>
              <a:t>Classification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F59ED-3461-C4F5-DFA8-DC889B37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Natural Language Processing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6B58B-5769-ADEA-1D33-F5AA1D9A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1FAFCA-8B9B-9D14-EE7A-BB926BF5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685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62899E0-DB30-D4FA-480C-4C39B8F78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Preprocessing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76F24CA-3087-29E1-19FC-56DF97D7C5E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AT" dirty="0"/>
              <a:t>Data </a:t>
            </a:r>
            <a:r>
              <a:rPr lang="de-AT" dirty="0" err="1"/>
              <a:t>cleaning</a:t>
            </a:r>
            <a:endParaRPr lang="de-AT" dirty="0"/>
          </a:p>
          <a:p>
            <a:pPr lvl="1"/>
            <a:r>
              <a:rPr lang="de-AT" dirty="0" err="1"/>
              <a:t>Probably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most</a:t>
            </a:r>
            <a:r>
              <a:rPr lang="de-AT" dirty="0"/>
              <a:t> </a:t>
            </a:r>
            <a:r>
              <a:rPr lang="de-AT" dirty="0" err="1"/>
              <a:t>important</a:t>
            </a:r>
            <a:r>
              <a:rPr lang="de-AT" dirty="0"/>
              <a:t> </a:t>
            </a:r>
            <a:r>
              <a:rPr lang="de-AT" dirty="0" err="1"/>
              <a:t>step</a:t>
            </a:r>
            <a:r>
              <a:rPr lang="de-AT" dirty="0"/>
              <a:t> in NLP</a:t>
            </a:r>
          </a:p>
          <a:p>
            <a:pPr lvl="1"/>
            <a:r>
              <a:rPr lang="de-AT" dirty="0" err="1"/>
              <a:t>Ideally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quality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already</a:t>
            </a:r>
            <a:r>
              <a:rPr lang="de-AT" dirty="0"/>
              <a:t> </a:t>
            </a:r>
            <a:r>
              <a:rPr lang="de-AT" dirty="0" err="1"/>
              <a:t>good</a:t>
            </a:r>
            <a:r>
              <a:rPr lang="de-AT" dirty="0"/>
              <a:t> and </a:t>
            </a: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cleaning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needed</a:t>
            </a:r>
            <a:r>
              <a:rPr lang="de-AT" dirty="0"/>
              <a:t>, </a:t>
            </a:r>
            <a:r>
              <a:rPr lang="de-AT" dirty="0" err="1"/>
              <a:t>however</a:t>
            </a:r>
            <a:r>
              <a:rPr lang="de-AT" dirty="0"/>
              <a:t> in </a:t>
            </a:r>
            <a:r>
              <a:rPr lang="de-AT" dirty="0" err="1"/>
              <a:t>reality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rarely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case</a:t>
            </a:r>
            <a:endParaRPr lang="de-AT" dirty="0"/>
          </a:p>
          <a:p>
            <a:pPr lvl="1"/>
            <a:r>
              <a:rPr lang="de-AT" dirty="0"/>
              <a:t>In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cases</a:t>
            </a:r>
            <a:r>
              <a:rPr lang="de-AT" dirty="0"/>
              <a:t> a simple </a:t>
            </a:r>
            <a:r>
              <a:rPr lang="de-AT" dirty="0" err="1"/>
              <a:t>regex</a:t>
            </a:r>
            <a:r>
              <a:rPr lang="de-AT" dirty="0"/>
              <a:t> </a:t>
            </a:r>
            <a:r>
              <a:rPr lang="de-AT" dirty="0" err="1"/>
              <a:t>pattern</a:t>
            </a:r>
            <a:r>
              <a:rPr lang="de-AT" dirty="0"/>
              <a:t> </a:t>
            </a:r>
            <a:r>
              <a:rPr lang="de-AT" dirty="0" err="1"/>
              <a:t>suffices</a:t>
            </a:r>
            <a:r>
              <a:rPr lang="de-AT" dirty="0"/>
              <a:t>, in </a:t>
            </a:r>
            <a:r>
              <a:rPr lang="de-AT" dirty="0" err="1"/>
              <a:t>other</a:t>
            </a:r>
            <a:r>
              <a:rPr lang="de-AT" dirty="0"/>
              <a:t> </a:t>
            </a:r>
            <a:r>
              <a:rPr lang="de-AT" dirty="0" err="1"/>
              <a:t>cases</a:t>
            </a:r>
            <a:r>
              <a:rPr lang="de-AT" dirty="0"/>
              <a:t> </a:t>
            </a:r>
            <a:r>
              <a:rPr lang="de-AT" dirty="0" err="1"/>
              <a:t>it‘s</a:t>
            </a:r>
            <a:r>
              <a:rPr lang="de-AT" dirty="0"/>
              <a:t> a </a:t>
            </a:r>
            <a:r>
              <a:rPr lang="de-AT" dirty="0" err="1"/>
              <a:t>really</a:t>
            </a:r>
            <a:r>
              <a:rPr lang="de-AT" dirty="0"/>
              <a:t> </a:t>
            </a:r>
            <a:r>
              <a:rPr lang="de-AT" dirty="0" err="1"/>
              <a:t>cumbersome</a:t>
            </a:r>
            <a:r>
              <a:rPr lang="de-AT" dirty="0"/>
              <a:t> </a:t>
            </a:r>
            <a:r>
              <a:rPr lang="de-AT" dirty="0" err="1"/>
              <a:t>process</a:t>
            </a:r>
            <a:endParaRPr lang="de-AT" dirty="0"/>
          </a:p>
          <a:p>
            <a:pPr lvl="1"/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doing</a:t>
            </a:r>
            <a:r>
              <a:rPr lang="de-AT" dirty="0"/>
              <a:t> </a:t>
            </a:r>
            <a:r>
              <a:rPr lang="de-AT" dirty="0" err="1"/>
              <a:t>machine</a:t>
            </a:r>
            <a:r>
              <a:rPr lang="de-AT" dirty="0"/>
              <a:t> </a:t>
            </a:r>
            <a:r>
              <a:rPr lang="de-AT" dirty="0" err="1"/>
              <a:t>learning</a:t>
            </a:r>
            <a:r>
              <a:rPr lang="de-AT" dirty="0"/>
              <a:t>,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cleaning</a:t>
            </a:r>
            <a:r>
              <a:rPr lang="de-AT" dirty="0"/>
              <a:t> </a:t>
            </a:r>
            <a:r>
              <a:rPr lang="de-AT" dirty="0" err="1"/>
              <a:t>becomes</a:t>
            </a:r>
            <a:r>
              <a:rPr lang="de-AT" dirty="0"/>
              <a:t> </a:t>
            </a:r>
            <a:r>
              <a:rPr lang="de-AT" dirty="0" err="1"/>
              <a:t>increasingly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/>
              <a:t> important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less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and </a:t>
            </a:r>
            <a:r>
              <a:rPr lang="de-AT" dirty="0" err="1"/>
              <a:t>the</a:t>
            </a:r>
            <a:r>
              <a:rPr lang="de-AT" dirty="0"/>
              <a:t> simpler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is</a:t>
            </a:r>
            <a:endParaRPr lang="de-AT" dirty="0"/>
          </a:p>
          <a:p>
            <a:pPr lvl="1"/>
            <a:r>
              <a:rPr lang="de-AT" dirty="0"/>
              <a:t>Generally „</a:t>
            </a:r>
            <a:r>
              <a:rPr lang="de-AT" dirty="0" err="1"/>
              <a:t>Crap</a:t>
            </a:r>
            <a:r>
              <a:rPr lang="de-AT" dirty="0"/>
              <a:t> in = </a:t>
            </a:r>
            <a:r>
              <a:rPr lang="de-AT" dirty="0" err="1"/>
              <a:t>Crap</a:t>
            </a:r>
            <a:r>
              <a:rPr lang="de-AT" dirty="0"/>
              <a:t> out“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F59ED-3461-C4F5-DFA8-DC889B37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Natural Language Processing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6B58B-5769-ADEA-1D33-F5AA1D9A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1FAFCA-8B9B-9D14-EE7A-BB926BF5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82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C175-7913-D632-FD16-A58F3D4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B8D3-E486-E4DD-4D73-EF65463F8B7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AT" dirty="0" err="1"/>
              <a:t>Tokenization</a:t>
            </a:r>
            <a:r>
              <a:rPr lang="de-AT" dirty="0"/>
              <a:t>:</a:t>
            </a:r>
          </a:p>
          <a:p>
            <a:pPr lvl="1"/>
            <a:r>
              <a:rPr lang="en-US" dirty="0"/>
              <a:t>Process of breaking a stream of text up into (key)words, symbols, or other meaningful elements called tokens</a:t>
            </a:r>
          </a:p>
          <a:p>
            <a:pPr lvl="1"/>
            <a:r>
              <a:rPr lang="en-US" dirty="0"/>
              <a:t>Tokens are small units of (meaningful) text, such that a comparison between a token in the query and a token in a document can take place</a:t>
            </a:r>
          </a:p>
          <a:p>
            <a:pPr lvl="1"/>
            <a:r>
              <a:rPr lang="en-US" dirty="0"/>
              <a:t>Usually tokenization based on whitespace, but we will see that that doesn’t always work very well</a:t>
            </a:r>
          </a:p>
          <a:p>
            <a:pPr lvl="1"/>
            <a:r>
              <a:rPr lang="en-US" dirty="0"/>
              <a:t>Removing punctuation may or may not be useful depending on further transformations, good for TF-IDF but may lose information for 2Vec models</a:t>
            </a:r>
          </a:p>
          <a:p>
            <a:r>
              <a:rPr lang="en-US" dirty="0"/>
              <a:t>The quick brown fox jumps over the lazy dog = the, quick, brown, fox,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7ED34-485F-A9CC-73A9-769A9A24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>
                <a:solidFill>
                  <a:prstClr val="black"/>
                </a:solidFill>
              </a:rPr>
              <a:t>Natural Language Processing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3EAE7-97F4-AF8C-1994-33F7822E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944E-42C0-54E9-D295-0B1414C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48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9292-AC85-6EBF-D1A9-8F4CD921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B3A4A-ADF0-B9A8-801D-5AA728FCF14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AT" dirty="0" err="1"/>
              <a:t>Stopword</a:t>
            </a:r>
            <a:r>
              <a:rPr lang="de-AT" dirty="0"/>
              <a:t> </a:t>
            </a:r>
            <a:r>
              <a:rPr lang="de-AT" dirty="0" err="1"/>
              <a:t>removal</a:t>
            </a:r>
            <a:r>
              <a:rPr lang="de-AT" dirty="0"/>
              <a:t>:</a:t>
            </a:r>
          </a:p>
          <a:p>
            <a:pPr lvl="1"/>
            <a:r>
              <a:rPr lang="de-AT" dirty="0" err="1"/>
              <a:t>Stopwords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words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too</a:t>
            </a:r>
            <a:r>
              <a:rPr lang="de-AT" dirty="0"/>
              <a:t> frequent in a </a:t>
            </a:r>
            <a:r>
              <a:rPr lang="de-AT" dirty="0" err="1"/>
              <a:t>language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document</a:t>
            </a:r>
            <a:r>
              <a:rPr lang="de-AT" dirty="0"/>
              <a:t> </a:t>
            </a:r>
            <a:r>
              <a:rPr lang="de-AT" dirty="0" err="1"/>
              <a:t>collection</a:t>
            </a:r>
            <a:r>
              <a:rPr lang="de-AT" dirty="0"/>
              <a:t> and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very</a:t>
            </a:r>
            <a:r>
              <a:rPr lang="de-AT" dirty="0"/>
              <a:t> </a:t>
            </a:r>
            <a:r>
              <a:rPr lang="de-AT" dirty="0" err="1"/>
              <a:t>little</a:t>
            </a:r>
            <a:r>
              <a:rPr lang="de-AT" dirty="0"/>
              <a:t> </a:t>
            </a:r>
            <a:r>
              <a:rPr lang="de-AT" dirty="0" err="1"/>
              <a:t>semantic</a:t>
            </a:r>
            <a:r>
              <a:rPr lang="de-AT" dirty="0"/>
              <a:t> </a:t>
            </a:r>
            <a:r>
              <a:rPr lang="de-AT" dirty="0" err="1"/>
              <a:t>meaning</a:t>
            </a:r>
            <a:endParaRPr lang="de-AT" dirty="0"/>
          </a:p>
          <a:p>
            <a:pPr lvl="1"/>
            <a:r>
              <a:rPr lang="de-AT" dirty="0" err="1"/>
              <a:t>Removing</a:t>
            </a:r>
            <a:r>
              <a:rPr lang="de-AT" dirty="0"/>
              <a:t> </a:t>
            </a:r>
            <a:r>
              <a:rPr lang="de-AT" dirty="0" err="1"/>
              <a:t>them</a:t>
            </a:r>
            <a:r>
              <a:rPr lang="de-AT" dirty="0"/>
              <a:t> </a:t>
            </a:r>
            <a:r>
              <a:rPr lang="de-AT" dirty="0" err="1"/>
              <a:t>reduces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feature </a:t>
            </a:r>
            <a:r>
              <a:rPr lang="de-AT" dirty="0" err="1"/>
              <a:t>space</a:t>
            </a:r>
            <a:endParaRPr lang="de-AT" dirty="0"/>
          </a:p>
          <a:p>
            <a:r>
              <a:rPr lang="de-AT" dirty="0"/>
              <a:t>The quick </a:t>
            </a:r>
            <a:r>
              <a:rPr lang="de-AT" dirty="0" err="1"/>
              <a:t>brown</a:t>
            </a:r>
            <a:r>
              <a:rPr lang="de-AT" dirty="0"/>
              <a:t> </a:t>
            </a:r>
            <a:r>
              <a:rPr lang="de-AT" dirty="0" err="1"/>
              <a:t>fox</a:t>
            </a:r>
            <a:r>
              <a:rPr lang="de-AT" dirty="0"/>
              <a:t> </a:t>
            </a:r>
            <a:r>
              <a:rPr lang="de-AT" dirty="0" err="1"/>
              <a:t>jumps</a:t>
            </a:r>
            <a:r>
              <a:rPr lang="de-AT" dirty="0"/>
              <a:t> </a:t>
            </a:r>
            <a:r>
              <a:rPr lang="de-AT" dirty="0" err="1"/>
              <a:t>over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lazy</a:t>
            </a:r>
            <a:r>
              <a:rPr lang="de-AT" dirty="0"/>
              <a:t> </a:t>
            </a:r>
            <a:r>
              <a:rPr lang="de-AT" dirty="0" err="1"/>
              <a:t>dog</a:t>
            </a:r>
            <a:r>
              <a:rPr lang="de-AT" dirty="0"/>
              <a:t> = quick, </a:t>
            </a:r>
            <a:r>
              <a:rPr lang="de-AT" dirty="0" err="1"/>
              <a:t>brown</a:t>
            </a:r>
            <a:r>
              <a:rPr lang="de-AT" dirty="0"/>
              <a:t>, </a:t>
            </a:r>
            <a:r>
              <a:rPr lang="de-AT" dirty="0" err="1"/>
              <a:t>fox</a:t>
            </a:r>
            <a:r>
              <a:rPr lang="de-AT" dirty="0"/>
              <a:t>, …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C701B-6ADB-E236-D696-1780072C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Natural Language Processing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B4830-77F7-E995-3C7A-870F9B6CD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B4EA-3A7F-8E80-8AC2-5E6AF0E1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22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E781-9F6B-AF8A-1B87-14F655CA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10461-1190-03EF-1D21-E99D0884B1F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AT" dirty="0" err="1"/>
              <a:t>Stemming</a:t>
            </a:r>
            <a:r>
              <a:rPr lang="de-AT" dirty="0"/>
              <a:t>:</a:t>
            </a:r>
          </a:p>
          <a:p>
            <a:pPr lvl="1"/>
            <a:r>
              <a:rPr lang="en-US" dirty="0"/>
              <a:t>Different word forms may have similar meaning e.g. jumps, jumping</a:t>
            </a:r>
          </a:p>
          <a:p>
            <a:pPr lvl="1"/>
            <a:r>
              <a:rPr lang="en-US" dirty="0"/>
              <a:t>Therefore, create a “standard” representation for them by removing the endings</a:t>
            </a:r>
          </a:p>
          <a:p>
            <a:r>
              <a:rPr lang="en-US" dirty="0"/>
              <a:t>The quick brown fox jumps over the lazy dog = quick, brown, fox, jump,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9CF1D-E644-16F5-C271-75466AA3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Natural Language Processing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8AF52-8715-4D80-AFFC-6892196E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3E74D-85BD-0F27-B141-8673A166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71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80F7-5DA2-B5BD-90FC-68082129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Feature </a:t>
            </a:r>
            <a:r>
              <a:rPr lang="de-AT" dirty="0" err="1"/>
              <a:t>Representations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318F-380C-0CAD-C225-7C40667DAE4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AT" dirty="0"/>
              <a:t>TF-IDF:</a:t>
            </a:r>
          </a:p>
          <a:p>
            <a:pPr lvl="1"/>
            <a:r>
              <a:rPr lang="de-AT" dirty="0"/>
              <a:t>Term </a:t>
            </a:r>
            <a:r>
              <a:rPr lang="de-AT" dirty="0" err="1"/>
              <a:t>Frequency</a:t>
            </a:r>
            <a:r>
              <a:rPr lang="de-AT" dirty="0"/>
              <a:t> </a:t>
            </a:r>
            <a:r>
              <a:rPr lang="de-AT" i="1" dirty="0" err="1"/>
              <a:t>tf</a:t>
            </a:r>
            <a:r>
              <a:rPr lang="de-AT" dirty="0"/>
              <a:t> =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times</a:t>
            </a:r>
            <a:r>
              <a:rPr lang="de-AT" dirty="0"/>
              <a:t> </a:t>
            </a:r>
            <a:r>
              <a:rPr lang="de-AT" dirty="0" err="1"/>
              <a:t>term</a:t>
            </a:r>
            <a:r>
              <a:rPr lang="de-AT" dirty="0"/>
              <a:t> </a:t>
            </a:r>
            <a:r>
              <a:rPr lang="de-AT" i="1" dirty="0"/>
              <a:t>t</a:t>
            </a:r>
            <a:r>
              <a:rPr lang="de-AT" dirty="0"/>
              <a:t> </a:t>
            </a:r>
            <a:r>
              <a:rPr lang="de-AT" dirty="0" err="1"/>
              <a:t>occurs</a:t>
            </a:r>
            <a:r>
              <a:rPr lang="de-AT" dirty="0"/>
              <a:t> in </a:t>
            </a:r>
            <a:r>
              <a:rPr lang="de-AT" dirty="0" err="1"/>
              <a:t>document</a:t>
            </a:r>
            <a:r>
              <a:rPr lang="de-AT" dirty="0"/>
              <a:t> </a:t>
            </a:r>
            <a:r>
              <a:rPr lang="de-AT" i="1" dirty="0"/>
              <a:t>d</a:t>
            </a:r>
          </a:p>
          <a:p>
            <a:pPr lvl="1"/>
            <a:r>
              <a:rPr lang="de-AT" dirty="0" err="1"/>
              <a:t>Document</a:t>
            </a:r>
            <a:r>
              <a:rPr lang="de-AT" dirty="0"/>
              <a:t> </a:t>
            </a:r>
            <a:r>
              <a:rPr lang="de-AT" dirty="0" err="1"/>
              <a:t>Frequency</a:t>
            </a:r>
            <a:r>
              <a:rPr lang="de-AT" dirty="0"/>
              <a:t> </a:t>
            </a:r>
            <a:r>
              <a:rPr lang="de-AT" i="1" dirty="0" err="1"/>
              <a:t>df</a:t>
            </a:r>
            <a:r>
              <a:rPr lang="de-AT" dirty="0"/>
              <a:t> =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documents</a:t>
            </a:r>
            <a:r>
              <a:rPr lang="de-AT" dirty="0"/>
              <a:t> a </a:t>
            </a:r>
            <a:r>
              <a:rPr lang="de-AT" dirty="0" err="1"/>
              <a:t>term</a:t>
            </a:r>
            <a:r>
              <a:rPr lang="de-AT" dirty="0"/>
              <a:t> </a:t>
            </a:r>
            <a:r>
              <a:rPr lang="de-AT" i="1" dirty="0"/>
              <a:t>t</a:t>
            </a:r>
            <a:r>
              <a:rPr lang="de-AT" dirty="0"/>
              <a:t> </a:t>
            </a:r>
            <a:r>
              <a:rPr lang="de-AT" dirty="0" err="1"/>
              <a:t>occurs</a:t>
            </a:r>
            <a:r>
              <a:rPr lang="de-AT" dirty="0"/>
              <a:t> in</a:t>
            </a:r>
          </a:p>
          <a:p>
            <a:pPr lvl="1"/>
            <a:r>
              <a:rPr lang="de-AT" dirty="0"/>
              <a:t>Inverse </a:t>
            </a:r>
            <a:r>
              <a:rPr lang="de-AT" dirty="0" err="1"/>
              <a:t>Document</a:t>
            </a:r>
            <a:r>
              <a:rPr lang="de-AT" dirty="0"/>
              <a:t> </a:t>
            </a:r>
            <a:r>
              <a:rPr lang="de-AT" dirty="0" err="1"/>
              <a:t>Frequency</a:t>
            </a:r>
            <a:r>
              <a:rPr lang="de-AT" dirty="0"/>
              <a:t> </a:t>
            </a:r>
            <a:r>
              <a:rPr lang="de-AT" i="1" dirty="0" err="1"/>
              <a:t>idf</a:t>
            </a:r>
            <a:r>
              <a:rPr lang="de-AT" dirty="0"/>
              <a:t> = log</a:t>
            </a:r>
            <a:r>
              <a:rPr lang="de-AT" baseline="-25000" dirty="0"/>
              <a:t>2</a:t>
            </a:r>
            <a:r>
              <a:rPr lang="de-AT" dirty="0"/>
              <a:t>(total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documents</a:t>
            </a:r>
            <a:r>
              <a:rPr lang="de-AT" dirty="0"/>
              <a:t>/</a:t>
            </a:r>
            <a:r>
              <a:rPr lang="de-AT" i="1" dirty="0" err="1"/>
              <a:t>df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TF-IDF = </a:t>
            </a:r>
            <a:r>
              <a:rPr lang="de-AT" i="1" dirty="0" err="1"/>
              <a:t>tf</a:t>
            </a:r>
            <a:r>
              <a:rPr lang="de-AT" dirty="0"/>
              <a:t> * </a:t>
            </a:r>
            <a:r>
              <a:rPr lang="de-AT" i="1" dirty="0" err="1"/>
              <a:t>idf</a:t>
            </a:r>
            <a:endParaRPr lang="de-AT" i="1" dirty="0"/>
          </a:p>
          <a:p>
            <a:r>
              <a:rPr lang="de-AT" dirty="0"/>
              <a:t>Word2Vec, Sentence2Vec, Doc2Vec, …</a:t>
            </a:r>
          </a:p>
          <a:p>
            <a:pPr lvl="1"/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word</a:t>
            </a:r>
            <a:r>
              <a:rPr lang="de-AT" dirty="0"/>
              <a:t>, </a:t>
            </a:r>
            <a:r>
              <a:rPr lang="de-AT" dirty="0" err="1"/>
              <a:t>sentence</a:t>
            </a:r>
            <a:r>
              <a:rPr lang="de-AT" dirty="0"/>
              <a:t>, </a:t>
            </a:r>
            <a:r>
              <a:rPr lang="de-AT" dirty="0" err="1"/>
              <a:t>document</a:t>
            </a:r>
            <a:r>
              <a:rPr lang="de-AT" dirty="0"/>
              <a:t>, </a:t>
            </a:r>
            <a:r>
              <a:rPr lang="de-AT" dirty="0" err="1"/>
              <a:t>etc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represented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an n-dimensional real </a:t>
            </a:r>
            <a:r>
              <a:rPr lang="de-AT" dirty="0" err="1"/>
              <a:t>vector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encapsules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semantic</a:t>
            </a:r>
            <a:r>
              <a:rPr lang="de-AT" dirty="0"/>
              <a:t> and </a:t>
            </a:r>
            <a:r>
              <a:rPr lang="de-AT" dirty="0" err="1"/>
              <a:t>syntactic</a:t>
            </a:r>
            <a:r>
              <a:rPr lang="de-AT" dirty="0"/>
              <a:t> </a:t>
            </a:r>
            <a:r>
              <a:rPr lang="de-AT" dirty="0" err="1"/>
              <a:t>properties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object</a:t>
            </a:r>
            <a:endParaRPr lang="de-AT" dirty="0"/>
          </a:p>
          <a:p>
            <a:pPr lvl="1"/>
            <a:r>
              <a:rPr lang="de-AT" dirty="0"/>
              <a:t>These </a:t>
            </a:r>
            <a:r>
              <a:rPr lang="de-AT" dirty="0" err="1"/>
              <a:t>vectors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in turn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finding</a:t>
            </a:r>
            <a:r>
              <a:rPr lang="de-AT" dirty="0"/>
              <a:t> </a:t>
            </a:r>
            <a:r>
              <a:rPr lang="de-AT" dirty="0" err="1"/>
              <a:t>similar</a:t>
            </a:r>
            <a:r>
              <a:rPr lang="de-AT" dirty="0"/>
              <a:t> </a:t>
            </a:r>
            <a:r>
              <a:rPr lang="de-AT" dirty="0" err="1"/>
              <a:t>words</a:t>
            </a:r>
            <a:r>
              <a:rPr lang="de-AT" dirty="0"/>
              <a:t>, </a:t>
            </a:r>
            <a:r>
              <a:rPr lang="de-AT" dirty="0" err="1"/>
              <a:t>clustering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classification</a:t>
            </a:r>
            <a:endParaRPr lang="de-AT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50B42-D60F-7D07-CC81-61677EBA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Natural Language Processing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42165-B742-8134-8F25-55DF9D35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77DBF-70D2-5708-28FE-92C26C85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77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4504-4305-A921-4E25-A6558C1B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Word2Vec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CC08-DCB3-AA81-B80F-8266CF1D76A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vectors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training</a:t>
            </a:r>
            <a:r>
              <a:rPr lang="de-AT" dirty="0"/>
              <a:t> an </a:t>
            </a:r>
            <a:r>
              <a:rPr lang="de-AT" dirty="0" err="1"/>
              <a:t>artificial</a:t>
            </a:r>
            <a:r>
              <a:rPr lang="de-AT" dirty="0"/>
              <a:t> </a:t>
            </a:r>
            <a:r>
              <a:rPr lang="de-AT" dirty="0" err="1"/>
              <a:t>neural</a:t>
            </a:r>
            <a:r>
              <a:rPr lang="de-AT" dirty="0"/>
              <a:t> network on a large </a:t>
            </a:r>
            <a:r>
              <a:rPr lang="de-AT" dirty="0" err="1"/>
              <a:t>corpus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predict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semantic</a:t>
            </a:r>
            <a:r>
              <a:rPr lang="de-AT" dirty="0"/>
              <a:t> and </a:t>
            </a:r>
            <a:r>
              <a:rPr lang="de-AT" dirty="0" err="1"/>
              <a:t>syntactic</a:t>
            </a:r>
            <a:r>
              <a:rPr lang="de-AT" dirty="0"/>
              <a:t> </a:t>
            </a:r>
            <a:r>
              <a:rPr lang="de-AT" dirty="0" err="1"/>
              <a:t>meaning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words</a:t>
            </a:r>
            <a:endParaRPr lang="de-AT" dirty="0"/>
          </a:p>
          <a:p>
            <a:r>
              <a:rPr lang="de-AT" dirty="0" err="1"/>
              <a:t>TensorFlow</a:t>
            </a:r>
            <a:r>
              <a:rPr lang="de-AT" dirty="0"/>
              <a:t> </a:t>
            </a:r>
            <a:r>
              <a:rPr lang="de-AT" dirty="0" err="1"/>
              <a:t>has</a:t>
            </a:r>
            <a:r>
              <a:rPr lang="de-AT" dirty="0"/>
              <a:t> a nice </a:t>
            </a:r>
            <a:r>
              <a:rPr lang="de-AT" dirty="0" err="1"/>
              <a:t>tutorial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https://www.tensorflow.org/tutorials/text/word2vec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But usually we use pre-trained models for that task since there are plenty good ones out there already e.g. </a:t>
            </a:r>
            <a:r>
              <a:rPr lang="en-US" dirty="0" err="1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fastText</a:t>
            </a:r>
            <a:r>
              <a:rPr lang="en-US" dirty="0"/>
              <a:t> by Facebook AI Research</a:t>
            </a:r>
          </a:p>
          <a:p>
            <a:r>
              <a:rPr lang="en-US" dirty="0"/>
              <a:t>We will use the pre-trained models by </a:t>
            </a:r>
            <a:r>
              <a:rPr lang="en-US" dirty="0" err="1"/>
              <a:t>spaCy</a:t>
            </a:r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E5CF4-6F49-53B8-966F-BBC8B203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Natural Language Processing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3B41C-C758-1BFF-A41E-B9BDC857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6350"/>
            <a:ext cx="4352544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F7062-D979-1DE5-6902-EA6C6CA2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131300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230e9df3-be65-4c73-a93b-d1236ebd677e"/>
    <ds:schemaRef ds:uri="http://purl.org/dc/dcmitype/"/>
    <ds:schemaRef ds:uri="http://purl.org/dc/terms/"/>
    <ds:schemaRef ds:uri="16c05727-aa75-4e4a-9b5f-8a80a1165891"/>
    <ds:schemaRef ds:uri="71af3243-3dd4-4a8d-8c0d-dd76da1f02a5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{637F2121-6AB4-4121-9F3A-3272A1A88CF7}tf89117832_win32</Template>
  <TotalTime>0</TotalTime>
  <Words>1242</Words>
  <Application>Microsoft Office PowerPoint</Application>
  <PresentationFormat>Widescreen</PresentationFormat>
  <Paragraphs>169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Avenir Next LT Pro</vt:lpstr>
      <vt:lpstr>Calibri</vt:lpstr>
      <vt:lpstr>ColorBlockVTI</vt:lpstr>
      <vt:lpstr>Natural Language Processing</vt:lpstr>
      <vt:lpstr>Introduction to NLP</vt:lpstr>
      <vt:lpstr>Contents</vt:lpstr>
      <vt:lpstr>Preprocessing</vt:lpstr>
      <vt:lpstr>Preprocessing</vt:lpstr>
      <vt:lpstr>Preprocessing</vt:lpstr>
      <vt:lpstr>Preprocessing</vt:lpstr>
      <vt:lpstr>Feature Representations</vt:lpstr>
      <vt:lpstr>Word2Vec</vt:lpstr>
      <vt:lpstr>Popular NLP Packages</vt:lpstr>
      <vt:lpstr>spaCy</vt:lpstr>
      <vt:lpstr>NLTK</vt:lpstr>
      <vt:lpstr>Gensim</vt:lpstr>
      <vt:lpstr>Clustering</vt:lpstr>
      <vt:lpstr>kMeans Clustering</vt:lpstr>
      <vt:lpstr>Classification</vt:lpstr>
      <vt:lpstr>kNN</vt:lpstr>
      <vt:lpstr>naiveBayes</vt:lpstr>
      <vt:lpstr>naiveBayes</vt:lpstr>
      <vt:lpstr>naiveBayes</vt:lpstr>
      <vt:lpstr>Feature Importance</vt:lpstr>
      <vt:lpstr>Homework</vt:lpstr>
      <vt:lpstr>2. Block – Outlook: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Birklbauer Micha</dc:creator>
  <cp:lastModifiedBy>Birklbauer Micha</cp:lastModifiedBy>
  <cp:revision>8</cp:revision>
  <dcterms:created xsi:type="dcterms:W3CDTF">2022-11-15T19:52:04Z</dcterms:created>
  <dcterms:modified xsi:type="dcterms:W3CDTF">2023-10-10T09:25:33Z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