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4613cee3_3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4613cee3_3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4613c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4613c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4613cee3_3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4613cee3_3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4613cee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4613cee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4613cee3_3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4613cee3_3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4613cee3_3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4613cee3_3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4613cee3_3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4613cee3_3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4613cee3_3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4613cee3_3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84613cee3_3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84613cee3_3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4613cee3_3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4613cee3_3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4613cee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4613cee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233A44"/>
                </a:solidFill>
                <a:latin typeface="Calibri"/>
                <a:ea typeface="Calibri"/>
                <a:cs typeface="Calibri"/>
                <a:sym typeface="Calibri"/>
              </a:rPr>
              <a:t>An arcade video game that came out in 1984, Marble Madness was widely successful for its </a:t>
            </a:r>
            <a:r>
              <a:rPr lang="en" sz="1200">
                <a:solidFill>
                  <a:schemeClr val="dk1"/>
                </a:solidFill>
                <a:highlight>
                  <a:srgbClr val="FFFFFF"/>
                </a:highlight>
                <a:latin typeface="Roboto"/>
                <a:ea typeface="Roboto"/>
                <a:cs typeface="Roboto"/>
                <a:sym typeface="Roboto"/>
              </a:rPr>
              <a:t>visual design, stereo soundtrack, and different levels of difficulty. Mark Cerny, the developer of Marble Madness, got the inspiration for the game from racing games, artwork, and miniature golf. It was one of the highest-earning games in the arcade and around 4,000 cabinets were sold.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4613cee3_3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4613cee3_3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​​Marble Madness is an isometric platform game in which the player manipulates an onscreen marble from a third-person perspective. In the arcade version, a player controls the marble's movements with a trackball; most home versions use game controllers with directional pads. The player's goal is to complete six maze-like isometric race courses before a set amount of time expires.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84613cee3_3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84613cee3_3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color palette of the original Marble Madness is very diverse, with touches of blue, brown, red, and yellow throughout different levels. The floor of the </a:t>
            </a:r>
            <a:r>
              <a:rPr lang="en"/>
              <a:t>levels</a:t>
            </a:r>
            <a:r>
              <a:rPr lang="en"/>
              <a:t> are gray scaled to limit distractions while the players proceed through different levels.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4613cee3_3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4613cee3_3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4613c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84613c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4613ce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4613ce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84613ce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84613ce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drive.google.com/file/d/1n-kuhzDrVy_Igw2avGSped04kjJzOmbV/view" TargetMode="External"/><Relationship Id="rId4" Type="http://schemas.openxmlformats.org/officeDocument/2006/relationships/image" Target="../media/image3.png"/><Relationship Id="rId9" Type="http://schemas.openxmlformats.org/officeDocument/2006/relationships/hyperlink" Target="http://drive.google.com/file/d/14VFkUavIuDY-1PGThbz1G27m0oN8KZbH/view" TargetMode="External"/><Relationship Id="rId5" Type="http://schemas.openxmlformats.org/officeDocument/2006/relationships/hyperlink" Target="http://drive.google.com/file/d/1JLOLquXNPdfsXWNkDikDexEb4xzKo7Q7/view" TargetMode="External"/><Relationship Id="rId6" Type="http://schemas.openxmlformats.org/officeDocument/2006/relationships/hyperlink" Target="http://drive.google.com/file/d/1JMZWICi0AL-XW9nBgmUPdrhQHvghcLal/view" TargetMode="External"/><Relationship Id="rId7" Type="http://schemas.openxmlformats.org/officeDocument/2006/relationships/hyperlink" Target="http://drive.google.com/file/d/1whaXJg_HPPWe3k_tNK3fr6Tdq-w_tTQJ/view" TargetMode="External"/><Relationship Id="rId8" Type="http://schemas.openxmlformats.org/officeDocument/2006/relationships/hyperlink" Target="http://drive.google.com/file/d/1pqNMSo7aY74NvoITlWs9_DL2IMEbe02b/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drive.google.com/file/d/1VGBQII86YV8aAgLuaGncj3GWNXOe9ItO/view" TargetMode="External"/><Relationship Id="rId4" Type="http://schemas.openxmlformats.org/officeDocument/2006/relationships/image" Target="../media/image7.png"/><Relationship Id="rId5" Type="http://schemas.openxmlformats.org/officeDocument/2006/relationships/hyperlink" Target="http://drive.google.com/file/d/1YDmcl16LoAYa0QjlJnzZJzk6JWgHZe2C/view" TargetMode="External"/><Relationship Id="rId6" Type="http://schemas.openxmlformats.org/officeDocument/2006/relationships/hyperlink" Target="http://drive.google.com/file/d/1G5BSHQRI1ZtXjdGRi7D5me5Ud6qz_Dvu/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drive.google.com/file/d/1ogvJ4LdWam6Pp7453QSjwjfUa8G3jAx7/view" TargetMode="External"/><Relationship Id="rId4" Type="http://schemas.openxmlformats.org/officeDocument/2006/relationships/image" Target="../media/image7.png"/><Relationship Id="rId5" Type="http://schemas.openxmlformats.org/officeDocument/2006/relationships/hyperlink" Target="http://drive.google.com/file/d/10ZiwrcMC6tmJ6PczrNdN50JVBVLdUHKv/view" TargetMode="External"/><Relationship Id="rId6" Type="http://schemas.openxmlformats.org/officeDocument/2006/relationships/hyperlink" Target="http://drive.google.com/file/d/1MBgWDWXMimPXTrN7oB0mQlkACvLjL0Lq/view" TargetMode="External"/><Relationship Id="rId7" Type="http://schemas.openxmlformats.org/officeDocument/2006/relationships/hyperlink" Target="http://drive.google.com/file/d/1r-4mdfHymvPAsKeWOAEgHIKct44IMp6m/view" TargetMode="External"/><Relationship Id="rId8" Type="http://schemas.openxmlformats.org/officeDocument/2006/relationships/hyperlink" Target="http://drive.google.com/file/d/12wARyIACoqN6yMNen8Di_9dPXGB1___g/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drive.google.com/file/d/1Vr8L5UsEPE-6fnZjtdjD91X-yM2hH6dC/view"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arcadingonline.com/what-is-marble-madness-a-brief-history-how-to-play-it-and-more-2/" TargetMode="External"/><Relationship Id="rId4" Type="http://schemas.openxmlformats.org/officeDocument/2006/relationships/hyperlink" Target="https://kotaku.com/unraveling-marble-madness-through-speedrunning-1797579905" TargetMode="External"/><Relationship Id="rId11" Type="http://schemas.openxmlformats.org/officeDocument/2006/relationships/hyperlink" Target="https://romhustler.org/rom/mame/marble-madness-set-1" TargetMode="External"/><Relationship Id="rId10" Type="http://schemas.openxmlformats.org/officeDocument/2006/relationships/hyperlink" Target="https://www.vintagearcade.net/shop/arcade-games/marble-madness-arcade-game/" TargetMode="External"/><Relationship Id="rId12" Type="http://schemas.openxmlformats.org/officeDocument/2006/relationships/hyperlink" Target="https://conceptboard.com/blog/brainstorming-techniques-templates/" TargetMode="External"/><Relationship Id="rId9" Type="http://schemas.openxmlformats.org/officeDocument/2006/relationships/hyperlink" Target="https://protipoftheday.com/node/297.html" TargetMode="External"/><Relationship Id="rId5" Type="http://schemas.openxmlformats.org/officeDocument/2006/relationships/hyperlink" Target="https://www.mobygames.com/game/marble-madness" TargetMode="External"/><Relationship Id="rId6" Type="http://schemas.openxmlformats.org/officeDocument/2006/relationships/hyperlink" Target="https://gamesdb.launchbox-app.com/games/images/83474" TargetMode="External"/><Relationship Id="rId7" Type="http://schemas.openxmlformats.org/officeDocument/2006/relationships/hyperlink" Target="https://www.clipartmax.com/middle/m2i8N4Z5d3G6m2H7_blue-marble-blue-marbles-clipart/" TargetMode="External"/><Relationship Id="rId8" Type="http://schemas.openxmlformats.org/officeDocument/2006/relationships/hyperlink" Target="https://en.wikipedia.org/wiki/Marble_Madness#Gamepla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1.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Marble Ma</a:t>
            </a:r>
            <a:r>
              <a:rPr lang="en"/>
              <a:t>nia</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James McKelvey, Brian Ng, Michael Zhou, Brandon Qian, and Victor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3D Animations</a:t>
            </a:r>
            <a:endParaRPr/>
          </a:p>
        </p:txBody>
      </p:sp>
      <p:sp>
        <p:nvSpPr>
          <p:cNvPr id="197" name="Google Shape;197;p22"/>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8" name="Google Shape;198;p22"/>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2" title="Screen Recording 2021-07-29 at 1.08.48 PM.mov">
            <a:hlinkClick r:id="rId3"/>
          </p:cNvPr>
          <p:cNvPicPr preferRelativeResize="0"/>
          <p:nvPr/>
        </p:nvPicPr>
        <p:blipFill>
          <a:blip r:embed="rId4">
            <a:alphaModFix/>
          </a:blip>
          <a:stretch>
            <a:fillRect/>
          </a:stretch>
        </p:blipFill>
        <p:spPr>
          <a:xfrm>
            <a:off x="5872939" y="3259550"/>
            <a:ext cx="2056276" cy="1542225"/>
          </a:xfrm>
          <a:prstGeom prst="rect">
            <a:avLst/>
          </a:prstGeom>
          <a:noFill/>
          <a:ln>
            <a:noFill/>
          </a:ln>
        </p:spPr>
      </p:pic>
      <p:pic>
        <p:nvPicPr>
          <p:cNvPr id="200" name="Google Shape;200;p22" title="Screen Recording 2021-07-29 at 1.08.28 PM.mov">
            <a:hlinkClick r:id="rId5"/>
          </p:cNvPr>
          <p:cNvPicPr preferRelativeResize="0"/>
          <p:nvPr/>
        </p:nvPicPr>
        <p:blipFill>
          <a:blip r:embed="rId4">
            <a:alphaModFix/>
          </a:blip>
          <a:stretch>
            <a:fillRect/>
          </a:stretch>
        </p:blipFill>
        <p:spPr>
          <a:xfrm>
            <a:off x="5872927" y="1627675"/>
            <a:ext cx="2056276" cy="1542214"/>
          </a:xfrm>
          <a:prstGeom prst="rect">
            <a:avLst/>
          </a:prstGeom>
          <a:noFill/>
          <a:ln>
            <a:noFill/>
          </a:ln>
        </p:spPr>
      </p:pic>
      <p:pic>
        <p:nvPicPr>
          <p:cNvPr id="201" name="Google Shape;201;p22" title="Screen Recording 2021-07-29 at 1.07.57 PM.mov">
            <a:hlinkClick r:id="rId6"/>
          </p:cNvPr>
          <p:cNvPicPr preferRelativeResize="0"/>
          <p:nvPr/>
        </p:nvPicPr>
        <p:blipFill>
          <a:blip r:embed="rId4">
            <a:alphaModFix/>
          </a:blip>
          <a:stretch>
            <a:fillRect/>
          </a:stretch>
        </p:blipFill>
        <p:spPr>
          <a:xfrm>
            <a:off x="3543864" y="3259562"/>
            <a:ext cx="2056276" cy="1542214"/>
          </a:xfrm>
          <a:prstGeom prst="rect">
            <a:avLst/>
          </a:prstGeom>
          <a:noFill/>
          <a:ln>
            <a:noFill/>
          </a:ln>
        </p:spPr>
      </p:pic>
      <p:pic>
        <p:nvPicPr>
          <p:cNvPr id="202" name="Google Shape;202;p22" title="Screen Recording 2021-07-29 at 1.07.01 PM.mov">
            <a:hlinkClick r:id="rId7"/>
          </p:cNvPr>
          <p:cNvPicPr preferRelativeResize="0"/>
          <p:nvPr/>
        </p:nvPicPr>
        <p:blipFill>
          <a:blip r:embed="rId4">
            <a:alphaModFix/>
          </a:blip>
          <a:stretch>
            <a:fillRect/>
          </a:stretch>
        </p:blipFill>
        <p:spPr>
          <a:xfrm>
            <a:off x="3543852" y="1627669"/>
            <a:ext cx="2056300" cy="1542232"/>
          </a:xfrm>
          <a:prstGeom prst="rect">
            <a:avLst/>
          </a:prstGeom>
          <a:noFill/>
          <a:ln>
            <a:noFill/>
          </a:ln>
        </p:spPr>
      </p:pic>
      <p:pic>
        <p:nvPicPr>
          <p:cNvPr id="203" name="Google Shape;203;p22" title="Screen Recording 2021-07-29 at 1.06.28 PM.mov">
            <a:hlinkClick r:id="rId8"/>
          </p:cNvPr>
          <p:cNvPicPr preferRelativeResize="0"/>
          <p:nvPr/>
        </p:nvPicPr>
        <p:blipFill>
          <a:blip r:embed="rId4">
            <a:alphaModFix/>
          </a:blip>
          <a:stretch>
            <a:fillRect/>
          </a:stretch>
        </p:blipFill>
        <p:spPr>
          <a:xfrm>
            <a:off x="1214789" y="3259562"/>
            <a:ext cx="2056276" cy="1542214"/>
          </a:xfrm>
          <a:prstGeom prst="rect">
            <a:avLst/>
          </a:prstGeom>
          <a:noFill/>
          <a:ln>
            <a:noFill/>
          </a:ln>
        </p:spPr>
      </p:pic>
      <p:pic>
        <p:nvPicPr>
          <p:cNvPr id="204" name="Google Shape;204;p22" title="Screen Recording 2021-07-29 at 1.05.53 PM.mov">
            <a:hlinkClick r:id="rId9"/>
          </p:cNvPr>
          <p:cNvPicPr preferRelativeResize="0"/>
          <p:nvPr/>
        </p:nvPicPr>
        <p:blipFill>
          <a:blip r:embed="rId4">
            <a:alphaModFix/>
          </a:blip>
          <a:stretch>
            <a:fillRect/>
          </a:stretch>
        </p:blipFill>
        <p:spPr>
          <a:xfrm>
            <a:off x="1214777" y="1627676"/>
            <a:ext cx="2056290" cy="154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Greyboxing</a:t>
            </a:r>
            <a:endParaRPr/>
          </a:p>
        </p:txBody>
      </p:sp>
      <p:sp>
        <p:nvSpPr>
          <p:cNvPr id="210" name="Google Shape;210;p23"/>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23"/>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3"/>
          <p:cNvPicPr preferRelativeResize="0"/>
          <p:nvPr/>
        </p:nvPicPr>
        <p:blipFill>
          <a:blip r:embed="rId3">
            <a:alphaModFix/>
          </a:blip>
          <a:stretch>
            <a:fillRect/>
          </a:stretch>
        </p:blipFill>
        <p:spPr>
          <a:xfrm>
            <a:off x="3200400" y="1581225"/>
            <a:ext cx="27432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a:t>
            </a:r>
            <a:endParaRPr/>
          </a:p>
        </p:txBody>
      </p:sp>
      <p:sp>
        <p:nvSpPr>
          <p:cNvPr id="218" name="Google Shape;218;p24"/>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9" name="Google Shape;219;p24"/>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24"/>
          <p:cNvPicPr preferRelativeResize="0"/>
          <p:nvPr/>
        </p:nvPicPr>
        <p:blipFill>
          <a:blip r:embed="rId3">
            <a:alphaModFix/>
          </a:blip>
          <a:stretch>
            <a:fillRect/>
          </a:stretch>
        </p:blipFill>
        <p:spPr>
          <a:xfrm>
            <a:off x="563648" y="1685118"/>
            <a:ext cx="3686101" cy="3113006"/>
          </a:xfrm>
          <a:prstGeom prst="rect">
            <a:avLst/>
          </a:prstGeom>
          <a:noFill/>
          <a:ln>
            <a:noFill/>
          </a:ln>
        </p:spPr>
      </p:pic>
      <p:pic>
        <p:nvPicPr>
          <p:cNvPr id="221" name="Google Shape;221;p24"/>
          <p:cNvPicPr preferRelativeResize="0"/>
          <p:nvPr/>
        </p:nvPicPr>
        <p:blipFill>
          <a:blip r:embed="rId4">
            <a:alphaModFix/>
          </a:blip>
          <a:stretch>
            <a:fillRect/>
          </a:stretch>
        </p:blipFill>
        <p:spPr>
          <a:xfrm>
            <a:off x="4817127" y="1685125"/>
            <a:ext cx="3329197" cy="3112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a:t>
            </a:r>
            <a:endParaRPr/>
          </a:p>
        </p:txBody>
      </p:sp>
      <p:sp>
        <p:nvSpPr>
          <p:cNvPr id="227" name="Google Shape;227;p2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Full Background Music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Opening Menu Music</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Victory Theme Music</a:t>
            </a:r>
            <a:endParaRPr/>
          </a:p>
        </p:txBody>
      </p:sp>
      <p:pic>
        <p:nvPicPr>
          <p:cNvPr id="228" name="Google Shape;228;p25" title="Retro8BitRefit.WAV">
            <a:hlinkClick r:id="rId3"/>
          </p:cNvPr>
          <p:cNvPicPr preferRelativeResize="0"/>
          <p:nvPr/>
        </p:nvPicPr>
        <p:blipFill>
          <a:blip r:embed="rId4">
            <a:alphaModFix/>
          </a:blip>
          <a:stretch>
            <a:fillRect/>
          </a:stretch>
        </p:blipFill>
        <p:spPr>
          <a:xfrm>
            <a:off x="819150" y="2343150"/>
            <a:ext cx="457200" cy="457200"/>
          </a:xfrm>
          <a:prstGeom prst="rect">
            <a:avLst/>
          </a:prstGeom>
          <a:noFill/>
          <a:ln>
            <a:noFill/>
          </a:ln>
        </p:spPr>
      </p:pic>
      <p:pic>
        <p:nvPicPr>
          <p:cNvPr id="229" name="Google Shape;229;p25" title="IntroMusic.wav">
            <a:hlinkClick r:id="rId5"/>
          </p:cNvPr>
          <p:cNvPicPr preferRelativeResize="0"/>
          <p:nvPr/>
        </p:nvPicPr>
        <p:blipFill>
          <a:blip r:embed="rId4">
            <a:alphaModFix/>
          </a:blip>
          <a:stretch>
            <a:fillRect/>
          </a:stretch>
        </p:blipFill>
        <p:spPr>
          <a:xfrm>
            <a:off x="819150" y="3085313"/>
            <a:ext cx="457200" cy="457200"/>
          </a:xfrm>
          <a:prstGeom prst="rect">
            <a:avLst/>
          </a:prstGeom>
          <a:noFill/>
          <a:ln>
            <a:noFill/>
          </a:ln>
        </p:spPr>
      </p:pic>
      <p:pic>
        <p:nvPicPr>
          <p:cNvPr id="230" name="Google Shape;230;p25" title="VictoryMotif.wav">
            <a:hlinkClick r:id="rId6"/>
          </p:cNvPr>
          <p:cNvPicPr preferRelativeResize="0"/>
          <p:nvPr/>
        </p:nvPicPr>
        <p:blipFill>
          <a:blip r:embed="rId4">
            <a:alphaModFix/>
          </a:blip>
          <a:stretch>
            <a:fillRect/>
          </a:stretch>
        </p:blipFill>
        <p:spPr>
          <a:xfrm>
            <a:off x="819150" y="3827475"/>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SFX</a:t>
            </a:r>
            <a:endParaRPr/>
          </a:p>
        </p:txBody>
      </p:sp>
      <p:sp>
        <p:nvSpPr>
          <p:cNvPr id="236" name="Google Shape;236;p26"/>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StartUp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Crusher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Void Fall</a:t>
            </a:r>
            <a:endParaRPr/>
          </a:p>
          <a:p>
            <a:pPr indent="0" lvl="0" marL="0" rtl="0" algn="l">
              <a:spcBef>
                <a:spcPts val="1200"/>
              </a:spcBef>
              <a:spcAft>
                <a:spcPts val="1200"/>
              </a:spcAft>
              <a:buNone/>
            </a:pPr>
            <a:r>
              <a:t/>
            </a:r>
            <a:endParaRPr/>
          </a:p>
        </p:txBody>
      </p:sp>
      <p:sp>
        <p:nvSpPr>
          <p:cNvPr id="237" name="Google Shape;237;p26"/>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Cut Blower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Cut Swirling</a:t>
            </a:r>
            <a:endParaRPr/>
          </a:p>
          <a:p>
            <a:pPr indent="0" lvl="0" marL="0" rtl="0" algn="l">
              <a:spcBef>
                <a:spcPts val="1200"/>
              </a:spcBef>
              <a:spcAft>
                <a:spcPts val="1200"/>
              </a:spcAft>
              <a:buNone/>
            </a:pPr>
            <a:r>
              <a:t/>
            </a:r>
            <a:endParaRPr/>
          </a:p>
        </p:txBody>
      </p:sp>
      <p:pic>
        <p:nvPicPr>
          <p:cNvPr id="238" name="Google Shape;238;p26" title="StartUp.wav">
            <a:hlinkClick r:id="rId3"/>
          </p:cNvPr>
          <p:cNvPicPr preferRelativeResize="0"/>
          <p:nvPr/>
        </p:nvPicPr>
        <p:blipFill>
          <a:blip r:embed="rId4">
            <a:alphaModFix/>
          </a:blip>
          <a:stretch>
            <a:fillRect/>
          </a:stretch>
        </p:blipFill>
        <p:spPr>
          <a:xfrm>
            <a:off x="919625" y="2343150"/>
            <a:ext cx="457200" cy="457200"/>
          </a:xfrm>
          <a:prstGeom prst="rect">
            <a:avLst/>
          </a:prstGeom>
          <a:noFill/>
          <a:ln>
            <a:noFill/>
          </a:ln>
        </p:spPr>
      </p:pic>
      <p:pic>
        <p:nvPicPr>
          <p:cNvPr id="239" name="Google Shape;239;p26" title="FinalCrusher.wav">
            <a:hlinkClick r:id="rId5"/>
          </p:cNvPr>
          <p:cNvPicPr preferRelativeResize="0"/>
          <p:nvPr/>
        </p:nvPicPr>
        <p:blipFill>
          <a:blip r:embed="rId4">
            <a:alphaModFix/>
          </a:blip>
          <a:stretch>
            <a:fillRect/>
          </a:stretch>
        </p:blipFill>
        <p:spPr>
          <a:xfrm>
            <a:off x="919625" y="3095825"/>
            <a:ext cx="457200" cy="457200"/>
          </a:xfrm>
          <a:prstGeom prst="rect">
            <a:avLst/>
          </a:prstGeom>
          <a:noFill/>
          <a:ln>
            <a:noFill/>
          </a:ln>
        </p:spPr>
      </p:pic>
      <p:pic>
        <p:nvPicPr>
          <p:cNvPr id="240" name="Google Shape;240;p26" title="VoidFinal.mp3">
            <a:hlinkClick r:id="rId6"/>
          </p:cNvPr>
          <p:cNvPicPr preferRelativeResize="0"/>
          <p:nvPr/>
        </p:nvPicPr>
        <p:blipFill>
          <a:blip r:embed="rId4">
            <a:alphaModFix/>
          </a:blip>
          <a:stretch>
            <a:fillRect/>
          </a:stretch>
        </p:blipFill>
        <p:spPr>
          <a:xfrm>
            <a:off x="919625" y="3848500"/>
            <a:ext cx="457200" cy="457200"/>
          </a:xfrm>
          <a:prstGeom prst="rect">
            <a:avLst/>
          </a:prstGeom>
          <a:noFill/>
          <a:ln>
            <a:noFill/>
          </a:ln>
        </p:spPr>
      </p:pic>
      <p:pic>
        <p:nvPicPr>
          <p:cNvPr id="241" name="Google Shape;241;p26" title="FinalBlower.wav">
            <a:hlinkClick r:id="rId7"/>
          </p:cNvPr>
          <p:cNvPicPr preferRelativeResize="0"/>
          <p:nvPr/>
        </p:nvPicPr>
        <p:blipFill>
          <a:blip r:embed="rId4">
            <a:alphaModFix/>
          </a:blip>
          <a:stretch>
            <a:fillRect/>
          </a:stretch>
        </p:blipFill>
        <p:spPr>
          <a:xfrm>
            <a:off x="4703200" y="2343150"/>
            <a:ext cx="457200" cy="457200"/>
          </a:xfrm>
          <a:prstGeom prst="rect">
            <a:avLst/>
          </a:prstGeom>
          <a:noFill/>
          <a:ln>
            <a:noFill/>
          </a:ln>
        </p:spPr>
      </p:pic>
      <p:pic>
        <p:nvPicPr>
          <p:cNvPr id="242" name="Google Shape;242;p26" title="SwirlingFinal.wav">
            <a:hlinkClick r:id="rId8"/>
          </p:cNvPr>
          <p:cNvPicPr preferRelativeResize="0"/>
          <p:nvPr/>
        </p:nvPicPr>
        <p:blipFill>
          <a:blip r:embed="rId4">
            <a:alphaModFix/>
          </a:blip>
          <a:stretch>
            <a:fillRect/>
          </a:stretch>
        </p:blipFill>
        <p:spPr>
          <a:xfrm>
            <a:off x="4703200" y="3095825"/>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Putting it all together...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28"/>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4" name="Google Shape;254;p28"/>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28" title="lightning.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61" name="Google Shape;261;p29"/>
          <p:cNvSpPr txBox="1"/>
          <p:nvPr>
            <p:ph idx="1" type="body"/>
          </p:nvPr>
        </p:nvSpPr>
        <p:spPr>
          <a:xfrm>
            <a:off x="819150" y="1990725"/>
            <a:ext cx="36861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u="sng">
                <a:solidFill>
                  <a:schemeClr val="hlink"/>
                </a:solidFill>
                <a:hlinkClick r:id="rId3"/>
              </a:rPr>
              <a:t>https://arcadingonline.com/what-is-marble-madness-a-brief-history-how-to-play-it-and-more-2/</a:t>
            </a:r>
            <a:endParaRPr/>
          </a:p>
          <a:p>
            <a:pPr indent="-311150" lvl="0" marL="457200" rtl="0" algn="l">
              <a:spcBef>
                <a:spcPts val="0"/>
              </a:spcBef>
              <a:spcAft>
                <a:spcPts val="0"/>
              </a:spcAft>
              <a:buSzPts val="1300"/>
              <a:buChar char="●"/>
            </a:pPr>
            <a:r>
              <a:rPr lang="en" u="sng">
                <a:solidFill>
                  <a:schemeClr val="hlink"/>
                </a:solidFill>
                <a:hlinkClick r:id="rId4"/>
              </a:rPr>
              <a:t>https://kotaku.com/unraveling-marble-madness-through-speedrunning-1797579905</a:t>
            </a:r>
            <a:endParaRPr/>
          </a:p>
          <a:p>
            <a:pPr indent="-311150" lvl="0" marL="457200" rtl="0" algn="l">
              <a:spcBef>
                <a:spcPts val="0"/>
              </a:spcBef>
              <a:spcAft>
                <a:spcPts val="0"/>
              </a:spcAft>
              <a:buSzPts val="1300"/>
              <a:buChar char="●"/>
            </a:pPr>
            <a:r>
              <a:rPr lang="en" u="sng">
                <a:solidFill>
                  <a:schemeClr val="hlink"/>
                </a:solidFill>
                <a:hlinkClick r:id="rId5"/>
              </a:rPr>
              <a:t>https://www.mobygames.com/game/marble-madness</a:t>
            </a:r>
            <a:endParaRPr/>
          </a:p>
          <a:p>
            <a:pPr indent="-311150" lvl="0" marL="457200" rtl="0" algn="l">
              <a:spcBef>
                <a:spcPts val="0"/>
              </a:spcBef>
              <a:spcAft>
                <a:spcPts val="0"/>
              </a:spcAft>
              <a:buSzPts val="1300"/>
              <a:buChar char="●"/>
            </a:pPr>
            <a:r>
              <a:rPr lang="en" u="sng">
                <a:solidFill>
                  <a:schemeClr val="hlink"/>
                </a:solidFill>
                <a:hlinkClick r:id="rId6"/>
              </a:rPr>
              <a:t>https://gamesdb.launchbox-app.com/games/images/83474</a:t>
            </a:r>
            <a:endParaRPr/>
          </a:p>
          <a:p>
            <a:pPr indent="-311150" lvl="0" marL="457200" rtl="0" algn="l">
              <a:spcBef>
                <a:spcPts val="0"/>
              </a:spcBef>
              <a:spcAft>
                <a:spcPts val="0"/>
              </a:spcAft>
              <a:buSzPts val="1300"/>
              <a:buChar char="●"/>
            </a:pPr>
            <a:r>
              <a:rPr lang="en" u="sng">
                <a:solidFill>
                  <a:schemeClr val="hlink"/>
                </a:solidFill>
                <a:hlinkClick r:id="rId7"/>
              </a:rPr>
              <a:t>https://www.clipartmax.com/middle/m2i8N4Z5d3G6m2H7_blue-marble-blue-marbles-clipart/</a:t>
            </a:r>
            <a:endParaRPr/>
          </a:p>
        </p:txBody>
      </p:sp>
      <p:sp>
        <p:nvSpPr>
          <p:cNvPr id="262" name="Google Shape;262;p29"/>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8"/>
              </a:rPr>
              <a:t>https://en.wikipedia.org/wiki/Marble_Madness#Gameplay</a:t>
            </a:r>
            <a:endParaRPr/>
          </a:p>
          <a:p>
            <a:pPr indent="-311150" lvl="0" marL="457200" rtl="0" algn="l">
              <a:spcBef>
                <a:spcPts val="0"/>
              </a:spcBef>
              <a:spcAft>
                <a:spcPts val="0"/>
              </a:spcAft>
              <a:buSzPts val="1300"/>
              <a:buChar char="●"/>
            </a:pPr>
            <a:r>
              <a:rPr lang="en" u="sng">
                <a:solidFill>
                  <a:schemeClr val="hlink"/>
                </a:solidFill>
                <a:hlinkClick r:id="rId9"/>
              </a:rPr>
              <a:t>https://protipoftheday.com/node/297.html</a:t>
            </a:r>
            <a:endParaRPr/>
          </a:p>
          <a:p>
            <a:pPr indent="-311150" lvl="0" marL="457200" rtl="0" algn="l">
              <a:spcBef>
                <a:spcPts val="0"/>
              </a:spcBef>
              <a:spcAft>
                <a:spcPts val="0"/>
              </a:spcAft>
              <a:buSzPts val="1300"/>
              <a:buChar char="●"/>
            </a:pPr>
            <a:r>
              <a:rPr lang="en" u="sng">
                <a:solidFill>
                  <a:schemeClr val="hlink"/>
                </a:solidFill>
                <a:hlinkClick r:id="rId10"/>
              </a:rPr>
              <a:t>https://www.vintagearcade.net/shop/arcade-games/marble-madness-arcade-game/</a:t>
            </a:r>
            <a:endParaRPr/>
          </a:p>
          <a:p>
            <a:pPr indent="-311150" lvl="0" marL="457200" rtl="0" algn="l">
              <a:spcBef>
                <a:spcPts val="0"/>
              </a:spcBef>
              <a:spcAft>
                <a:spcPts val="0"/>
              </a:spcAft>
              <a:buSzPts val="1300"/>
              <a:buChar char="●"/>
            </a:pPr>
            <a:r>
              <a:rPr lang="en" u="sng">
                <a:solidFill>
                  <a:schemeClr val="hlink"/>
                </a:solidFill>
                <a:hlinkClick r:id="rId11"/>
              </a:rPr>
              <a:t>https://romhustler.org/rom/mame/marble-madness-set-1</a:t>
            </a:r>
            <a:endParaRPr/>
          </a:p>
          <a:p>
            <a:pPr indent="-311150" lvl="0" marL="457200" rtl="0" algn="l">
              <a:spcBef>
                <a:spcPts val="0"/>
              </a:spcBef>
              <a:spcAft>
                <a:spcPts val="0"/>
              </a:spcAft>
              <a:buSzPts val="1300"/>
              <a:buChar char="●"/>
            </a:pPr>
            <a:r>
              <a:rPr lang="en" u="sng">
                <a:solidFill>
                  <a:schemeClr val="hlink"/>
                </a:solidFill>
                <a:hlinkClick r:id="rId12"/>
              </a:rPr>
              <a:t>https://conceptboard.com/blog/brainstorming-techniques-templates/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t>
            </a:r>
            <a:endParaRPr/>
          </a:p>
        </p:txBody>
      </p:sp>
      <p:pic>
        <p:nvPicPr>
          <p:cNvPr id="140" name="Google Shape;140;p15"/>
          <p:cNvPicPr preferRelativeResize="0"/>
          <p:nvPr/>
        </p:nvPicPr>
        <p:blipFill>
          <a:blip r:embed="rId3">
            <a:alphaModFix/>
          </a:blip>
          <a:stretch>
            <a:fillRect/>
          </a:stretch>
        </p:blipFill>
        <p:spPr>
          <a:xfrm>
            <a:off x="4972109" y="1161500"/>
            <a:ext cx="3352664" cy="3277225"/>
          </a:xfrm>
          <a:prstGeom prst="rect">
            <a:avLst/>
          </a:prstGeom>
          <a:noFill/>
          <a:ln>
            <a:noFill/>
          </a:ln>
        </p:spPr>
      </p:pic>
      <p:pic>
        <p:nvPicPr>
          <p:cNvPr id="141" name="Google Shape;141;p15"/>
          <p:cNvPicPr preferRelativeResize="0"/>
          <p:nvPr/>
        </p:nvPicPr>
        <p:blipFill>
          <a:blip r:embed="rId4">
            <a:alphaModFix/>
          </a:blip>
          <a:stretch>
            <a:fillRect/>
          </a:stretch>
        </p:blipFill>
        <p:spPr>
          <a:xfrm>
            <a:off x="924273" y="1027643"/>
            <a:ext cx="270375" cy="270375"/>
          </a:xfrm>
          <a:prstGeom prst="rect">
            <a:avLst/>
          </a:prstGeom>
          <a:noFill/>
          <a:ln>
            <a:noFill/>
          </a:ln>
        </p:spPr>
      </p:pic>
      <p:pic>
        <p:nvPicPr>
          <p:cNvPr id="142" name="Google Shape;142;p15"/>
          <p:cNvPicPr preferRelativeResize="0"/>
          <p:nvPr/>
        </p:nvPicPr>
        <p:blipFill>
          <a:blip r:embed="rId5">
            <a:alphaModFix/>
          </a:blip>
          <a:stretch>
            <a:fillRect/>
          </a:stretch>
        </p:blipFill>
        <p:spPr>
          <a:xfrm>
            <a:off x="819150" y="1990725"/>
            <a:ext cx="3427200" cy="24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Mechanics</a:t>
            </a:r>
            <a:endParaRPr/>
          </a:p>
        </p:txBody>
      </p:sp>
      <p:sp>
        <p:nvSpPr>
          <p:cNvPr id="148" name="Google Shape;148;p16"/>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7647800" y="199550"/>
            <a:ext cx="1301450" cy="646050"/>
          </a:xfrm>
          <a:prstGeom prst="rect">
            <a:avLst/>
          </a:prstGeom>
          <a:noFill/>
          <a:ln>
            <a:noFill/>
          </a:ln>
        </p:spPr>
      </p:pic>
      <p:pic>
        <p:nvPicPr>
          <p:cNvPr id="150" name="Google Shape;150;p16"/>
          <p:cNvPicPr preferRelativeResize="0"/>
          <p:nvPr/>
        </p:nvPicPr>
        <p:blipFill>
          <a:blip r:embed="rId4">
            <a:alphaModFix/>
          </a:blip>
          <a:stretch>
            <a:fillRect/>
          </a:stretch>
        </p:blipFill>
        <p:spPr>
          <a:xfrm>
            <a:off x="4638750" y="1213388"/>
            <a:ext cx="3686100" cy="3225337"/>
          </a:xfrm>
          <a:prstGeom prst="rect">
            <a:avLst/>
          </a:prstGeom>
          <a:noFill/>
          <a:ln>
            <a:noFill/>
          </a:ln>
        </p:spPr>
      </p:pic>
      <p:pic>
        <p:nvPicPr>
          <p:cNvPr id="151" name="Google Shape;151;p16"/>
          <p:cNvPicPr preferRelativeResize="0"/>
          <p:nvPr/>
        </p:nvPicPr>
        <p:blipFill>
          <a:blip r:embed="rId5">
            <a:alphaModFix/>
          </a:blip>
          <a:stretch>
            <a:fillRect/>
          </a:stretch>
        </p:blipFill>
        <p:spPr>
          <a:xfrm>
            <a:off x="819150" y="1535175"/>
            <a:ext cx="2364425" cy="2903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Color Palette</a:t>
            </a:r>
            <a:endParaRPr/>
          </a:p>
        </p:txBody>
      </p:sp>
      <p:pic>
        <p:nvPicPr>
          <p:cNvPr id="157" name="Google Shape;157;p17"/>
          <p:cNvPicPr preferRelativeResize="0"/>
          <p:nvPr/>
        </p:nvPicPr>
        <p:blipFill>
          <a:blip r:embed="rId3">
            <a:alphaModFix/>
          </a:blip>
          <a:stretch>
            <a:fillRect/>
          </a:stretch>
        </p:blipFill>
        <p:spPr>
          <a:xfrm>
            <a:off x="2421062" y="1590727"/>
            <a:ext cx="4301873" cy="284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Basics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Art</a:t>
            </a:r>
            <a:endParaRPr/>
          </a:p>
        </p:txBody>
      </p:sp>
      <p:pic>
        <p:nvPicPr>
          <p:cNvPr id="168" name="Google Shape;168;p19"/>
          <p:cNvPicPr preferRelativeResize="0"/>
          <p:nvPr/>
        </p:nvPicPr>
        <p:blipFill rotWithShape="1">
          <a:blip r:embed="rId3">
            <a:alphaModFix/>
          </a:blip>
          <a:srcRect b="8290" l="0" r="0" t="-8290"/>
          <a:stretch/>
        </p:blipFill>
        <p:spPr>
          <a:xfrm>
            <a:off x="6040825" y="2191975"/>
            <a:ext cx="2790275" cy="1860169"/>
          </a:xfrm>
          <a:prstGeom prst="rect">
            <a:avLst/>
          </a:prstGeom>
          <a:noFill/>
          <a:ln>
            <a:noFill/>
          </a:ln>
        </p:spPr>
      </p:pic>
      <p:pic>
        <p:nvPicPr>
          <p:cNvPr id="169" name="Google Shape;169;p19"/>
          <p:cNvPicPr preferRelativeResize="0"/>
          <p:nvPr/>
        </p:nvPicPr>
        <p:blipFill>
          <a:blip r:embed="rId4">
            <a:alphaModFix/>
          </a:blip>
          <a:stretch>
            <a:fillRect/>
          </a:stretch>
        </p:blipFill>
        <p:spPr>
          <a:xfrm>
            <a:off x="316900" y="2032950"/>
            <a:ext cx="2790275" cy="2790275"/>
          </a:xfrm>
          <a:prstGeom prst="rect">
            <a:avLst/>
          </a:prstGeom>
          <a:noFill/>
          <a:ln>
            <a:noFill/>
          </a:ln>
        </p:spPr>
      </p:pic>
      <p:pic>
        <p:nvPicPr>
          <p:cNvPr id="170" name="Google Shape;170;p19"/>
          <p:cNvPicPr preferRelativeResize="0"/>
          <p:nvPr/>
        </p:nvPicPr>
        <p:blipFill>
          <a:blip r:embed="rId5">
            <a:alphaModFix/>
          </a:blip>
          <a:stretch>
            <a:fillRect/>
          </a:stretch>
        </p:blipFill>
        <p:spPr>
          <a:xfrm>
            <a:off x="2967900" y="1957975"/>
            <a:ext cx="2790275" cy="279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Finalizing 2D Art</a:t>
            </a:r>
            <a:endParaRPr/>
          </a:p>
        </p:txBody>
      </p:sp>
      <p:pic>
        <p:nvPicPr>
          <p:cNvPr id="176" name="Google Shape;176;p20"/>
          <p:cNvPicPr preferRelativeResize="0"/>
          <p:nvPr/>
        </p:nvPicPr>
        <p:blipFill>
          <a:blip r:embed="rId3">
            <a:alphaModFix/>
          </a:blip>
          <a:stretch>
            <a:fillRect/>
          </a:stretch>
        </p:blipFill>
        <p:spPr>
          <a:xfrm>
            <a:off x="6360675" y="215950"/>
            <a:ext cx="2522674" cy="4713876"/>
          </a:xfrm>
          <a:prstGeom prst="rect">
            <a:avLst/>
          </a:prstGeom>
          <a:noFill/>
          <a:ln>
            <a:noFill/>
          </a:ln>
        </p:spPr>
      </p:pic>
      <p:pic>
        <p:nvPicPr>
          <p:cNvPr id="177" name="Google Shape;177;p20"/>
          <p:cNvPicPr preferRelativeResize="0"/>
          <p:nvPr/>
        </p:nvPicPr>
        <p:blipFill>
          <a:blip r:embed="rId4">
            <a:alphaModFix/>
          </a:blip>
          <a:stretch>
            <a:fillRect/>
          </a:stretch>
        </p:blipFill>
        <p:spPr>
          <a:xfrm>
            <a:off x="5839925" y="3315738"/>
            <a:ext cx="1188225" cy="1523350"/>
          </a:xfrm>
          <a:prstGeom prst="rect">
            <a:avLst/>
          </a:prstGeom>
          <a:noFill/>
          <a:ln>
            <a:noFill/>
          </a:ln>
        </p:spPr>
      </p:pic>
      <p:pic>
        <p:nvPicPr>
          <p:cNvPr id="178" name="Google Shape;178;p20"/>
          <p:cNvPicPr preferRelativeResize="0"/>
          <p:nvPr/>
        </p:nvPicPr>
        <p:blipFill>
          <a:blip r:embed="rId5">
            <a:alphaModFix/>
          </a:blip>
          <a:stretch>
            <a:fillRect/>
          </a:stretch>
        </p:blipFill>
        <p:spPr>
          <a:xfrm>
            <a:off x="4571998" y="3341525"/>
            <a:ext cx="1147999" cy="1471800"/>
          </a:xfrm>
          <a:prstGeom prst="rect">
            <a:avLst/>
          </a:prstGeom>
          <a:noFill/>
          <a:ln>
            <a:noFill/>
          </a:ln>
        </p:spPr>
      </p:pic>
      <p:pic>
        <p:nvPicPr>
          <p:cNvPr id="179" name="Google Shape;179;p20"/>
          <p:cNvPicPr preferRelativeResize="0"/>
          <p:nvPr/>
        </p:nvPicPr>
        <p:blipFill>
          <a:blip r:embed="rId6">
            <a:alphaModFix/>
          </a:blip>
          <a:stretch>
            <a:fillRect/>
          </a:stretch>
        </p:blipFill>
        <p:spPr>
          <a:xfrm>
            <a:off x="332549" y="3162425"/>
            <a:ext cx="2980777" cy="1676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3D Modeling</a:t>
            </a:r>
            <a:endParaRPr/>
          </a:p>
        </p:txBody>
      </p:sp>
      <p:sp>
        <p:nvSpPr>
          <p:cNvPr id="185" name="Google Shape;185;p2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6" name="Google Shape;186;p21"/>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4766824" y="2295525"/>
            <a:ext cx="3862743" cy="2447999"/>
          </a:xfrm>
          <a:prstGeom prst="rect">
            <a:avLst/>
          </a:prstGeom>
          <a:noFill/>
          <a:ln>
            <a:noFill/>
          </a:ln>
        </p:spPr>
      </p:pic>
      <p:pic>
        <p:nvPicPr>
          <p:cNvPr id="188" name="Google Shape;188;p21"/>
          <p:cNvPicPr preferRelativeResize="0"/>
          <p:nvPr/>
        </p:nvPicPr>
        <p:blipFill>
          <a:blip r:embed="rId4">
            <a:alphaModFix/>
          </a:blip>
          <a:stretch>
            <a:fillRect/>
          </a:stretch>
        </p:blipFill>
        <p:spPr>
          <a:xfrm>
            <a:off x="2383266" y="1800200"/>
            <a:ext cx="3721561" cy="2447999"/>
          </a:xfrm>
          <a:prstGeom prst="rect">
            <a:avLst/>
          </a:prstGeom>
          <a:noFill/>
          <a:ln>
            <a:noFill/>
          </a:ln>
        </p:spPr>
      </p:pic>
      <p:pic>
        <p:nvPicPr>
          <p:cNvPr id="189" name="Google Shape;189;p21"/>
          <p:cNvPicPr preferRelativeResize="0"/>
          <p:nvPr/>
        </p:nvPicPr>
        <p:blipFill>
          <a:blip r:embed="rId5">
            <a:alphaModFix/>
          </a:blip>
          <a:stretch>
            <a:fillRect/>
          </a:stretch>
        </p:blipFill>
        <p:spPr>
          <a:xfrm>
            <a:off x="438149" y="2810250"/>
            <a:ext cx="2986101" cy="2009475"/>
          </a:xfrm>
          <a:prstGeom prst="rect">
            <a:avLst/>
          </a:prstGeom>
          <a:noFill/>
          <a:ln>
            <a:noFill/>
          </a:ln>
        </p:spPr>
      </p:pic>
      <p:pic>
        <p:nvPicPr>
          <p:cNvPr id="190" name="Google Shape;190;p21"/>
          <p:cNvPicPr preferRelativeResize="0"/>
          <p:nvPr/>
        </p:nvPicPr>
        <p:blipFill>
          <a:blip r:embed="rId6">
            <a:alphaModFix/>
          </a:blip>
          <a:stretch>
            <a:fillRect/>
          </a:stretch>
        </p:blipFill>
        <p:spPr>
          <a:xfrm>
            <a:off x="334536" y="1544425"/>
            <a:ext cx="3193326" cy="1822374"/>
          </a:xfrm>
          <a:prstGeom prst="rect">
            <a:avLst/>
          </a:prstGeom>
          <a:noFill/>
          <a:ln>
            <a:noFill/>
          </a:ln>
        </p:spPr>
      </p:pic>
      <p:pic>
        <p:nvPicPr>
          <p:cNvPr id="191" name="Google Shape;191;p21"/>
          <p:cNvPicPr preferRelativeResize="0"/>
          <p:nvPr/>
        </p:nvPicPr>
        <p:blipFill>
          <a:blip r:embed="rId7">
            <a:alphaModFix/>
          </a:blip>
          <a:stretch>
            <a:fillRect/>
          </a:stretch>
        </p:blipFill>
        <p:spPr>
          <a:xfrm>
            <a:off x="4995436" y="345125"/>
            <a:ext cx="3136219" cy="244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