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3" r:id="rId7"/>
    <p:sldId id="274" r:id="rId8"/>
    <p:sldId id="264" r:id="rId9"/>
    <p:sldId id="265" r:id="rId10"/>
    <p:sldId id="266" r:id="rId11"/>
    <p:sldId id="271" r:id="rId12"/>
    <p:sldId id="272" r:id="rId13"/>
    <p:sldId id="269" r:id="rId14"/>
    <p:sldId id="270" r:id="rId15"/>
    <p:sldId id="273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Financial Inclusion in </a:t>
            </a:r>
            <a:r>
              <a:rPr lang="en-GB" b="1" dirty="0" smtClean="0"/>
              <a:t>Africa.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Rwanda, Kenya, Tanzania and </a:t>
            </a:r>
            <a:r>
              <a:rPr lang="en-GB" b="1" dirty="0" smtClean="0"/>
              <a:t>Uganda </a:t>
            </a:r>
            <a:r>
              <a:rPr lang="en-GB" b="1" dirty="0"/>
              <a:t>as a Case </a:t>
            </a:r>
            <a:r>
              <a:rPr lang="en-GB" b="1" dirty="0" smtClean="0"/>
              <a:t>Study</a:t>
            </a:r>
          </a:p>
        </p:txBody>
      </p:sp>
    </p:spTree>
    <p:extLst>
      <p:ext uri="{BB962C8B-B14F-4D97-AF65-F5344CB8AC3E}">
        <p14:creationId xmlns:p14="http://schemas.microsoft.com/office/powerpoint/2010/main" val="25673733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617" y="1174236"/>
            <a:ext cx="7748765" cy="45095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88835" y="589461"/>
            <a:ext cx="512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Genders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2248402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570" y="1532235"/>
            <a:ext cx="8496089" cy="41678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17273" y="675861"/>
            <a:ext cx="5255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Age Group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2891087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05" y="2133305"/>
            <a:ext cx="11800989" cy="259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021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617" y="1174236"/>
            <a:ext cx="7748765" cy="45095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56097" y="589461"/>
            <a:ext cx="4420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Education Level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13894620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726" y="1174236"/>
            <a:ext cx="7672548" cy="45095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01656" y="597412"/>
            <a:ext cx="4603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Occupation Level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3401699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3" y="2068143"/>
            <a:ext cx="10209505" cy="26422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92487" y="1486893"/>
            <a:ext cx="687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Household Size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330178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Insights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About 85% of the total population do not have a bank account.</a:t>
            </a:r>
          </a:p>
          <a:p>
            <a:r>
              <a:rPr lang="en-GB" dirty="0" smtClean="0"/>
              <a:t>Rural areas have a high population of people with no bank account.</a:t>
            </a:r>
          </a:p>
          <a:p>
            <a:r>
              <a:rPr lang="en-GB" dirty="0" smtClean="0"/>
              <a:t>A large number of people with no formal education do not have back accounts.</a:t>
            </a:r>
          </a:p>
          <a:p>
            <a:r>
              <a:rPr lang="en-GB" dirty="0" smtClean="0"/>
              <a:t>High population of the female gender do not have bank accounts.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5427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Sensitization.</a:t>
            </a:r>
            <a:endParaRPr lang="en-GB" dirty="0"/>
          </a:p>
          <a:p>
            <a:r>
              <a:rPr lang="en-GB" dirty="0" smtClean="0"/>
              <a:t>Face education and literacy gaps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49727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1697" y="2449002"/>
            <a:ext cx="6297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 dirty="0">
                <a:latin typeface="Franklin Gothic Demi" panose="020B0703020102020204" pitchFamily="34" charset="0"/>
              </a:rPr>
              <a:t>Thank you </a:t>
            </a:r>
            <a:r>
              <a:rPr lang="en-GB" sz="7200" b="1" dirty="0">
                <a:latin typeface="Franklin Gothic Demi" panose="020B0703020102020204" pitchFamily="34" charset="0"/>
                <a:sym typeface="Wingdings" panose="05000000000000000000" pitchFamily="2" charset="2"/>
              </a:rPr>
              <a:t>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3197469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What is Financial Inclusion?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is where individuals and businesses have access to useful and affordable financial products and services that meet their needs and are delivered in a responsible and sustainable way.</a:t>
            </a:r>
          </a:p>
          <a:p>
            <a:r>
              <a:rPr lang="en-GB" dirty="0" smtClean="0"/>
              <a:t>It is the availability and equality of opportunities to access financial services.</a:t>
            </a:r>
          </a:p>
          <a:p>
            <a:pPr marL="0" indent="0">
              <a:buNone/>
            </a:pPr>
            <a:r>
              <a:rPr lang="en-GB" dirty="0" smtClean="0"/>
              <a:t>*For the purpose of this project, we will be using Bank </a:t>
            </a:r>
            <a:r>
              <a:rPr lang="en-GB" dirty="0"/>
              <a:t>A</a:t>
            </a:r>
            <a:r>
              <a:rPr lang="en-GB" dirty="0" smtClean="0"/>
              <a:t>ccounts as the indicator of financial inclusion because of the pivotal role that banks play in access to financial services.</a:t>
            </a:r>
          </a:p>
          <a:p>
            <a:pPr marL="0" indent="0">
              <a:buNone/>
            </a:pPr>
            <a:r>
              <a:rPr lang="en-GB" sz="1400" b="1" dirty="0" smtClean="0"/>
              <a:t>Source of data: </a:t>
            </a:r>
            <a:r>
              <a:rPr lang="en-GB" sz="1400" b="1" dirty="0" err="1" smtClean="0"/>
              <a:t>Zindi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837315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Problem Statement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Financial inclusion remains one of the main obstacles to economic and human development in Africa.</a:t>
            </a:r>
          </a:p>
          <a:p>
            <a:pPr marL="0" indent="0">
              <a:buNone/>
            </a:pPr>
            <a:r>
              <a:rPr lang="en-GB" dirty="0" smtClean="0"/>
              <a:t>Traditionally access to bank account has been regarded as an indicator of financial inclusion. Despite the proliferation of bank apps in Africa, and the growth of innovative fin-tech solutions, banks still play a vital role in facilitating access to financial services.</a:t>
            </a:r>
          </a:p>
          <a:p>
            <a:pPr marL="0" indent="0">
              <a:buNone/>
            </a:pPr>
            <a:r>
              <a:rPr lang="en-GB" dirty="0" smtClean="0"/>
              <a:t>Access to bank accounts enable individuals to save and facilitate payments while also helping businesses build up their credit-worthiness and improve their access to other finance services. Therefore, access to bank accounts is an essential contribution to long-term economic growth.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1325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Benefits of Bank Accounts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Savings</a:t>
            </a:r>
            <a:r>
              <a:rPr lang="en-GB" dirty="0" smtClean="0"/>
              <a:t> </a:t>
            </a:r>
          </a:p>
          <a:p>
            <a:r>
              <a:rPr lang="en-GB" b="1" dirty="0" smtClean="0"/>
              <a:t>Transparency</a:t>
            </a:r>
            <a:endParaRPr lang="en-GB" dirty="0"/>
          </a:p>
          <a:p>
            <a:r>
              <a:rPr lang="en-GB" b="1" dirty="0" smtClean="0"/>
              <a:t>Accessibility</a:t>
            </a:r>
            <a:r>
              <a:rPr lang="en-GB" dirty="0" smtClean="0"/>
              <a:t> </a:t>
            </a:r>
          </a:p>
          <a:p>
            <a:r>
              <a:rPr lang="en-GB" b="1" dirty="0" smtClean="0"/>
              <a:t>Safety</a:t>
            </a:r>
          </a:p>
          <a:p>
            <a:r>
              <a:rPr lang="en-GB" b="1" dirty="0" smtClean="0"/>
              <a:t> Identity</a:t>
            </a:r>
          </a:p>
        </p:txBody>
      </p:sp>
    </p:spTree>
    <p:extLst>
      <p:ext uri="{BB962C8B-B14F-4D97-AF65-F5344CB8AC3E}">
        <p14:creationId xmlns:p14="http://schemas.microsoft.com/office/powerpoint/2010/main" val="39648318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Objectives 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objective of this project is to </a:t>
            </a:r>
            <a:r>
              <a:rPr lang="en-GB" dirty="0" smtClean="0"/>
              <a:t> </a:t>
            </a:r>
            <a:r>
              <a:rPr lang="en-GB" dirty="0"/>
              <a:t>identify individuals that are not financially </a:t>
            </a:r>
            <a:r>
              <a:rPr lang="en-GB" dirty="0" smtClean="0"/>
              <a:t>inclusive</a:t>
            </a:r>
          </a:p>
          <a:p>
            <a:endParaRPr lang="en-GB" dirty="0" smtClean="0"/>
          </a:p>
          <a:p>
            <a:r>
              <a:rPr lang="en-GB" dirty="0" smtClean="0"/>
              <a:t> which </a:t>
            </a:r>
            <a:r>
              <a:rPr lang="en-GB" dirty="0"/>
              <a:t>individuals are most likely to have or use a bank account.</a:t>
            </a:r>
          </a:p>
        </p:txBody>
      </p:sp>
    </p:spTree>
    <p:extLst>
      <p:ext uri="{BB962C8B-B14F-4D97-AF65-F5344CB8AC3E}">
        <p14:creationId xmlns:p14="http://schemas.microsoft.com/office/powerpoint/2010/main" val="2633536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20" y="1173769"/>
            <a:ext cx="10563225" cy="52101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8028" y="453224"/>
            <a:ext cx="7394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Bank Account owners in all Countries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88023807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453" y="1746734"/>
            <a:ext cx="8898604" cy="45095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21496" y="906448"/>
            <a:ext cx="5788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Countries Vs Bank Accounts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1227509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6432" y="882595"/>
            <a:ext cx="4866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Location Type Vs Bank Account</a:t>
            </a:r>
            <a:endParaRPr lang="en-GB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45" y="1571625"/>
            <a:ext cx="8193973" cy="444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39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803" y="1765603"/>
            <a:ext cx="7216347" cy="40786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31597" y="731520"/>
            <a:ext cx="5072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Cell phone Access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1164022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322</TotalTime>
  <Words>341</Words>
  <Application>Microsoft Office PowerPoint</Application>
  <PresentationFormat>Widescreen</PresentationFormat>
  <Paragraphs>39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Century Schoolbook</vt:lpstr>
      <vt:lpstr>Corbel</vt:lpstr>
      <vt:lpstr>Franklin Gothic Demi</vt:lpstr>
      <vt:lpstr>Wingdings</vt:lpstr>
      <vt:lpstr>Feathered</vt:lpstr>
      <vt:lpstr>Financial Inclusion in Africa.</vt:lpstr>
      <vt:lpstr>What is Financial Inclusion?</vt:lpstr>
      <vt:lpstr>Problem Statement</vt:lpstr>
      <vt:lpstr>Benefits of Bank Accounts</vt:lpstr>
      <vt:lpstr>Objectives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Insights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Inclusion in Africa.</dc:title>
  <dc:creator>habeeb odoffin</dc:creator>
  <cp:lastModifiedBy>habeeb odoffin</cp:lastModifiedBy>
  <cp:revision>43</cp:revision>
  <dcterms:created xsi:type="dcterms:W3CDTF">2019-09-19T17:42:42Z</dcterms:created>
  <dcterms:modified xsi:type="dcterms:W3CDTF">2019-09-20T11:43:30Z</dcterms:modified>
</cp:coreProperties>
</file>