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8832-9024-491A-983A-B886EF43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8C097-4921-48B4-83DE-71CEDB582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4A82-146B-436D-8618-A127FB95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EFEAC-D9E0-44A0-A38F-319DD57D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62043-9CAD-44D6-944E-4300E35E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5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636-67E0-42CC-9BA2-C75A7ECF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7DCD3-084F-4162-82D5-EC705D8B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59D32-34ED-4F1B-973A-ADCC4048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ECFA9-5C95-4CA4-8F23-D36C88CA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DA98B-696D-4096-A2C6-0758678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5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30055-9BD0-4FDF-9430-11710518B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07A22-ECB8-4D20-A63D-72705845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98F65-6762-4DB8-AC0D-B7BD6383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9F8EB-8D89-4B49-B4A8-73F19C6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97C62-C3D8-4B74-A782-03A47C87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3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74CA1-7A95-470A-AB62-9C91B3F3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0B903-D1DB-40D9-BDA2-F59EBF15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3D60A-DD39-4D9A-984B-D0A3E61D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78663-66A5-4208-893C-4F96D662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84144-E931-47D2-9D53-83FA723F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7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23CE0-DB60-4394-9922-F4A01506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5CDA5-6BF0-4CB1-B446-3A695202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29042-1528-4851-BB3C-0972D45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9615F0-2A2B-41D5-AC19-F7EBBC42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E5B1E-BE8C-480C-9F68-1413042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1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DB66-8363-4EFC-8B86-046F22F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6407B-AB26-4F79-B30B-56FCDE69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4B7E2-5367-49F6-B289-4766E0D2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104C7-FF2F-4156-829C-B16179D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CEA7D5-CDAE-4CD2-8088-E8C057C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8371F-0350-484C-8536-2CD82594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8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762E8-0074-4B14-9E31-BF2A99CB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0CA2D-4152-4673-B712-6C42CD11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DBE24-8FF1-47B6-B42F-35FCE540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65C34E-45B4-4366-A930-84DCB4B2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5575FD-047B-44BF-A320-5D9249E5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74B18-9FB4-444B-93FE-3F33785D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D5AB83-4985-4C39-A8B8-8FA9B87B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4BFC5E-2C1D-43C4-92C3-14C8992C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F7EA-1F81-4484-A63F-462878A3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646D2-0935-407F-A2C0-0AFDBDF9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BAFC7E-5E7E-466B-BB49-4BC20F9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0CD38A-7C86-4010-91AB-6940C9CE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6C135F-57EB-4500-80DB-26AC131F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D42D2D-9675-41A9-8EB7-42DECF0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1EB5DB-7BF8-4D0A-B9D9-6295E87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8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28CA-4480-4014-BBC5-B36BA842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C23BC-4F8E-4B32-A1E0-7A7B8D10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5BF95-B197-48B5-B920-CEDABA40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85D53-B9D8-413A-8672-9D322B71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EB331-95A5-4DA2-8E8F-650652C5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31FA-E6CB-4CCA-B5EA-E249E056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03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DAD0-C222-4C00-94BD-C432A6CF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9F955-9AE8-4EFD-B187-A6B394E70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16CC5-3B99-4357-9765-B764463E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7EA57-4D6B-4A4F-A483-F9FC9465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3954E-6EE2-4545-99DF-8FBFA22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363F2-6507-4EAC-B3A8-83CFC152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7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9AD91-4B37-44C4-BD5D-9FBD32C4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6715F-1720-47C8-945B-D0042914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4485F-B595-4478-8ED1-D356C61F2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41D51-47C9-4D81-8DE5-1ED12B3F7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32347-41D9-407B-A638-83948FBD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39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E4C86-A53C-4B59-B4C2-D1836688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Repsol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5BFD750-B177-4991-8CBC-B54A28C6A888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Grupo formado por: Adrián Juzgado, Michael Joel y José Durán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C0BEE4-468B-4E7A-AA73-A29B7EAE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8" r="4695" b="-1"/>
          <a:stretch/>
        </p:blipFill>
        <p:spPr>
          <a:xfrm>
            <a:off x="6643856" y="1690188"/>
            <a:ext cx="5051320" cy="34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8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71112-B3DB-455C-BEBC-5D53251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2"/>
            <a:ext cx="5193579" cy="1715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Berlin Sans FB Demi" panose="020B0604020202020204" pitchFamily="34" charset="0"/>
              </a:rPr>
              <a:t>Procesos de </a:t>
            </a:r>
            <a:r>
              <a:rPr lang="en-US" sz="5200" kern="1200" dirty="0" err="1">
                <a:solidFill>
                  <a:schemeClr val="tx1"/>
                </a:solidFill>
                <a:latin typeface="Berlin Sans FB Demi" panose="020B0604020202020204" pitchFamily="34" charset="0"/>
              </a:rPr>
              <a:t>ventas</a:t>
            </a:r>
            <a:r>
              <a:rPr lang="en-US" sz="5200" kern="1200" dirty="0">
                <a:solidFill>
                  <a:schemeClr val="tx1"/>
                </a:solidFill>
                <a:latin typeface="Berlin Sans FB Demi" panose="020B0604020202020204" pitchFamily="34" charset="0"/>
              </a:rPr>
              <a:t> - </a:t>
            </a:r>
            <a:r>
              <a:rPr lang="en-US" sz="5200" kern="1200" dirty="0" err="1">
                <a:solidFill>
                  <a:schemeClr val="tx1"/>
                </a:solidFill>
                <a:latin typeface="Berlin Sans FB Demi" panose="020B0604020202020204" pitchFamily="34" charset="0"/>
              </a:rPr>
              <a:t>Gasoleo</a:t>
            </a:r>
            <a:endParaRPr lang="en-US" sz="5200" kern="1200" dirty="0">
              <a:solidFill>
                <a:schemeClr val="tx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F9605E-AFCC-4CCA-B9EB-42B3EA7C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4" r="20428"/>
          <a:stretch/>
        </p:blipFill>
        <p:spPr>
          <a:xfrm>
            <a:off x="279143" y="299509"/>
            <a:ext cx="2456683" cy="2509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624468-7CE4-473C-B5AC-7D68B310C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3" r="28339" b="1"/>
          <a:stretch/>
        </p:blipFill>
        <p:spPr>
          <a:xfrm>
            <a:off x="3044085" y="299509"/>
            <a:ext cx="2456683" cy="25090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515A91-E8AA-45FE-85E1-C41811BBA3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90" r="-2" b="-2"/>
          <a:stretch/>
        </p:blipFill>
        <p:spPr>
          <a:xfrm>
            <a:off x="279143" y="3108025"/>
            <a:ext cx="5221625" cy="34504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DA11EF-9065-4823-A2FE-49554A7D2031}"/>
              </a:ext>
            </a:extLst>
          </p:cNvPr>
          <p:cNvSpPr txBox="1"/>
          <p:nvPr/>
        </p:nvSpPr>
        <p:spPr>
          <a:xfrm>
            <a:off x="6392582" y="2438400"/>
            <a:ext cx="5411487" cy="391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Atención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: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La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empresa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ha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mantenido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agresiva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campaña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captación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ensanchar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su base de clientes con la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implantación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centros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El Corte Ingles de ‘stands’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repartidos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por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diversas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ciudades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España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Interés: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Lo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consigue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traves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colaboraciones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con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mundo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del motor por ejemplo en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MotogoGP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(Repsol y Honda),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descuentos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sorteos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traves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tarjetas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afiliación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rebajas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precio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la gasoline.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Deseo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vez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despertado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su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interes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, el cliente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sentirá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deseo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repostar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gasolinera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Repsol.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Acción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>
                    <a:alpha val="80000"/>
                  </a:schemeClr>
                </a:solidFill>
              </a:rPr>
              <a:t>Gracias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sus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modernas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instalaciones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y buenos servicios que ofrece (tiendas 24h) el cliente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toma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la decision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hacer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compra.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5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25AD5-356B-48FB-83D7-6708C8AB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Procesos de </a:t>
            </a:r>
            <a:r>
              <a:rPr lang="en-US" kern="12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Compras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8F603B-5A05-4BBD-AA29-6346ADBD5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7" b="2"/>
          <a:stretch/>
        </p:blipFill>
        <p:spPr>
          <a:xfrm>
            <a:off x="327549" y="2454903"/>
            <a:ext cx="3442801" cy="19568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00B796-8099-4EBB-AED2-1CA99559A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2" b="-1"/>
          <a:stretch/>
        </p:blipFill>
        <p:spPr>
          <a:xfrm>
            <a:off x="3942260" y="2454902"/>
            <a:ext cx="3442803" cy="19581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7520A1-508B-4102-A2C6-8974B18AC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8" b="2"/>
          <a:stretch/>
        </p:blipFill>
        <p:spPr>
          <a:xfrm>
            <a:off x="329183" y="4572000"/>
            <a:ext cx="3447288" cy="19568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37C6A5-8C0A-4272-8F99-D7E40C838D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r="2" b="2"/>
          <a:stretch/>
        </p:blipFill>
        <p:spPr>
          <a:xfrm>
            <a:off x="3941061" y="4572285"/>
            <a:ext cx="3447288" cy="1956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ED8526-104C-45EB-8269-83CCBD3CB049}"/>
              </a:ext>
            </a:extLst>
          </p:cNvPr>
          <p:cNvSpPr txBox="1"/>
          <p:nvPr/>
        </p:nvSpPr>
        <p:spPr>
          <a:xfrm>
            <a:off x="7957973" y="763523"/>
            <a:ext cx="3511296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Reconocimiento</a:t>
            </a:r>
            <a:r>
              <a:rPr lang="en-US" sz="1400" dirty="0">
                <a:solidFill>
                  <a:srgbClr val="FFFFFF"/>
                </a:solidFill>
              </a:rPr>
              <a:t> de necesidad: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El cliente al </a:t>
            </a:r>
            <a:r>
              <a:rPr lang="en-US" sz="1400" dirty="0" err="1">
                <a:solidFill>
                  <a:srgbClr val="FFFFFF"/>
                </a:solidFill>
              </a:rPr>
              <a:t>utilizar</a:t>
            </a:r>
            <a:r>
              <a:rPr lang="en-US" sz="1400" dirty="0">
                <a:solidFill>
                  <a:srgbClr val="FFFFFF"/>
                </a:solidFill>
              </a:rPr>
              <a:t> su </a:t>
            </a:r>
            <a:r>
              <a:rPr lang="en-US" sz="1400" dirty="0" err="1">
                <a:solidFill>
                  <a:srgbClr val="FFFFFF"/>
                </a:solidFill>
              </a:rPr>
              <a:t>vehículo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constantemente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tiene</a:t>
            </a:r>
            <a:r>
              <a:rPr lang="en-US" sz="1400" dirty="0">
                <a:solidFill>
                  <a:srgbClr val="FFFFFF"/>
                </a:solidFill>
              </a:rPr>
              <a:t> la necesidad de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cada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cierto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tiempo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Investigación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En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fase</a:t>
            </a:r>
            <a:r>
              <a:rPr lang="en-US" sz="1400" dirty="0">
                <a:solidFill>
                  <a:srgbClr val="FFFFFF"/>
                </a:solidFill>
              </a:rPr>
              <a:t> el cliente </a:t>
            </a:r>
            <a:r>
              <a:rPr lang="en-US" sz="1400" dirty="0" err="1">
                <a:solidFill>
                  <a:srgbClr val="FFFFFF"/>
                </a:solidFill>
              </a:rPr>
              <a:t>busca</a:t>
            </a:r>
            <a:r>
              <a:rPr lang="en-US" sz="1400" dirty="0">
                <a:solidFill>
                  <a:srgbClr val="FFFFFF"/>
                </a:solidFill>
              </a:rPr>
              <a:t> las </a:t>
            </a:r>
            <a:r>
              <a:rPr lang="en-US" sz="1400" dirty="0" err="1">
                <a:solidFill>
                  <a:srgbClr val="FFFFFF"/>
                </a:solidFill>
              </a:rPr>
              <a:t>mejores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gasolineras</a:t>
            </a:r>
            <a:r>
              <a:rPr lang="en-US" sz="1400" dirty="0">
                <a:solidFill>
                  <a:srgbClr val="FFFFFF"/>
                </a:solidFill>
              </a:rPr>
              <a:t> con </a:t>
            </a:r>
            <a:r>
              <a:rPr lang="en-US" sz="1400" dirty="0" err="1">
                <a:solidFill>
                  <a:srgbClr val="FFFFFF"/>
                </a:solidFill>
              </a:rPr>
              <a:t>buenos</a:t>
            </a:r>
            <a:r>
              <a:rPr lang="en-US" sz="1400" dirty="0">
                <a:solidFill>
                  <a:srgbClr val="FFFFFF"/>
                </a:solidFill>
              </a:rPr>
              <a:t> servicios y </a:t>
            </a:r>
            <a:r>
              <a:rPr lang="en-US" sz="1400" dirty="0" err="1">
                <a:solidFill>
                  <a:srgbClr val="FFFFFF"/>
                </a:solidFill>
              </a:rPr>
              <a:t>precios</a:t>
            </a:r>
            <a:r>
              <a:rPr lang="en-US" sz="1400" dirty="0">
                <a:solidFill>
                  <a:srgbClr val="FFFFFF"/>
                </a:solidFill>
              </a:rPr>
              <a:t>. En este caso </a:t>
            </a:r>
            <a:r>
              <a:rPr lang="en-US" sz="1400" dirty="0" err="1">
                <a:solidFill>
                  <a:srgbClr val="FFFFFF"/>
                </a:solidFill>
              </a:rPr>
              <a:t>valora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mucho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calidad</a:t>
            </a:r>
            <a:r>
              <a:rPr lang="en-US" sz="1400" dirty="0">
                <a:solidFill>
                  <a:srgbClr val="FFFFFF"/>
                </a:solidFill>
              </a:rPr>
              <a:t> del combustible.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Decisión de compra: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Tras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ver</a:t>
            </a:r>
            <a:r>
              <a:rPr lang="en-US" sz="1400" dirty="0">
                <a:solidFill>
                  <a:srgbClr val="FFFFFF"/>
                </a:solidFill>
              </a:rPr>
              <a:t> las </a:t>
            </a:r>
            <a:r>
              <a:rPr lang="en-US" sz="1400" dirty="0" err="1">
                <a:solidFill>
                  <a:srgbClr val="FFFFFF"/>
                </a:solidFill>
              </a:rPr>
              <a:t>diferentes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opciones</a:t>
            </a:r>
            <a:r>
              <a:rPr lang="en-US" sz="1400" dirty="0">
                <a:solidFill>
                  <a:srgbClr val="FFFFFF"/>
                </a:solidFill>
              </a:rPr>
              <a:t> del mercado el cliente </a:t>
            </a:r>
            <a:r>
              <a:rPr lang="en-US" sz="1400" dirty="0" err="1">
                <a:solidFill>
                  <a:srgbClr val="FFFFFF"/>
                </a:solidFill>
              </a:rPr>
              <a:t>optará</a:t>
            </a:r>
            <a:r>
              <a:rPr lang="en-US" sz="1400" dirty="0">
                <a:solidFill>
                  <a:srgbClr val="FFFFFF"/>
                </a:solidFill>
              </a:rPr>
              <a:t> por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en Repsol por sus </a:t>
            </a:r>
            <a:r>
              <a:rPr lang="en-US" sz="1400" dirty="0" err="1">
                <a:solidFill>
                  <a:srgbClr val="FFFFFF"/>
                </a:solidFill>
              </a:rPr>
              <a:t>precios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competitivos</a:t>
            </a:r>
            <a:r>
              <a:rPr lang="en-US" sz="1400" dirty="0">
                <a:solidFill>
                  <a:srgbClr val="FFFFFF"/>
                </a:solidFill>
              </a:rPr>
              <a:t> y su </a:t>
            </a:r>
            <a:r>
              <a:rPr lang="en-US" sz="1400" dirty="0" err="1">
                <a:solidFill>
                  <a:srgbClr val="FFFFFF"/>
                </a:solidFill>
              </a:rPr>
              <a:t>calidad</a:t>
            </a:r>
            <a:r>
              <a:rPr lang="en-US" sz="1400" dirty="0">
                <a:solidFill>
                  <a:srgbClr val="FFFFFF"/>
                </a:solidFill>
              </a:rPr>
              <a:t> en su combustible al </a:t>
            </a:r>
            <a:r>
              <a:rPr lang="en-US" sz="1400" dirty="0" err="1">
                <a:solidFill>
                  <a:srgbClr val="FFFFFF"/>
                </a:solidFill>
              </a:rPr>
              <a:t>añadir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aditivos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Acción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Al </a:t>
            </a:r>
            <a:r>
              <a:rPr lang="en-US" sz="1400" dirty="0" err="1">
                <a:solidFill>
                  <a:srgbClr val="FFFFFF"/>
                </a:solidFill>
              </a:rPr>
              <a:t>ver</a:t>
            </a:r>
            <a:r>
              <a:rPr lang="en-US" sz="1400" dirty="0">
                <a:solidFill>
                  <a:srgbClr val="FFFFFF"/>
                </a:solidFill>
              </a:rPr>
              <a:t> que Repsol es la </a:t>
            </a:r>
            <a:r>
              <a:rPr lang="en-US" sz="1400" dirty="0" err="1">
                <a:solidFill>
                  <a:srgbClr val="FFFFFF"/>
                </a:solidFill>
              </a:rPr>
              <a:t>mejor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opción</a:t>
            </a:r>
            <a:r>
              <a:rPr lang="en-US" sz="1400" dirty="0">
                <a:solidFill>
                  <a:srgbClr val="FFFFFF"/>
                </a:solidFill>
              </a:rPr>
              <a:t> para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su </a:t>
            </a:r>
            <a:r>
              <a:rPr lang="en-US" sz="1400" dirty="0" err="1">
                <a:solidFill>
                  <a:srgbClr val="FFFFFF"/>
                </a:solidFill>
              </a:rPr>
              <a:t>vehículo</a:t>
            </a:r>
            <a:r>
              <a:rPr lang="en-US" sz="1400" dirty="0">
                <a:solidFill>
                  <a:srgbClr val="FFFFFF"/>
                </a:solidFill>
              </a:rPr>
              <a:t>, el cliente se </a:t>
            </a:r>
            <a:r>
              <a:rPr lang="en-US" sz="1400" dirty="0" err="1">
                <a:solidFill>
                  <a:srgbClr val="FFFFFF"/>
                </a:solidFill>
              </a:rPr>
              <a:t>acercará</a:t>
            </a:r>
            <a:r>
              <a:rPr lang="en-US" sz="1400" dirty="0">
                <a:solidFill>
                  <a:srgbClr val="FFFFFF"/>
                </a:solidFill>
              </a:rPr>
              <a:t> a una </a:t>
            </a:r>
            <a:r>
              <a:rPr lang="en-US" sz="1400" dirty="0" err="1">
                <a:solidFill>
                  <a:srgbClr val="FFFFFF"/>
                </a:solidFill>
              </a:rPr>
              <a:t>gasolinera</a:t>
            </a:r>
            <a:r>
              <a:rPr lang="en-US" sz="1400" dirty="0">
                <a:solidFill>
                  <a:srgbClr val="FFFFFF"/>
                </a:solidFill>
              </a:rPr>
              <a:t> Repsol con la </a:t>
            </a:r>
            <a:r>
              <a:rPr lang="en-US" sz="1400" dirty="0" err="1">
                <a:solidFill>
                  <a:srgbClr val="FFFFFF"/>
                </a:solidFill>
              </a:rPr>
              <a:t>intención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hacer</a:t>
            </a:r>
            <a:r>
              <a:rPr lang="en-US" sz="1400" dirty="0">
                <a:solidFill>
                  <a:srgbClr val="FFFFFF"/>
                </a:solidFill>
              </a:rPr>
              <a:t> una compra.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1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3F4B7-598D-4C6A-82B5-B94B14A3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Procesos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colaterales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6E4924-E519-41E8-AC81-C66C9FB94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7" b="81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76654B-4BC7-4978-8563-662F435F5C27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Los </a:t>
            </a:r>
            <a:r>
              <a:rPr lang="en-US" sz="1700" dirty="0" err="1"/>
              <a:t>procesos</a:t>
            </a:r>
            <a:r>
              <a:rPr lang="en-US" sz="1700" dirty="0"/>
              <a:t> </a:t>
            </a:r>
            <a:r>
              <a:rPr lang="en-US" sz="1700" dirty="0" err="1"/>
              <a:t>colaterales</a:t>
            </a:r>
            <a:r>
              <a:rPr lang="en-US" sz="1700" dirty="0"/>
              <a:t> que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surgir</a:t>
            </a:r>
            <a:r>
              <a:rPr lang="en-US" sz="1700" dirty="0"/>
              <a:t> en el proceso de </a:t>
            </a:r>
            <a:r>
              <a:rPr lang="en-US" sz="1700" dirty="0" err="1"/>
              <a:t>ventas</a:t>
            </a:r>
            <a:r>
              <a:rPr lang="en-US" sz="17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Encontrarse</a:t>
            </a:r>
            <a:r>
              <a:rPr lang="en-US" sz="1700" dirty="0"/>
              <a:t> en medio de una </a:t>
            </a:r>
            <a:r>
              <a:rPr lang="en-US" sz="1700" dirty="0" err="1"/>
              <a:t>pandemia</a:t>
            </a:r>
            <a:r>
              <a:rPr lang="en-US" sz="1700" dirty="0"/>
              <a:t> y no </a:t>
            </a:r>
            <a:r>
              <a:rPr lang="en-US" sz="1700" dirty="0" err="1"/>
              <a:t>poder</a:t>
            </a:r>
            <a:r>
              <a:rPr lang="en-US" sz="1700" dirty="0"/>
              <a:t> </a:t>
            </a:r>
            <a:r>
              <a:rPr lang="en-US" sz="1700" dirty="0" err="1"/>
              <a:t>colocar</a:t>
            </a:r>
            <a:r>
              <a:rPr lang="en-US" sz="1700" dirty="0"/>
              <a:t> stands en </a:t>
            </a:r>
            <a:r>
              <a:rPr lang="en-US" sz="1700" dirty="0" err="1"/>
              <a:t>centros</a:t>
            </a:r>
            <a:r>
              <a:rPr lang="en-US" sz="1700" dirty="0"/>
              <a:t> </a:t>
            </a:r>
            <a:r>
              <a:rPr lang="en-US" sz="1700" dirty="0" err="1"/>
              <a:t>comerciales</a:t>
            </a:r>
            <a:r>
              <a:rPr lang="en-US" sz="1700" dirty="0"/>
              <a:t> para la </a:t>
            </a:r>
            <a:r>
              <a:rPr lang="en-US" sz="1700" dirty="0" err="1"/>
              <a:t>captación</a:t>
            </a:r>
            <a:r>
              <a:rPr lang="en-US" sz="1700" dirty="0"/>
              <a:t> de clientes. </a:t>
            </a:r>
            <a:r>
              <a:rPr lang="en-US" sz="1700" dirty="0" err="1"/>
              <a:t>Cancelación</a:t>
            </a:r>
            <a:r>
              <a:rPr lang="en-US" sz="1700" dirty="0"/>
              <a:t> de </a:t>
            </a:r>
            <a:r>
              <a:rPr lang="en-US" sz="1700" dirty="0" err="1"/>
              <a:t>eventos</a:t>
            </a:r>
            <a:r>
              <a:rPr lang="en-US" sz="1700" dirty="0"/>
              <a:t> como MotoGP o </a:t>
            </a:r>
            <a:r>
              <a:rPr lang="en-US" sz="1700" dirty="0" err="1"/>
              <a:t>reducción</a:t>
            </a:r>
            <a:r>
              <a:rPr lang="en-US" sz="1700" dirty="0"/>
              <a:t> del </a:t>
            </a:r>
            <a:r>
              <a:rPr lang="en-US" sz="1700" dirty="0" err="1"/>
              <a:t>uso</a:t>
            </a:r>
            <a:r>
              <a:rPr lang="en-US" sz="1700" dirty="0"/>
              <a:t> de </a:t>
            </a:r>
            <a:r>
              <a:rPr lang="en-US" sz="1700" dirty="0" err="1"/>
              <a:t>vehículos</a:t>
            </a:r>
            <a:r>
              <a:rPr lang="en-US" sz="1700" dirty="0"/>
              <a:t> </a:t>
            </a:r>
            <a:r>
              <a:rPr lang="en-US" sz="1700" dirty="0" err="1"/>
              <a:t>debido</a:t>
            </a:r>
            <a:r>
              <a:rPr lang="en-US" sz="1700" dirty="0"/>
              <a:t> al toque de </a:t>
            </a:r>
            <a:r>
              <a:rPr lang="en-US" sz="1700" dirty="0" err="1"/>
              <a:t>queda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Los </a:t>
            </a:r>
            <a:r>
              <a:rPr lang="en-US" sz="1700" dirty="0" err="1"/>
              <a:t>procesos</a:t>
            </a:r>
            <a:r>
              <a:rPr lang="en-US" sz="1700" dirty="0"/>
              <a:t> </a:t>
            </a:r>
            <a:r>
              <a:rPr lang="en-US" sz="1700" dirty="0" err="1"/>
              <a:t>colaterales</a:t>
            </a:r>
            <a:r>
              <a:rPr lang="en-US" sz="1700" dirty="0"/>
              <a:t> que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surgir</a:t>
            </a:r>
            <a:r>
              <a:rPr lang="en-US" sz="1700" dirty="0"/>
              <a:t> en el proceso de </a:t>
            </a:r>
            <a:r>
              <a:rPr lang="en-US" sz="1700" dirty="0" err="1"/>
              <a:t>compras</a:t>
            </a:r>
            <a:r>
              <a:rPr lang="en-US" sz="17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La </a:t>
            </a:r>
            <a:r>
              <a:rPr lang="en-US" sz="1700" dirty="0" err="1"/>
              <a:t>competencia</a:t>
            </a:r>
            <a:r>
              <a:rPr lang="en-US" sz="1700" dirty="0"/>
              <a:t> </a:t>
            </a:r>
            <a:r>
              <a:rPr lang="en-US" sz="1700" dirty="0" err="1"/>
              <a:t>baje</a:t>
            </a:r>
            <a:r>
              <a:rPr lang="en-US" sz="1700" dirty="0"/>
              <a:t> lo </a:t>
            </a:r>
            <a:r>
              <a:rPr lang="en-US" sz="1700" dirty="0" err="1"/>
              <a:t>precios</a:t>
            </a:r>
            <a:r>
              <a:rPr lang="en-US" sz="1700" dirty="0"/>
              <a:t> en </a:t>
            </a:r>
            <a:r>
              <a:rPr lang="en-US" sz="1700" dirty="0" err="1"/>
              <a:t>comparación</a:t>
            </a:r>
            <a:r>
              <a:rPr lang="en-US" sz="1700" dirty="0"/>
              <a:t> a los de Repsol,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gasolineras</a:t>
            </a:r>
            <a:r>
              <a:rPr lang="en-US" sz="1700" dirty="0"/>
              <a:t> y </a:t>
            </a:r>
            <a:r>
              <a:rPr lang="en-US" sz="1700" dirty="0" err="1"/>
              <a:t>mejores</a:t>
            </a:r>
            <a:r>
              <a:rPr lang="en-US" sz="1700" dirty="0"/>
              <a:t> </a:t>
            </a:r>
            <a:r>
              <a:rPr lang="en-US" sz="1700" dirty="0" err="1"/>
              <a:t>situadas</a:t>
            </a:r>
            <a:r>
              <a:rPr lang="en-US" sz="1700" dirty="0"/>
              <a:t> </a:t>
            </a:r>
            <a:r>
              <a:rPr lang="en-US" sz="1700" dirty="0" err="1"/>
              <a:t>alrededor</a:t>
            </a:r>
            <a:r>
              <a:rPr lang="en-US" sz="1700" dirty="0"/>
              <a:t> de </a:t>
            </a:r>
            <a:r>
              <a:rPr lang="en-US" sz="1700" dirty="0" err="1"/>
              <a:t>España</a:t>
            </a:r>
            <a:r>
              <a:rPr lang="en-US" sz="1700" dirty="0"/>
              <a:t>, </a:t>
            </a:r>
            <a:r>
              <a:rPr lang="en-US" sz="1700" dirty="0" err="1"/>
              <a:t>nuevas</a:t>
            </a:r>
            <a:r>
              <a:rPr lang="en-US" sz="1700" dirty="0"/>
              <a:t> formulas de </a:t>
            </a:r>
            <a:r>
              <a:rPr lang="en-US" sz="1700" dirty="0" err="1"/>
              <a:t>gasóleos</a:t>
            </a:r>
            <a:r>
              <a:rPr lang="en-US" sz="1700" dirty="0"/>
              <a:t>, </a:t>
            </a:r>
            <a:r>
              <a:rPr lang="en-US" sz="1700" dirty="0" err="1"/>
              <a:t>patrocinios</a:t>
            </a:r>
            <a:r>
              <a:rPr lang="en-US" sz="1700" dirty="0"/>
              <a:t>, </a:t>
            </a:r>
            <a:r>
              <a:rPr lang="en-US" sz="1700" dirty="0" err="1"/>
              <a:t>sorteos</a:t>
            </a:r>
            <a:r>
              <a:rPr lang="en-US" sz="1700" dirty="0"/>
              <a:t>...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065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5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6BEBE05D-B59E-4BF3-9501-DBC6E11E5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" r="31007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5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102FE-5AE7-4759-BFFE-B9B022A0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2" y="1019834"/>
            <a:ext cx="4209615" cy="1163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Actores que intervienen en proceso de compra y venta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CB53F3-792F-4ED9-BF9B-974E063EF579}"/>
              </a:ext>
            </a:extLst>
          </p:cNvPr>
          <p:cNvSpPr/>
          <p:nvPr/>
        </p:nvSpPr>
        <p:spPr>
          <a:xfrm>
            <a:off x="371092" y="2718054"/>
            <a:ext cx="4479581" cy="39165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Comprador</a:t>
            </a:r>
            <a:r>
              <a:rPr lang="en-US" sz="1400" dirty="0"/>
              <a:t>. Individuo que adquiere el producto o en caso de Repsol el servicio, ofrece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Consumidor</a:t>
            </a:r>
            <a:r>
              <a:rPr lang="en-US" sz="1400" dirty="0"/>
              <a:t>. Persona que ya ha adquirido el servicio y lo está aprovechando.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Influenciador</a:t>
            </a:r>
            <a:r>
              <a:rPr lang="en-US" sz="1400" dirty="0"/>
              <a:t>. Persona que se dedica a persuadir al cliente e incide en su decisión a la hora de adquirir el producto o servicio, cualquier operario o comercial de Repsol lo sería ,le contaría al cliente las ventajas que le daría contratar Repsol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Cliente objetivo</a:t>
            </a:r>
            <a:r>
              <a:rPr lang="en-US" sz="1400" dirty="0"/>
              <a:t>. Persona a las que va dedicada el servicio, la necesidad del consumidor se verá solucionada a la hora de adquirir el servicio, en caso de Repsol ofertaría un servicio de primera necesidad por lo tanto clientes objetivo serían la gran mayoría.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Cliente potencial</a:t>
            </a:r>
            <a:r>
              <a:rPr lang="en-US" sz="1400" dirty="0"/>
              <a:t>. Cliente que puede convertirse en comprador de tus servicios o productos.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Decisor</a:t>
            </a:r>
            <a:r>
              <a:rPr lang="en-US" sz="1400" dirty="0"/>
              <a:t>. La persona que decide si adquirir o no un servicio. En este caso, quienes tomarían la decisión de si contratar o no cualquier servicio de Repsol sería el propietario.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Prescriptor</a:t>
            </a:r>
            <a:r>
              <a:rPr lang="en-US" sz="1400" dirty="0"/>
              <a:t>. Persona que recomienda el producto, por ejemplo un comercial o incluso algún conocido. Este despierta el interés del consumo mediante su recomendación.</a:t>
            </a:r>
          </a:p>
        </p:txBody>
      </p:sp>
    </p:spTree>
    <p:extLst>
      <p:ext uri="{BB962C8B-B14F-4D97-AF65-F5344CB8AC3E}">
        <p14:creationId xmlns:p14="http://schemas.microsoft.com/office/powerpoint/2010/main" val="216026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Aharoni</vt:lpstr>
      <vt:lpstr>Arial</vt:lpstr>
      <vt:lpstr>Berlin Sans FB Demi</vt:lpstr>
      <vt:lpstr>Calibri</vt:lpstr>
      <vt:lpstr>Calibri Light</vt:lpstr>
      <vt:lpstr>Tema de Office</vt:lpstr>
      <vt:lpstr>Repsol</vt:lpstr>
      <vt:lpstr>Procesos de ventas - Gasoleo</vt:lpstr>
      <vt:lpstr>Procesos de Compras</vt:lpstr>
      <vt:lpstr>Procesos colaterales</vt:lpstr>
      <vt:lpstr>Actores que intervienen en proceso de compra y venta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Repsol</dc:title>
  <dc:creator>Adrian Juzgado</dc:creator>
  <cp:lastModifiedBy>Adrian Juzgado</cp:lastModifiedBy>
  <cp:revision>1</cp:revision>
  <dcterms:created xsi:type="dcterms:W3CDTF">2021-01-25T10:54:15Z</dcterms:created>
  <dcterms:modified xsi:type="dcterms:W3CDTF">2021-01-25T10:54:54Z</dcterms:modified>
</cp:coreProperties>
</file>