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24"/>
  </p:notesMasterIdLst>
  <p:sldIdLst>
    <p:sldId id="256" r:id="rId2"/>
    <p:sldId id="269" r:id="rId3"/>
    <p:sldId id="271" r:id="rId4"/>
    <p:sldId id="272" r:id="rId5"/>
    <p:sldId id="257" r:id="rId6"/>
    <p:sldId id="281" r:id="rId7"/>
    <p:sldId id="259" r:id="rId8"/>
    <p:sldId id="273" r:id="rId9"/>
    <p:sldId id="274" r:id="rId10"/>
    <p:sldId id="277" r:id="rId11"/>
    <p:sldId id="283" r:id="rId12"/>
    <p:sldId id="276" r:id="rId13"/>
    <p:sldId id="284" r:id="rId14"/>
    <p:sldId id="278" r:id="rId15"/>
    <p:sldId id="285" r:id="rId16"/>
    <p:sldId id="275" r:id="rId17"/>
    <p:sldId id="286" r:id="rId18"/>
    <p:sldId id="287" r:id="rId19"/>
    <p:sldId id="279" r:id="rId20"/>
    <p:sldId id="288" r:id="rId21"/>
    <p:sldId id="280" r:id="rId22"/>
    <p:sldId id="258" r:id="rId2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C63F"/>
    <a:srgbClr val="0E76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60"/>
  </p:normalViewPr>
  <p:slideViewPr>
    <p:cSldViewPr>
      <p:cViewPr varScale="1">
        <p:scale>
          <a:sx n="80" d="100"/>
          <a:sy n="80" d="100"/>
        </p:scale>
        <p:origin x="96" y="8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47ACDB-3EBF-458D-B945-B2B85C448263}" type="datetimeFigureOut">
              <a:rPr lang="es-ES" smtClean="0"/>
              <a:t>25/06/2020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E7C6EB-F1C1-4BED-85B1-BEE32DE40BD0}" type="slidenum">
              <a:rPr lang="es-ES" smtClean="0"/>
              <a:t>‹Nº›</a:t>
            </a:fld>
            <a:endParaRPr lang="es-ES"/>
          </a:p>
        </p:txBody>
      </p:sp>
    </p:spTree>
    <p:extLst>
      <p:ext uri="{BB962C8B-B14F-4D97-AF65-F5344CB8AC3E}">
        <p14:creationId xmlns:p14="http://schemas.microsoft.com/office/powerpoint/2010/main" val="2482813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sp>
        <p:nvSpPr>
          <p:cNvPr id="7" name="6 CuadroTexto"/>
          <p:cNvSpPr txBox="1"/>
          <p:nvPr userDrawn="1"/>
        </p:nvSpPr>
        <p:spPr>
          <a:xfrm>
            <a:off x="4788024" y="692696"/>
            <a:ext cx="3456384" cy="1354217"/>
          </a:xfrm>
          <a:prstGeom prst="rect">
            <a:avLst/>
          </a:prstGeom>
          <a:noFill/>
        </p:spPr>
        <p:txBody>
          <a:bodyPr wrap="square" rtlCol="0">
            <a:spAutoFit/>
          </a:bodyPr>
          <a:lstStyle/>
          <a:p>
            <a:r>
              <a:rPr lang="es-ES" sz="3200" dirty="0">
                <a:solidFill>
                  <a:schemeClr val="bg1"/>
                </a:solidFill>
                <a:latin typeface="Adobe Fan Heiti Std B" pitchFamily="34" charset="-128"/>
                <a:ea typeface="Adobe Fan Heiti Std B" pitchFamily="34" charset="-128"/>
              </a:rPr>
              <a:t>Desarrollo de Aplicaciones Web</a:t>
            </a:r>
          </a:p>
          <a:p>
            <a:endParaRPr lang="es-ES" dirty="0">
              <a:solidFill>
                <a:schemeClr val="bg1"/>
              </a:solidFill>
              <a:latin typeface="Adobe Fan Heiti Std B" pitchFamily="34" charset="-128"/>
              <a:ea typeface="Adobe Fan Heiti Std B" pitchFamily="34" charset="-128"/>
            </a:endParaRPr>
          </a:p>
        </p:txBody>
      </p:sp>
      <p:pic>
        <p:nvPicPr>
          <p:cNvPr id="8" name="7 Imagen"/>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32240" y="6101767"/>
            <a:ext cx="2160240" cy="567593"/>
          </a:xfrm>
          <a:prstGeom prst="rect">
            <a:avLst/>
          </a:prstGeom>
        </p:spPr>
      </p:pic>
      <p:pic>
        <p:nvPicPr>
          <p:cNvPr id="9" name="8 Imagen"/>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9592" y="3717032"/>
            <a:ext cx="4248472" cy="1454562"/>
          </a:xfrm>
          <a:prstGeom prst="rect">
            <a:avLst/>
          </a:prstGeom>
        </p:spPr>
      </p:pic>
      <p:pic>
        <p:nvPicPr>
          <p:cNvPr id="10" name="9 Imagen"/>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75856" y="0"/>
            <a:ext cx="5868144" cy="5820380"/>
          </a:xfrm>
          <a:prstGeom prst="rect">
            <a:avLst/>
          </a:prstGeom>
        </p:spPr>
      </p:pic>
      <p:sp>
        <p:nvSpPr>
          <p:cNvPr id="2" name="1 Título"/>
          <p:cNvSpPr>
            <a:spLocks noGrp="1"/>
          </p:cNvSpPr>
          <p:nvPr>
            <p:ph type="ctrTitle" hasCustomPrompt="1"/>
          </p:nvPr>
        </p:nvSpPr>
        <p:spPr>
          <a:xfrm>
            <a:off x="3491880" y="476672"/>
            <a:ext cx="5328592" cy="1872208"/>
          </a:xfrm>
          <a:prstGeom prst="rect">
            <a:avLst/>
          </a:prstGeom>
        </p:spPr>
        <p:txBody>
          <a:bodyPr anchor="ctr" anchorCtr="0"/>
          <a:lstStyle>
            <a:lvl1pPr marL="0" indent="0" algn="ctr">
              <a:buFontTx/>
              <a:buNone/>
              <a:defRPr sz="4400">
                <a:solidFill>
                  <a:schemeClr val="bg1"/>
                </a:solidFill>
              </a:defRPr>
            </a:lvl1pPr>
          </a:lstStyle>
          <a:p>
            <a:r>
              <a:rPr lang="es-ES" sz="3200" dirty="0">
                <a:solidFill>
                  <a:schemeClr val="bg1"/>
                </a:solidFill>
                <a:latin typeface="Adobe Fan Heiti Std B" pitchFamily="34" charset="-128"/>
                <a:ea typeface="Adobe Fan Heiti Std B" pitchFamily="34" charset="-128"/>
              </a:rPr>
              <a:t>Título de la presentación</a:t>
            </a:r>
            <a:endParaRPr lang="es-ES" dirty="0">
              <a:solidFill>
                <a:schemeClr val="bg1"/>
              </a:solidFill>
              <a:latin typeface="Adobe Fan Heiti Std B" pitchFamily="34" charset="-128"/>
              <a:ea typeface="Adobe Fan Heiti Std B" pitchFamily="34" charset="-128"/>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uerpo">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467544" y="1124744"/>
            <a:ext cx="8229600" cy="576064"/>
          </a:xfrm>
          <a:prstGeom prst="rect">
            <a:avLst/>
          </a:prstGeom>
        </p:spPr>
        <p:txBody>
          <a:bodyPr>
            <a:normAutofit/>
          </a:bodyPr>
          <a:lstStyle>
            <a:lvl1pPr marL="457200" indent="-457200" algn="l">
              <a:buFontTx/>
              <a:buBlip>
                <a:blip r:embed="rId2"/>
              </a:buBlip>
              <a:defRPr sz="2400">
                <a:solidFill>
                  <a:srgbClr val="0E76BB"/>
                </a:solidFill>
              </a:defRPr>
            </a:lvl1pPr>
          </a:lstStyle>
          <a:p>
            <a:r>
              <a:rPr lang="es-ES" dirty="0"/>
              <a:t>Título de la diapositiva</a:t>
            </a:r>
          </a:p>
        </p:txBody>
      </p:sp>
      <p:sp>
        <p:nvSpPr>
          <p:cNvPr id="3" name="2 Marcador de contenido"/>
          <p:cNvSpPr>
            <a:spLocks noGrp="1"/>
          </p:cNvSpPr>
          <p:nvPr>
            <p:ph idx="1" hasCustomPrompt="1"/>
          </p:nvPr>
        </p:nvSpPr>
        <p:spPr>
          <a:xfrm>
            <a:off x="457200" y="1844824"/>
            <a:ext cx="8229600" cy="4281339"/>
          </a:xfrm>
          <a:prstGeom prst="rect">
            <a:avLst/>
          </a:prstGeom>
        </p:spPr>
        <p:txBody>
          <a:bodyPr/>
          <a:lstStyle>
            <a:lvl1pPr marL="806450" indent="-342900">
              <a:buClr>
                <a:srgbClr val="8DC63F"/>
              </a:buClr>
              <a:buFont typeface="Wingdings" pitchFamily="2" charset="2"/>
              <a:buChar char="§"/>
              <a:defRPr sz="1700"/>
            </a:lvl1pPr>
            <a:lvl2pPr marL="742950" indent="-285750">
              <a:buClr>
                <a:srgbClr val="8DC63F"/>
              </a:buClr>
              <a:buFont typeface="Wingdings" pitchFamily="2" charset="2"/>
              <a:buChar char="§"/>
              <a:defRPr sz="1700" baseline="0"/>
            </a:lvl2pPr>
            <a:lvl3pPr marL="1143000" indent="-228600">
              <a:buClr>
                <a:srgbClr val="8DC63F"/>
              </a:buClr>
              <a:buFont typeface="Wingdings" pitchFamily="2" charset="2"/>
              <a:buChar char="§"/>
              <a:defRPr sz="1600" baseline="0"/>
            </a:lvl3pPr>
            <a:lvl4pPr marL="1600200" indent="-228600">
              <a:buClr>
                <a:srgbClr val="8DC63F"/>
              </a:buClr>
              <a:buFont typeface="Wingdings" pitchFamily="2" charset="2"/>
              <a:buChar char="§"/>
              <a:defRPr sz="1600"/>
            </a:lvl4pPr>
            <a:lvl5pPr marL="2057400" indent="-228600">
              <a:buClr>
                <a:srgbClr val="8DC63F"/>
              </a:buClr>
              <a:buFont typeface="Wingdings" pitchFamily="2" charset="2"/>
              <a:buChar char="§"/>
              <a:defRPr sz="1600"/>
            </a:lvl5pPr>
            <a:lvl6pPr marL="2514600" indent="-228600">
              <a:buClr>
                <a:srgbClr val="8DC63F"/>
              </a:buClr>
              <a:buFont typeface="Wingdings" pitchFamily="2" charset="2"/>
              <a:buChar char="§"/>
              <a:defRPr sz="1600"/>
            </a:lvl6pPr>
          </a:lstStyle>
          <a:p>
            <a:pPr lvl="0"/>
            <a:r>
              <a:rPr lang="es-ES" dirty="0"/>
              <a:t>Texto a insertar</a:t>
            </a:r>
          </a:p>
          <a:p>
            <a:pPr lvl="2"/>
            <a:r>
              <a:rPr lang="es-ES" dirty="0"/>
              <a:t>Primer nivel</a:t>
            </a:r>
          </a:p>
          <a:p>
            <a:pPr lvl="3"/>
            <a:r>
              <a:rPr lang="es-ES" dirty="0"/>
              <a:t>Tercer nivel</a:t>
            </a:r>
          </a:p>
          <a:p>
            <a:pPr lvl="4"/>
            <a:r>
              <a:rPr lang="es-ES" dirty="0"/>
              <a:t>Cuarto nivel</a:t>
            </a:r>
          </a:p>
          <a:p>
            <a:pPr lvl="5"/>
            <a:r>
              <a:rPr lang="es-ES" dirty="0"/>
              <a:t>Quinto nivel</a:t>
            </a:r>
          </a:p>
        </p:txBody>
      </p:sp>
      <p:sp>
        <p:nvSpPr>
          <p:cNvPr id="4" name="3 Marcador de fecha"/>
          <p:cNvSpPr>
            <a:spLocks noGrp="1"/>
          </p:cNvSpPr>
          <p:nvPr>
            <p:ph type="dt" sz="half" idx="10"/>
          </p:nvPr>
        </p:nvSpPr>
        <p:spPr/>
        <p:txBody>
          <a:bodyPr/>
          <a:lstStyle>
            <a:lvl1pPr>
              <a:defRPr>
                <a:solidFill>
                  <a:srgbClr val="0E76BB"/>
                </a:solidFill>
              </a:defRPr>
            </a:lvl1pPr>
          </a:lstStyle>
          <a:p>
            <a:fld id="{0177A4D9-0F26-4BA2-8655-A4A87982F920}" type="datetimeFigureOut">
              <a:rPr lang="es-ES" smtClean="0"/>
              <a:pPr/>
              <a:t>25/06/2020</a:t>
            </a:fld>
            <a:endParaRPr lang="es-ES"/>
          </a:p>
        </p:txBody>
      </p:sp>
      <p:sp>
        <p:nvSpPr>
          <p:cNvPr id="5" name="4 Marcador de pie de página"/>
          <p:cNvSpPr>
            <a:spLocks noGrp="1"/>
          </p:cNvSpPr>
          <p:nvPr>
            <p:ph type="ftr" sz="quarter" idx="11"/>
          </p:nvPr>
        </p:nvSpPr>
        <p:spPr/>
        <p:txBody>
          <a:bodyPr/>
          <a:lstStyle>
            <a:lvl1pPr>
              <a:defRPr>
                <a:solidFill>
                  <a:srgbClr val="0E76BB"/>
                </a:solidFill>
              </a:defRPr>
            </a:lvl1pPr>
          </a:lstStyle>
          <a:p>
            <a:endParaRPr lang="es-ES" dirty="0"/>
          </a:p>
        </p:txBody>
      </p:sp>
      <p:sp>
        <p:nvSpPr>
          <p:cNvPr id="6" name="5 Marcador de número de diapositiva"/>
          <p:cNvSpPr>
            <a:spLocks noGrp="1"/>
          </p:cNvSpPr>
          <p:nvPr>
            <p:ph type="sldNum" sz="quarter" idx="12"/>
          </p:nvPr>
        </p:nvSpPr>
        <p:spPr/>
        <p:txBody>
          <a:bodyPr/>
          <a:lstStyle>
            <a:lvl1pPr>
              <a:defRPr>
                <a:solidFill>
                  <a:srgbClr val="0E76BB"/>
                </a:solidFill>
              </a:defRPr>
            </a:lvl1pPr>
          </a:lstStyle>
          <a:p>
            <a:fld id="{BCA3601F-4790-4944-9C7B-C6503D1D024E}" type="slidenum">
              <a:rPr lang="es-ES" smtClean="0"/>
              <a:pPr/>
              <a:t>‹Nº›</a:t>
            </a:fld>
            <a:endParaRPr lang="es-ES"/>
          </a:p>
        </p:txBody>
      </p:sp>
      <p:pic>
        <p:nvPicPr>
          <p:cNvPr id="7" name="Picture 2" descr="C:\Documents and Settings\ufgg2a\Escritorio\Imágenes iFP\iFP.png"/>
          <p:cNvPicPr>
            <a:picLocks noChangeAspect="1" noChangeArrowheads="1"/>
          </p:cNvPicPr>
          <p:nvPr userDrawn="1"/>
        </p:nvPicPr>
        <p:blipFill>
          <a:blip r:embed="rId3" cstate="print"/>
          <a:srcRect/>
          <a:stretch>
            <a:fillRect/>
          </a:stretch>
        </p:blipFill>
        <p:spPr bwMode="auto">
          <a:xfrm>
            <a:off x="467544" y="332656"/>
            <a:ext cx="2016721" cy="690617"/>
          </a:xfrm>
          <a:prstGeom prst="rect">
            <a:avLst/>
          </a:prstGeom>
          <a:noFill/>
        </p:spPr>
      </p:pic>
      <p:pic>
        <p:nvPicPr>
          <p:cNvPr id="8" name="Picture 3" descr="C:\Documents and Settings\ufgg2a\Escritorio\Imágenes iFP\Grupo planeta.png"/>
          <p:cNvPicPr>
            <a:picLocks noChangeAspect="1" noChangeArrowheads="1"/>
          </p:cNvPicPr>
          <p:nvPr userDrawn="1"/>
        </p:nvPicPr>
        <p:blipFill>
          <a:blip r:embed="rId4" cstate="print"/>
          <a:srcRect/>
          <a:stretch>
            <a:fillRect/>
          </a:stretch>
        </p:blipFill>
        <p:spPr bwMode="auto">
          <a:xfrm>
            <a:off x="6300192" y="332656"/>
            <a:ext cx="2374404" cy="623863"/>
          </a:xfrm>
          <a:prstGeom prst="rect">
            <a:avLst/>
          </a:prstGeom>
          <a:noFill/>
        </p:spPr>
      </p:pic>
      <p:cxnSp>
        <p:nvCxnSpPr>
          <p:cNvPr id="9" name="8 Conector recto"/>
          <p:cNvCxnSpPr/>
          <p:nvPr userDrawn="1"/>
        </p:nvCxnSpPr>
        <p:spPr>
          <a:xfrm>
            <a:off x="0" y="1116000"/>
            <a:ext cx="9144000" cy="0"/>
          </a:xfrm>
          <a:prstGeom prst="line">
            <a:avLst/>
          </a:prstGeom>
          <a:ln w="19050">
            <a:solidFill>
              <a:srgbClr val="0E76BB"/>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sección">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402668" y="4365104"/>
            <a:ext cx="8229600" cy="720081"/>
          </a:xfrm>
          <a:prstGeom prst="rect">
            <a:avLst/>
          </a:prstGeom>
        </p:spPr>
        <p:txBody>
          <a:bodyPr>
            <a:noAutofit/>
          </a:bodyPr>
          <a:lstStyle>
            <a:lvl1pPr marL="0" indent="0" algn="l">
              <a:buFont typeface="Arial" pitchFamily="34" charset="0"/>
              <a:buNone/>
              <a:defRPr sz="3600" baseline="0">
                <a:solidFill>
                  <a:srgbClr val="0E76BB"/>
                </a:solidFill>
                <a:latin typeface="Adobe Fan Heiti Std B"/>
              </a:defRPr>
            </a:lvl1pPr>
          </a:lstStyle>
          <a:p>
            <a:r>
              <a:rPr lang="es-ES" dirty="0"/>
              <a:t>Título de la subsección</a:t>
            </a:r>
          </a:p>
        </p:txBody>
      </p:sp>
      <p:sp>
        <p:nvSpPr>
          <p:cNvPr id="3" name="2 Marcador de fecha"/>
          <p:cNvSpPr>
            <a:spLocks noGrp="1"/>
          </p:cNvSpPr>
          <p:nvPr>
            <p:ph type="dt" sz="half" idx="10"/>
          </p:nvPr>
        </p:nvSpPr>
        <p:spPr/>
        <p:txBody>
          <a:bodyPr/>
          <a:lstStyle/>
          <a:p>
            <a:fld id="{0177A4D9-0F26-4BA2-8655-A4A87982F920}" type="datetimeFigureOut">
              <a:rPr lang="es-ES" smtClean="0"/>
              <a:t>25/06/2020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BCA3601F-4790-4944-9C7B-C6503D1D024E}" type="slidenum">
              <a:rPr lang="es-ES" smtClean="0"/>
              <a:t>‹Nº›</a:t>
            </a:fld>
            <a:endParaRPr lang="es-ES"/>
          </a:p>
        </p:txBody>
      </p:sp>
      <p:pic>
        <p:nvPicPr>
          <p:cNvPr id="6" name="5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35896" y="247389"/>
            <a:ext cx="1763145" cy="603653"/>
          </a:xfrm>
          <a:prstGeom prst="rect">
            <a:avLst/>
          </a:prstGeom>
        </p:spPr>
      </p:pic>
      <p:pic>
        <p:nvPicPr>
          <p:cNvPr id="7" name="6 Imagen"/>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36527" y="0"/>
            <a:ext cx="3407473" cy="3379738"/>
          </a:xfrm>
          <a:prstGeom prst="rect">
            <a:avLst/>
          </a:prstGeom>
        </p:spPr>
      </p:pic>
      <p:cxnSp>
        <p:nvCxnSpPr>
          <p:cNvPr id="8" name="7 Conector recto"/>
          <p:cNvCxnSpPr/>
          <p:nvPr userDrawn="1"/>
        </p:nvCxnSpPr>
        <p:spPr>
          <a:xfrm>
            <a:off x="-35456" y="5157192"/>
            <a:ext cx="9216000" cy="0"/>
          </a:xfrm>
          <a:prstGeom prst="line">
            <a:avLst/>
          </a:prstGeom>
          <a:ln w="19050">
            <a:solidFill>
              <a:srgbClr val="8DC63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565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erpo: Dos columnas">
    <p:spTree>
      <p:nvGrpSpPr>
        <p:cNvPr id="1" name=""/>
        <p:cNvGrpSpPr/>
        <p:nvPr/>
      </p:nvGrpSpPr>
      <p:grpSpPr>
        <a:xfrm>
          <a:off x="0" y="0"/>
          <a:ext cx="0" cy="0"/>
          <a:chOff x="0" y="0"/>
          <a:chExt cx="0" cy="0"/>
        </a:xfrm>
      </p:grpSpPr>
      <p:sp>
        <p:nvSpPr>
          <p:cNvPr id="12" name="2 Marcador de contenido"/>
          <p:cNvSpPr>
            <a:spLocks noGrp="1"/>
          </p:cNvSpPr>
          <p:nvPr>
            <p:ph sz="half" idx="13" hasCustomPrompt="1"/>
          </p:nvPr>
        </p:nvSpPr>
        <p:spPr>
          <a:xfrm>
            <a:off x="4649245" y="1916832"/>
            <a:ext cx="4038600" cy="4209331"/>
          </a:xfrm>
          <a:prstGeom prst="rect">
            <a:avLst/>
          </a:prstGeom>
        </p:spPr>
        <p:txBody>
          <a:bodyPr/>
          <a:lstStyle>
            <a:lvl1pPr>
              <a:defRPr sz="2800"/>
            </a:lvl1pPr>
            <a:lvl2pPr marL="742950" indent="-285750">
              <a:buClr>
                <a:srgbClr val="8DC63F"/>
              </a:buClr>
              <a:buFont typeface="Wingdings" pitchFamily="2" charset="2"/>
              <a:buChar char="§"/>
              <a:defRPr sz="1700"/>
            </a:lvl2pPr>
            <a:lvl3pPr marL="1143000" indent="-228600">
              <a:buClr>
                <a:srgbClr val="8DC63F"/>
              </a:buClr>
              <a:buFont typeface="Wingdings" pitchFamily="2" charset="2"/>
              <a:buChar char="§"/>
              <a:defRPr sz="1600"/>
            </a:lvl3pPr>
            <a:lvl4pPr marL="1600200" indent="-228600">
              <a:buClr>
                <a:srgbClr val="8DC63F"/>
              </a:buClr>
              <a:buFont typeface="Wingdings" pitchFamily="2" charset="2"/>
              <a:buChar char="§"/>
              <a:defRPr sz="1600"/>
            </a:lvl4pPr>
            <a:lvl5pPr marL="2057400" indent="-228600">
              <a:buClr>
                <a:srgbClr val="8DC63F"/>
              </a:buClr>
              <a:buFont typeface="Wingdings" pitchFamily="2" charset="2"/>
              <a:buChar char="§"/>
              <a:defRPr sz="1600"/>
            </a:lvl5pPr>
            <a:lvl6pPr marL="2514600" indent="-228600">
              <a:buClr>
                <a:srgbClr val="8DC63F"/>
              </a:buClr>
              <a:buFont typeface="Wingdings" pitchFamily="2" charset="2"/>
              <a:buChar char="§"/>
              <a:defRPr sz="1600"/>
            </a:lvl6pPr>
            <a:lvl7pPr>
              <a:defRPr sz="1800"/>
            </a:lvl7pPr>
            <a:lvl8pPr>
              <a:defRPr sz="1800"/>
            </a:lvl8pPr>
            <a:lvl9pPr>
              <a:defRPr sz="1800"/>
            </a:lvl9pPr>
          </a:lstStyle>
          <a:p>
            <a:pPr lvl="1"/>
            <a:r>
              <a:rPr lang="es-ES" dirty="0"/>
              <a:t>Texto a insertar</a:t>
            </a:r>
          </a:p>
          <a:p>
            <a:pPr lvl="2"/>
            <a:r>
              <a:rPr lang="es-ES" dirty="0"/>
              <a:t>Segundo nivel</a:t>
            </a:r>
          </a:p>
          <a:p>
            <a:pPr lvl="3"/>
            <a:r>
              <a:rPr lang="es-ES" dirty="0"/>
              <a:t>Tercer nivel</a:t>
            </a:r>
          </a:p>
          <a:p>
            <a:pPr lvl="4"/>
            <a:r>
              <a:rPr lang="es-ES" dirty="0"/>
              <a:t>Cuarto nivel</a:t>
            </a:r>
          </a:p>
          <a:p>
            <a:pPr lvl="5"/>
            <a:r>
              <a:rPr lang="es-ES" dirty="0"/>
              <a:t>Quinto nivel</a:t>
            </a:r>
          </a:p>
        </p:txBody>
      </p:sp>
      <p:sp>
        <p:nvSpPr>
          <p:cNvPr id="3" name="2 Marcador de contenido"/>
          <p:cNvSpPr>
            <a:spLocks noGrp="1"/>
          </p:cNvSpPr>
          <p:nvPr>
            <p:ph sz="half" idx="1" hasCustomPrompt="1"/>
          </p:nvPr>
        </p:nvSpPr>
        <p:spPr>
          <a:xfrm>
            <a:off x="457200" y="1916832"/>
            <a:ext cx="4038600" cy="4209331"/>
          </a:xfrm>
          <a:prstGeom prst="rect">
            <a:avLst/>
          </a:prstGeom>
        </p:spPr>
        <p:txBody>
          <a:bodyPr/>
          <a:lstStyle>
            <a:lvl1pPr>
              <a:defRPr sz="2800"/>
            </a:lvl1pPr>
            <a:lvl2pPr marL="742950" indent="-285750">
              <a:buClr>
                <a:srgbClr val="8DC63F"/>
              </a:buClr>
              <a:buFont typeface="Wingdings" pitchFamily="2" charset="2"/>
              <a:buChar char="§"/>
              <a:defRPr sz="1700" baseline="0"/>
            </a:lvl2pPr>
            <a:lvl3pPr marL="1143000" indent="-228600">
              <a:buClr>
                <a:srgbClr val="8DC63F"/>
              </a:buClr>
              <a:buFont typeface="Wingdings" pitchFamily="2" charset="2"/>
              <a:buChar char="§"/>
              <a:defRPr sz="1600"/>
            </a:lvl3pPr>
            <a:lvl4pPr marL="1600200" indent="-228600">
              <a:buClr>
                <a:srgbClr val="8DC63F"/>
              </a:buClr>
              <a:buFont typeface="Wingdings" pitchFamily="2" charset="2"/>
              <a:buChar char="§"/>
              <a:defRPr sz="1600"/>
            </a:lvl4pPr>
            <a:lvl5pPr marL="2057400" indent="-228600">
              <a:buClr>
                <a:srgbClr val="8DC63F"/>
              </a:buClr>
              <a:buFont typeface="Wingdings" pitchFamily="2" charset="2"/>
              <a:buChar char="§"/>
              <a:defRPr sz="1600"/>
            </a:lvl5pPr>
            <a:lvl6pPr marL="2514600" indent="-228600">
              <a:buClr>
                <a:srgbClr val="8DC63F"/>
              </a:buClr>
              <a:buFont typeface="Wingdings" pitchFamily="2" charset="2"/>
              <a:buChar char="§"/>
              <a:defRPr sz="1600"/>
            </a:lvl6pPr>
            <a:lvl7pPr>
              <a:defRPr sz="1800"/>
            </a:lvl7pPr>
            <a:lvl8pPr>
              <a:defRPr sz="1800"/>
            </a:lvl8pPr>
            <a:lvl9pPr>
              <a:defRPr sz="1800"/>
            </a:lvl9pPr>
          </a:lstStyle>
          <a:p>
            <a:pPr lvl="1"/>
            <a:r>
              <a:rPr lang="es-ES" dirty="0"/>
              <a:t>Texto a insertar</a:t>
            </a:r>
          </a:p>
          <a:p>
            <a:pPr lvl="2"/>
            <a:r>
              <a:rPr lang="es-ES" dirty="0"/>
              <a:t>Segundo nivel</a:t>
            </a:r>
          </a:p>
          <a:p>
            <a:pPr lvl="3"/>
            <a:r>
              <a:rPr lang="es-ES" dirty="0"/>
              <a:t>Tercer nivel</a:t>
            </a:r>
          </a:p>
          <a:p>
            <a:pPr lvl="4"/>
            <a:r>
              <a:rPr lang="es-ES" dirty="0"/>
              <a:t>Cuarto nivel</a:t>
            </a:r>
          </a:p>
          <a:p>
            <a:pPr lvl="5"/>
            <a:r>
              <a:rPr lang="es-ES" dirty="0"/>
              <a:t>Quinto nivel</a:t>
            </a:r>
          </a:p>
        </p:txBody>
      </p:sp>
      <p:sp>
        <p:nvSpPr>
          <p:cNvPr id="5" name="4 Marcador de fecha"/>
          <p:cNvSpPr>
            <a:spLocks noGrp="1"/>
          </p:cNvSpPr>
          <p:nvPr>
            <p:ph type="dt" sz="half" idx="10"/>
          </p:nvPr>
        </p:nvSpPr>
        <p:spPr/>
        <p:txBody>
          <a:bodyPr/>
          <a:lstStyle>
            <a:lvl1pPr>
              <a:defRPr>
                <a:solidFill>
                  <a:srgbClr val="0E76BB"/>
                </a:solidFill>
              </a:defRPr>
            </a:lvl1pPr>
          </a:lstStyle>
          <a:p>
            <a:fld id="{0177A4D9-0F26-4BA2-8655-A4A87982F920}" type="datetimeFigureOut">
              <a:rPr lang="es-ES" smtClean="0"/>
              <a:pPr/>
              <a:t>25/06/2020</a:t>
            </a:fld>
            <a:endParaRPr lang="es-ES"/>
          </a:p>
        </p:txBody>
      </p:sp>
      <p:sp>
        <p:nvSpPr>
          <p:cNvPr id="6" name="5 Marcador de pie de página"/>
          <p:cNvSpPr>
            <a:spLocks noGrp="1"/>
          </p:cNvSpPr>
          <p:nvPr>
            <p:ph type="ftr" sz="quarter" idx="11"/>
          </p:nvPr>
        </p:nvSpPr>
        <p:spPr/>
        <p:txBody>
          <a:bodyPr/>
          <a:lstStyle>
            <a:lvl1pPr>
              <a:defRPr>
                <a:solidFill>
                  <a:srgbClr val="0E76BB"/>
                </a:solidFill>
              </a:defRPr>
            </a:lvl1pPr>
          </a:lstStyle>
          <a:p>
            <a:endParaRPr lang="es-ES"/>
          </a:p>
        </p:txBody>
      </p:sp>
      <p:sp>
        <p:nvSpPr>
          <p:cNvPr id="7" name="6 Marcador de número de diapositiva"/>
          <p:cNvSpPr>
            <a:spLocks noGrp="1"/>
          </p:cNvSpPr>
          <p:nvPr>
            <p:ph type="sldNum" sz="quarter" idx="12"/>
          </p:nvPr>
        </p:nvSpPr>
        <p:spPr/>
        <p:txBody>
          <a:bodyPr/>
          <a:lstStyle>
            <a:lvl1pPr>
              <a:defRPr>
                <a:solidFill>
                  <a:srgbClr val="0E76BB"/>
                </a:solidFill>
              </a:defRPr>
            </a:lvl1pPr>
          </a:lstStyle>
          <a:p>
            <a:fld id="{BCA3601F-4790-4944-9C7B-C6503D1D024E}" type="slidenum">
              <a:rPr lang="es-ES" smtClean="0"/>
              <a:pPr/>
              <a:t>‹Nº›</a:t>
            </a:fld>
            <a:endParaRPr lang="es-ES"/>
          </a:p>
        </p:txBody>
      </p:sp>
      <p:sp>
        <p:nvSpPr>
          <p:cNvPr id="8" name="1 Título"/>
          <p:cNvSpPr>
            <a:spLocks noGrp="1"/>
          </p:cNvSpPr>
          <p:nvPr>
            <p:ph type="title" hasCustomPrompt="1"/>
          </p:nvPr>
        </p:nvSpPr>
        <p:spPr>
          <a:xfrm>
            <a:off x="467544" y="1124744"/>
            <a:ext cx="8229600" cy="720080"/>
          </a:xfrm>
          <a:prstGeom prst="rect">
            <a:avLst/>
          </a:prstGeom>
        </p:spPr>
        <p:txBody>
          <a:bodyPr>
            <a:normAutofit/>
          </a:bodyPr>
          <a:lstStyle>
            <a:lvl1pPr marL="457200" indent="-457200" algn="l">
              <a:buFontTx/>
              <a:buBlip>
                <a:blip r:embed="rId2"/>
              </a:buBlip>
              <a:defRPr sz="2400" baseline="0">
                <a:solidFill>
                  <a:srgbClr val="0E76BB"/>
                </a:solidFill>
              </a:defRPr>
            </a:lvl1pPr>
          </a:lstStyle>
          <a:p>
            <a:r>
              <a:rPr lang="es-ES" dirty="0"/>
              <a:t>Título de la diapositiva</a:t>
            </a:r>
          </a:p>
        </p:txBody>
      </p:sp>
      <p:pic>
        <p:nvPicPr>
          <p:cNvPr id="9" name="Picture 2" descr="C:\Documents and Settings\ufgg2a\Escritorio\Imágenes iFP\iFP.png"/>
          <p:cNvPicPr>
            <a:picLocks noChangeAspect="1" noChangeArrowheads="1"/>
          </p:cNvPicPr>
          <p:nvPr userDrawn="1"/>
        </p:nvPicPr>
        <p:blipFill>
          <a:blip r:embed="rId3" cstate="print"/>
          <a:srcRect/>
          <a:stretch>
            <a:fillRect/>
          </a:stretch>
        </p:blipFill>
        <p:spPr bwMode="auto">
          <a:xfrm>
            <a:off x="467544" y="332656"/>
            <a:ext cx="2016721" cy="690617"/>
          </a:xfrm>
          <a:prstGeom prst="rect">
            <a:avLst/>
          </a:prstGeom>
          <a:noFill/>
        </p:spPr>
      </p:pic>
      <p:pic>
        <p:nvPicPr>
          <p:cNvPr id="10" name="Picture 3" descr="C:\Documents and Settings\ufgg2a\Escritorio\Imágenes iFP\Grupo planeta.png"/>
          <p:cNvPicPr>
            <a:picLocks noChangeAspect="1" noChangeArrowheads="1"/>
          </p:cNvPicPr>
          <p:nvPr userDrawn="1"/>
        </p:nvPicPr>
        <p:blipFill>
          <a:blip r:embed="rId4" cstate="print"/>
          <a:srcRect/>
          <a:stretch>
            <a:fillRect/>
          </a:stretch>
        </p:blipFill>
        <p:spPr bwMode="auto">
          <a:xfrm>
            <a:off x="6300192" y="332656"/>
            <a:ext cx="2374404" cy="623863"/>
          </a:xfrm>
          <a:prstGeom prst="rect">
            <a:avLst/>
          </a:prstGeom>
          <a:noFill/>
        </p:spPr>
      </p:pic>
      <p:cxnSp>
        <p:nvCxnSpPr>
          <p:cNvPr id="11" name="10 Conector recto"/>
          <p:cNvCxnSpPr/>
          <p:nvPr userDrawn="1"/>
        </p:nvCxnSpPr>
        <p:spPr>
          <a:xfrm>
            <a:off x="0" y="1116000"/>
            <a:ext cx="9144000" cy="0"/>
          </a:xfrm>
          <a:prstGeom prst="line">
            <a:avLst/>
          </a:prstGeom>
          <a:ln w="19050">
            <a:solidFill>
              <a:srgbClr val="0E76BB"/>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erpo: Comparativa">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467544" y="1772816"/>
            <a:ext cx="4040188" cy="639762"/>
          </a:xfrm>
          <a:prstGeom prst="rect">
            <a:avLst/>
          </a:prstGeom>
        </p:spPr>
        <p:txBody>
          <a:bodyPr anchor="ctr" anchorCtr="0">
            <a:noAutofit/>
          </a:bodyPr>
          <a:lstStyle>
            <a:lvl1pPr marL="0" indent="0">
              <a:buNone/>
              <a:defRPr sz="2000" b="1" baseline="0">
                <a:solidFill>
                  <a:srgbClr val="8DC63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Título del apartado 1</a:t>
            </a:r>
          </a:p>
        </p:txBody>
      </p:sp>
      <p:sp>
        <p:nvSpPr>
          <p:cNvPr id="5" name="4 Marcador de texto"/>
          <p:cNvSpPr>
            <a:spLocks noGrp="1"/>
          </p:cNvSpPr>
          <p:nvPr>
            <p:ph type="body" sz="quarter" idx="3" hasCustomPrompt="1"/>
          </p:nvPr>
        </p:nvSpPr>
        <p:spPr>
          <a:xfrm>
            <a:off x="4644411" y="1779039"/>
            <a:ext cx="4041775" cy="639762"/>
          </a:xfrm>
          <a:prstGeom prst="rect">
            <a:avLst/>
          </a:prstGeom>
        </p:spPr>
        <p:txBody>
          <a:bodyPr anchor="ctr" anchorCtr="0">
            <a:normAutofit/>
          </a:bodyPr>
          <a:lstStyle>
            <a:lvl1pPr marL="0" indent="0">
              <a:buNone/>
              <a:defRPr lang="es-ES" sz="2000" b="1" kern="1200" baseline="0" dirty="0" smtClean="0">
                <a:solidFill>
                  <a:srgbClr val="8DC63F"/>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s-ES" dirty="0"/>
              <a:t>Título del apartado 2</a:t>
            </a:r>
          </a:p>
        </p:txBody>
      </p:sp>
      <p:sp>
        <p:nvSpPr>
          <p:cNvPr id="7" name="6 Marcador de fecha"/>
          <p:cNvSpPr>
            <a:spLocks noGrp="1"/>
          </p:cNvSpPr>
          <p:nvPr>
            <p:ph type="dt" sz="half" idx="10"/>
          </p:nvPr>
        </p:nvSpPr>
        <p:spPr/>
        <p:txBody>
          <a:bodyPr/>
          <a:lstStyle>
            <a:lvl1pPr>
              <a:defRPr>
                <a:solidFill>
                  <a:srgbClr val="0E76BB"/>
                </a:solidFill>
              </a:defRPr>
            </a:lvl1pPr>
          </a:lstStyle>
          <a:p>
            <a:fld id="{0177A4D9-0F26-4BA2-8655-A4A87982F920}" type="datetimeFigureOut">
              <a:rPr lang="es-ES" smtClean="0"/>
              <a:pPr/>
              <a:t>25/06/2020</a:t>
            </a:fld>
            <a:endParaRPr lang="es-ES"/>
          </a:p>
        </p:txBody>
      </p:sp>
      <p:sp>
        <p:nvSpPr>
          <p:cNvPr id="8" name="7 Marcador de pie de página"/>
          <p:cNvSpPr>
            <a:spLocks noGrp="1"/>
          </p:cNvSpPr>
          <p:nvPr>
            <p:ph type="ftr" sz="quarter" idx="11"/>
          </p:nvPr>
        </p:nvSpPr>
        <p:spPr/>
        <p:txBody>
          <a:bodyPr/>
          <a:lstStyle>
            <a:lvl1pPr>
              <a:defRPr>
                <a:solidFill>
                  <a:srgbClr val="0E76BB"/>
                </a:solidFill>
              </a:defRPr>
            </a:lvl1pPr>
          </a:lstStyle>
          <a:p>
            <a:endParaRPr lang="es-ES" dirty="0"/>
          </a:p>
        </p:txBody>
      </p:sp>
      <p:sp>
        <p:nvSpPr>
          <p:cNvPr id="9" name="8 Marcador de número de diapositiva"/>
          <p:cNvSpPr>
            <a:spLocks noGrp="1"/>
          </p:cNvSpPr>
          <p:nvPr>
            <p:ph type="sldNum" sz="quarter" idx="12"/>
          </p:nvPr>
        </p:nvSpPr>
        <p:spPr/>
        <p:txBody>
          <a:bodyPr/>
          <a:lstStyle>
            <a:lvl1pPr>
              <a:defRPr>
                <a:solidFill>
                  <a:srgbClr val="0E76BB"/>
                </a:solidFill>
              </a:defRPr>
            </a:lvl1pPr>
          </a:lstStyle>
          <a:p>
            <a:fld id="{BCA3601F-4790-4944-9C7B-C6503D1D024E}" type="slidenum">
              <a:rPr lang="es-ES" smtClean="0"/>
              <a:pPr/>
              <a:t>‹Nº›</a:t>
            </a:fld>
            <a:endParaRPr lang="es-ES"/>
          </a:p>
        </p:txBody>
      </p:sp>
      <p:sp>
        <p:nvSpPr>
          <p:cNvPr id="10" name="2 Marcador de contenido"/>
          <p:cNvSpPr>
            <a:spLocks noGrp="1"/>
          </p:cNvSpPr>
          <p:nvPr>
            <p:ph sz="half" idx="13" hasCustomPrompt="1"/>
          </p:nvPr>
        </p:nvSpPr>
        <p:spPr>
          <a:xfrm>
            <a:off x="4649245" y="2508247"/>
            <a:ext cx="4038600" cy="3657057"/>
          </a:xfrm>
          <a:prstGeom prst="rect">
            <a:avLst/>
          </a:prstGeom>
        </p:spPr>
        <p:txBody>
          <a:bodyPr/>
          <a:lstStyle>
            <a:lvl1pPr>
              <a:defRPr sz="2800"/>
            </a:lvl1pPr>
            <a:lvl2pPr marL="742950" indent="-285750">
              <a:buClr>
                <a:srgbClr val="8DC63F"/>
              </a:buClr>
              <a:buFont typeface="Wingdings" pitchFamily="2" charset="2"/>
              <a:buChar char="§"/>
              <a:defRPr sz="1700"/>
            </a:lvl2pPr>
            <a:lvl3pPr marL="1143000" indent="-228600">
              <a:buClr>
                <a:srgbClr val="8DC63F"/>
              </a:buClr>
              <a:buFont typeface="Wingdings" pitchFamily="2" charset="2"/>
              <a:buChar char="§"/>
              <a:defRPr sz="1600"/>
            </a:lvl3pPr>
            <a:lvl4pPr marL="1600200" indent="-228600">
              <a:buClr>
                <a:srgbClr val="8DC63F"/>
              </a:buClr>
              <a:buFont typeface="Wingdings" pitchFamily="2" charset="2"/>
              <a:buChar char="§"/>
              <a:defRPr sz="1600"/>
            </a:lvl4pPr>
            <a:lvl5pPr marL="2057400" indent="-228600">
              <a:buClr>
                <a:srgbClr val="8DC63F"/>
              </a:buClr>
              <a:buFont typeface="Wingdings" pitchFamily="2" charset="2"/>
              <a:buChar char="§"/>
              <a:defRPr sz="1600"/>
            </a:lvl5pPr>
            <a:lvl6pPr marL="2514600" indent="-228600">
              <a:buClr>
                <a:srgbClr val="8DC63F"/>
              </a:buClr>
              <a:buFont typeface="Wingdings" pitchFamily="2" charset="2"/>
              <a:buChar char="§"/>
              <a:defRPr sz="1600"/>
            </a:lvl6pPr>
            <a:lvl7pPr>
              <a:defRPr sz="1800"/>
            </a:lvl7pPr>
            <a:lvl8pPr>
              <a:defRPr sz="1800"/>
            </a:lvl8pPr>
            <a:lvl9pPr>
              <a:defRPr sz="1800"/>
            </a:lvl9pPr>
          </a:lstStyle>
          <a:p>
            <a:pPr lvl="1"/>
            <a:r>
              <a:rPr lang="es-ES" dirty="0"/>
              <a:t>Texto a insertar</a:t>
            </a:r>
          </a:p>
          <a:p>
            <a:pPr lvl="2"/>
            <a:r>
              <a:rPr lang="es-ES" dirty="0"/>
              <a:t>Segundo nivel</a:t>
            </a:r>
          </a:p>
          <a:p>
            <a:pPr lvl="3"/>
            <a:r>
              <a:rPr lang="es-ES" dirty="0"/>
              <a:t>Tercer nivel</a:t>
            </a:r>
          </a:p>
          <a:p>
            <a:pPr lvl="4"/>
            <a:r>
              <a:rPr lang="es-ES" dirty="0"/>
              <a:t>Cuarto nivel</a:t>
            </a:r>
          </a:p>
          <a:p>
            <a:pPr lvl="5"/>
            <a:r>
              <a:rPr lang="es-ES" dirty="0"/>
              <a:t>Quinto nivel</a:t>
            </a:r>
          </a:p>
        </p:txBody>
      </p:sp>
      <p:sp>
        <p:nvSpPr>
          <p:cNvPr id="11" name="2 Marcador de contenido"/>
          <p:cNvSpPr>
            <a:spLocks noGrp="1"/>
          </p:cNvSpPr>
          <p:nvPr>
            <p:ph sz="half" idx="14" hasCustomPrompt="1"/>
          </p:nvPr>
        </p:nvSpPr>
        <p:spPr>
          <a:xfrm>
            <a:off x="457200" y="2508247"/>
            <a:ext cx="4038600" cy="3657057"/>
          </a:xfrm>
          <a:prstGeom prst="rect">
            <a:avLst/>
          </a:prstGeom>
        </p:spPr>
        <p:txBody>
          <a:bodyPr/>
          <a:lstStyle>
            <a:lvl1pPr>
              <a:defRPr sz="2800"/>
            </a:lvl1pPr>
            <a:lvl2pPr marL="742950" indent="-285750">
              <a:buClr>
                <a:srgbClr val="8DC63F"/>
              </a:buClr>
              <a:buFont typeface="Wingdings" pitchFamily="2" charset="2"/>
              <a:buChar char="§"/>
              <a:defRPr sz="1700" baseline="0"/>
            </a:lvl2pPr>
            <a:lvl3pPr marL="1143000" indent="-228600">
              <a:buClr>
                <a:srgbClr val="8DC63F"/>
              </a:buClr>
              <a:buFont typeface="Wingdings" pitchFamily="2" charset="2"/>
              <a:buChar char="§"/>
              <a:defRPr sz="1600"/>
            </a:lvl3pPr>
            <a:lvl4pPr marL="1600200" indent="-228600">
              <a:buClr>
                <a:srgbClr val="8DC63F"/>
              </a:buClr>
              <a:buFont typeface="Wingdings" pitchFamily="2" charset="2"/>
              <a:buChar char="§"/>
              <a:defRPr sz="1600"/>
            </a:lvl4pPr>
            <a:lvl5pPr marL="2057400" indent="-228600">
              <a:buClr>
                <a:srgbClr val="8DC63F"/>
              </a:buClr>
              <a:buFont typeface="Wingdings" pitchFamily="2" charset="2"/>
              <a:buChar char="§"/>
              <a:defRPr sz="1600"/>
            </a:lvl5pPr>
            <a:lvl6pPr marL="2514600" indent="-228600">
              <a:buClr>
                <a:srgbClr val="8DC63F"/>
              </a:buClr>
              <a:buFont typeface="Wingdings" pitchFamily="2" charset="2"/>
              <a:buChar char="§"/>
              <a:defRPr sz="1600"/>
            </a:lvl6pPr>
            <a:lvl7pPr>
              <a:defRPr sz="1800"/>
            </a:lvl7pPr>
            <a:lvl8pPr>
              <a:defRPr sz="1800"/>
            </a:lvl8pPr>
            <a:lvl9pPr>
              <a:defRPr sz="1800"/>
            </a:lvl9pPr>
          </a:lstStyle>
          <a:p>
            <a:pPr lvl="1"/>
            <a:r>
              <a:rPr lang="es-ES" dirty="0"/>
              <a:t>Texto a insertar</a:t>
            </a:r>
          </a:p>
          <a:p>
            <a:pPr lvl="2"/>
            <a:r>
              <a:rPr lang="es-ES" dirty="0"/>
              <a:t>Segundo nivel</a:t>
            </a:r>
          </a:p>
          <a:p>
            <a:pPr lvl="3"/>
            <a:r>
              <a:rPr lang="es-ES" dirty="0"/>
              <a:t>Tercer nivel</a:t>
            </a:r>
          </a:p>
          <a:p>
            <a:pPr lvl="4"/>
            <a:r>
              <a:rPr lang="es-ES" dirty="0"/>
              <a:t>Cuarto nivel</a:t>
            </a:r>
          </a:p>
          <a:p>
            <a:pPr lvl="5"/>
            <a:r>
              <a:rPr lang="es-ES" dirty="0"/>
              <a:t>Quinto nivel</a:t>
            </a:r>
          </a:p>
        </p:txBody>
      </p:sp>
      <p:pic>
        <p:nvPicPr>
          <p:cNvPr id="13" name="Picture 2" descr="C:\Documents and Settings\ufgg2a\Escritorio\Imágenes iFP\iFP.png"/>
          <p:cNvPicPr>
            <a:picLocks noChangeAspect="1" noChangeArrowheads="1"/>
          </p:cNvPicPr>
          <p:nvPr userDrawn="1"/>
        </p:nvPicPr>
        <p:blipFill>
          <a:blip r:embed="rId2" cstate="print"/>
          <a:srcRect/>
          <a:stretch>
            <a:fillRect/>
          </a:stretch>
        </p:blipFill>
        <p:spPr bwMode="auto">
          <a:xfrm>
            <a:off x="467544" y="332656"/>
            <a:ext cx="2016721" cy="690617"/>
          </a:xfrm>
          <a:prstGeom prst="rect">
            <a:avLst/>
          </a:prstGeom>
          <a:noFill/>
        </p:spPr>
      </p:pic>
      <p:pic>
        <p:nvPicPr>
          <p:cNvPr id="14" name="Picture 3" descr="C:\Documents and Settings\ufgg2a\Escritorio\Imágenes iFP\Grupo planeta.png"/>
          <p:cNvPicPr>
            <a:picLocks noChangeAspect="1" noChangeArrowheads="1"/>
          </p:cNvPicPr>
          <p:nvPr userDrawn="1"/>
        </p:nvPicPr>
        <p:blipFill>
          <a:blip r:embed="rId3" cstate="print"/>
          <a:srcRect/>
          <a:stretch>
            <a:fillRect/>
          </a:stretch>
        </p:blipFill>
        <p:spPr bwMode="auto">
          <a:xfrm>
            <a:off x="6300192" y="332656"/>
            <a:ext cx="2374404" cy="623863"/>
          </a:xfrm>
          <a:prstGeom prst="rect">
            <a:avLst/>
          </a:prstGeom>
          <a:noFill/>
        </p:spPr>
      </p:pic>
      <p:cxnSp>
        <p:nvCxnSpPr>
          <p:cNvPr id="15" name="14 Conector recto"/>
          <p:cNvCxnSpPr/>
          <p:nvPr userDrawn="1"/>
        </p:nvCxnSpPr>
        <p:spPr>
          <a:xfrm>
            <a:off x="0" y="1116000"/>
            <a:ext cx="9144000" cy="0"/>
          </a:xfrm>
          <a:prstGeom prst="line">
            <a:avLst/>
          </a:prstGeom>
          <a:ln w="19050">
            <a:solidFill>
              <a:srgbClr val="0E76BB"/>
            </a:solidFill>
          </a:ln>
        </p:spPr>
        <p:style>
          <a:lnRef idx="1">
            <a:schemeClr val="accent1"/>
          </a:lnRef>
          <a:fillRef idx="0">
            <a:schemeClr val="accent1"/>
          </a:fillRef>
          <a:effectRef idx="0">
            <a:schemeClr val="accent1"/>
          </a:effectRef>
          <a:fontRef idx="minor">
            <a:schemeClr val="tx1"/>
          </a:fontRef>
        </p:style>
      </p:cxnSp>
      <p:sp>
        <p:nvSpPr>
          <p:cNvPr id="23" name="22 Marcador de texto"/>
          <p:cNvSpPr>
            <a:spLocks noGrp="1"/>
          </p:cNvSpPr>
          <p:nvPr>
            <p:ph type="body" sz="quarter" idx="15" hasCustomPrompt="1"/>
          </p:nvPr>
        </p:nvSpPr>
        <p:spPr>
          <a:xfrm>
            <a:off x="467544" y="1196752"/>
            <a:ext cx="8229600" cy="504056"/>
          </a:xfrm>
          <a:prstGeom prst="rect">
            <a:avLst/>
          </a:prstGeom>
        </p:spPr>
        <p:txBody>
          <a:bodyPr>
            <a:normAutofit/>
          </a:bodyPr>
          <a:lstStyle>
            <a:lvl1pPr marL="342900" indent="-342900">
              <a:buFontTx/>
              <a:buBlip>
                <a:blip r:embed="rId4"/>
              </a:buBlip>
              <a:defRPr sz="2400">
                <a:solidFill>
                  <a:srgbClr val="0E76BB"/>
                </a:solidFill>
              </a:defRPr>
            </a:lvl1pPr>
          </a:lstStyle>
          <a:p>
            <a:r>
              <a:rPr lang="es-ES" dirty="0"/>
              <a:t>Título de la diapositiva</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Imagen/Gráfica">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446856" y="1268760"/>
            <a:ext cx="8229600" cy="648072"/>
          </a:xfrm>
          <a:prstGeom prst="rect">
            <a:avLst/>
          </a:prstGeom>
        </p:spPr>
        <p:txBody>
          <a:bodyPr>
            <a:normAutofit/>
          </a:bodyPr>
          <a:lstStyle>
            <a:lvl1pPr marL="571500" indent="-571500" algn="l">
              <a:buFontTx/>
              <a:buBlip>
                <a:blip r:embed="rId2"/>
              </a:buBlip>
              <a:defRPr sz="2400">
                <a:solidFill>
                  <a:srgbClr val="0E76BB"/>
                </a:solidFill>
              </a:defRPr>
            </a:lvl1pPr>
          </a:lstStyle>
          <a:p>
            <a:r>
              <a:rPr lang="es-ES" dirty="0"/>
              <a:t>Título de la diapositiva</a:t>
            </a:r>
          </a:p>
        </p:txBody>
      </p:sp>
      <p:sp>
        <p:nvSpPr>
          <p:cNvPr id="3" name="2 Marcador de fecha"/>
          <p:cNvSpPr>
            <a:spLocks noGrp="1"/>
          </p:cNvSpPr>
          <p:nvPr>
            <p:ph type="dt" sz="half" idx="10"/>
          </p:nvPr>
        </p:nvSpPr>
        <p:spPr/>
        <p:txBody>
          <a:bodyPr/>
          <a:lstStyle/>
          <a:p>
            <a:fld id="{0177A4D9-0F26-4BA2-8655-A4A87982F920}" type="datetimeFigureOut">
              <a:rPr lang="es-ES" smtClean="0"/>
              <a:t>25/06/2020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BCA3601F-4790-4944-9C7B-C6503D1D024E}" type="slidenum">
              <a:rPr lang="es-ES" smtClean="0"/>
              <a:t>‹Nº›</a:t>
            </a:fld>
            <a:endParaRPr lang="es-ES"/>
          </a:p>
        </p:txBody>
      </p:sp>
      <p:pic>
        <p:nvPicPr>
          <p:cNvPr id="7" name="Picture 2" descr="C:\Documents and Settings\ufgg2a\Escritorio\Imágenes iFP\iFP.png"/>
          <p:cNvPicPr>
            <a:picLocks noChangeAspect="1" noChangeArrowheads="1"/>
          </p:cNvPicPr>
          <p:nvPr userDrawn="1"/>
        </p:nvPicPr>
        <p:blipFill>
          <a:blip r:embed="rId3" cstate="print"/>
          <a:srcRect/>
          <a:stretch>
            <a:fillRect/>
          </a:stretch>
        </p:blipFill>
        <p:spPr bwMode="auto">
          <a:xfrm>
            <a:off x="467544" y="332656"/>
            <a:ext cx="2016721" cy="690617"/>
          </a:xfrm>
          <a:prstGeom prst="rect">
            <a:avLst/>
          </a:prstGeom>
          <a:noFill/>
        </p:spPr>
      </p:pic>
      <p:pic>
        <p:nvPicPr>
          <p:cNvPr id="8" name="Picture 3" descr="C:\Documents and Settings\ufgg2a\Escritorio\Imágenes iFP\Grupo planeta.png"/>
          <p:cNvPicPr>
            <a:picLocks noChangeAspect="1" noChangeArrowheads="1"/>
          </p:cNvPicPr>
          <p:nvPr userDrawn="1"/>
        </p:nvPicPr>
        <p:blipFill>
          <a:blip r:embed="rId4" cstate="print"/>
          <a:srcRect/>
          <a:stretch>
            <a:fillRect/>
          </a:stretch>
        </p:blipFill>
        <p:spPr bwMode="auto">
          <a:xfrm>
            <a:off x="6300192" y="332656"/>
            <a:ext cx="2374404" cy="623863"/>
          </a:xfrm>
          <a:prstGeom prst="rect">
            <a:avLst/>
          </a:prstGeom>
          <a:noFill/>
        </p:spPr>
      </p:pic>
      <p:cxnSp>
        <p:nvCxnSpPr>
          <p:cNvPr id="9" name="8 Conector recto"/>
          <p:cNvCxnSpPr/>
          <p:nvPr userDrawn="1"/>
        </p:nvCxnSpPr>
        <p:spPr>
          <a:xfrm>
            <a:off x="0" y="1116000"/>
            <a:ext cx="9144000" cy="0"/>
          </a:xfrm>
          <a:prstGeom prst="line">
            <a:avLst/>
          </a:prstGeom>
          <a:ln w="19050">
            <a:solidFill>
              <a:srgbClr val="0E76BB"/>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Diapositiva Final">
    <p:spTree>
      <p:nvGrpSpPr>
        <p:cNvPr id="1" name=""/>
        <p:cNvGrpSpPr/>
        <p:nvPr/>
      </p:nvGrpSpPr>
      <p:grpSpPr>
        <a:xfrm>
          <a:off x="0" y="0"/>
          <a:ext cx="0" cy="0"/>
          <a:chOff x="0" y="0"/>
          <a:chExt cx="0" cy="0"/>
        </a:xfrm>
      </p:grpSpPr>
      <p:grpSp>
        <p:nvGrpSpPr>
          <p:cNvPr id="16" name="15 Grupo"/>
          <p:cNvGrpSpPr/>
          <p:nvPr userDrawn="1"/>
        </p:nvGrpSpPr>
        <p:grpSpPr>
          <a:xfrm>
            <a:off x="1907704" y="5661248"/>
            <a:ext cx="7236296" cy="584776"/>
            <a:chOff x="1907704" y="5402139"/>
            <a:chExt cx="7236296" cy="584776"/>
          </a:xfrm>
        </p:grpSpPr>
        <p:grpSp>
          <p:nvGrpSpPr>
            <p:cNvPr id="15" name="14 Grupo"/>
            <p:cNvGrpSpPr/>
            <p:nvPr userDrawn="1"/>
          </p:nvGrpSpPr>
          <p:grpSpPr>
            <a:xfrm>
              <a:off x="1907704" y="5402139"/>
              <a:ext cx="7236296" cy="578734"/>
              <a:chOff x="1907704" y="5402139"/>
              <a:chExt cx="7236296" cy="578734"/>
            </a:xfrm>
          </p:grpSpPr>
          <p:sp>
            <p:nvSpPr>
              <p:cNvPr id="12" name="11 Rectángulo"/>
              <p:cNvSpPr/>
              <p:nvPr userDrawn="1"/>
            </p:nvSpPr>
            <p:spPr>
              <a:xfrm>
                <a:off x="1907704" y="5402140"/>
                <a:ext cx="7236296" cy="576000"/>
              </a:xfrm>
              <a:prstGeom prst="rect">
                <a:avLst/>
              </a:prstGeom>
              <a:solidFill>
                <a:srgbClr val="D6EBBB">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0 Rectángulo"/>
              <p:cNvSpPr/>
              <p:nvPr userDrawn="1"/>
            </p:nvSpPr>
            <p:spPr>
              <a:xfrm>
                <a:off x="2267744" y="5402139"/>
                <a:ext cx="6876256" cy="576000"/>
              </a:xfrm>
              <a:prstGeom prst="rect">
                <a:avLst/>
              </a:prstGeom>
              <a:solidFill>
                <a:srgbClr val="D6EBBB">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Rectángulo"/>
              <p:cNvSpPr/>
              <p:nvPr userDrawn="1"/>
            </p:nvSpPr>
            <p:spPr>
              <a:xfrm>
                <a:off x="2664000" y="5404873"/>
                <a:ext cx="6480000" cy="576000"/>
              </a:xfrm>
              <a:prstGeom prst="rect">
                <a:avLst/>
              </a:prstGeom>
              <a:solidFill>
                <a:srgbClr val="D6E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9" name="8 CuadroTexto"/>
            <p:cNvSpPr txBox="1"/>
            <p:nvPr userDrawn="1"/>
          </p:nvSpPr>
          <p:spPr>
            <a:xfrm>
              <a:off x="2664000" y="5402140"/>
              <a:ext cx="6480000" cy="584775"/>
            </a:xfrm>
            <a:prstGeom prst="rect">
              <a:avLst/>
            </a:prstGeom>
            <a:noFill/>
          </p:spPr>
          <p:txBody>
            <a:bodyPr wrap="square" rtlCol="0">
              <a:spAutoFit/>
            </a:bodyPr>
            <a:lstStyle/>
            <a:p>
              <a:pPr algn="ctr">
                <a:lnSpc>
                  <a:spcPct val="100000"/>
                </a:lnSpc>
              </a:pPr>
              <a:r>
                <a:rPr lang="es-ES" sz="1600" i="1" dirty="0">
                  <a:solidFill>
                    <a:srgbClr val="0E76BB"/>
                  </a:solidFill>
                  <a:effectLst>
                    <a:outerShdw blurRad="38100" dist="38100" dir="2700000" algn="tl">
                      <a:srgbClr val="000000">
                        <a:alpha val="43137"/>
                      </a:srgbClr>
                    </a:outerShdw>
                  </a:effectLst>
                  <a:latin typeface="Georgia" pitchFamily="18" charset="0"/>
                </a:rPr>
                <a:t>La</a:t>
              </a:r>
              <a:r>
                <a:rPr lang="es-ES" sz="1600" i="1" baseline="0" dirty="0">
                  <a:solidFill>
                    <a:srgbClr val="0E76BB"/>
                  </a:solidFill>
                  <a:effectLst>
                    <a:outerShdw blurRad="38100" dist="38100" dir="2700000" algn="tl">
                      <a:srgbClr val="000000">
                        <a:alpha val="43137"/>
                      </a:srgbClr>
                    </a:outerShdw>
                  </a:effectLst>
                  <a:latin typeface="Georgia" pitchFamily="18" charset="0"/>
                </a:rPr>
                <a:t> mejor forma de aprender es “haciendo”. </a:t>
              </a:r>
            </a:p>
            <a:p>
              <a:pPr algn="ctr">
                <a:lnSpc>
                  <a:spcPct val="100000"/>
                </a:lnSpc>
              </a:pPr>
              <a:r>
                <a:rPr lang="es-ES" sz="1600" i="1" baseline="0" dirty="0">
                  <a:solidFill>
                    <a:srgbClr val="0E76BB"/>
                  </a:solidFill>
                  <a:effectLst>
                    <a:outerShdw blurRad="38100" dist="38100" dir="2700000" algn="tl">
                      <a:srgbClr val="000000">
                        <a:alpha val="43137"/>
                      </a:srgbClr>
                    </a:outerShdw>
                  </a:effectLst>
                  <a:latin typeface="Georgia" pitchFamily="18" charset="0"/>
                </a:rPr>
                <a:t>Educación y empresas forman un binomio inseparable</a:t>
              </a:r>
              <a:endParaRPr lang="es-ES" sz="1600" i="1" dirty="0">
                <a:solidFill>
                  <a:srgbClr val="0E76BB"/>
                </a:solidFill>
                <a:effectLst>
                  <a:outerShdw blurRad="38100" dist="38100" dir="2700000" algn="tl">
                    <a:srgbClr val="000000">
                      <a:alpha val="43137"/>
                    </a:srgbClr>
                  </a:outerShdw>
                </a:effectLst>
                <a:latin typeface="Georgia" pitchFamily="18" charset="0"/>
              </a:endParaRPr>
            </a:p>
          </p:txBody>
        </p:sp>
      </p:grpSp>
      <p:sp>
        <p:nvSpPr>
          <p:cNvPr id="2" name="1 Marcador de fecha"/>
          <p:cNvSpPr>
            <a:spLocks noGrp="1"/>
          </p:cNvSpPr>
          <p:nvPr>
            <p:ph type="dt" sz="half" idx="10"/>
          </p:nvPr>
        </p:nvSpPr>
        <p:spPr/>
        <p:txBody>
          <a:bodyPr/>
          <a:lstStyle/>
          <a:p>
            <a:fld id="{0177A4D9-0F26-4BA2-8655-A4A87982F920}" type="datetimeFigureOut">
              <a:rPr lang="es-ES" smtClean="0"/>
              <a:t>25/06/2020</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BCA3601F-4790-4944-9C7B-C6503D1D024E}" type="slidenum">
              <a:rPr lang="es-ES" smtClean="0"/>
              <a:t>‹Nº›</a:t>
            </a:fld>
            <a:endParaRPr lang="es-ES"/>
          </a:p>
        </p:txBody>
      </p:sp>
      <p:pic>
        <p:nvPicPr>
          <p:cNvPr id="5" name="4 Imagen"/>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67844" y="147558"/>
            <a:ext cx="3132348" cy="1072432"/>
          </a:xfrm>
          <a:prstGeom prst="rect">
            <a:avLst/>
          </a:prstGeom>
        </p:spPr>
      </p:pic>
      <p:pic>
        <p:nvPicPr>
          <p:cNvPr id="8" name="7 Imagen"/>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985624"/>
            <a:ext cx="9144000" cy="409956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0177A4D9-0F26-4BA2-8655-A4A87982F920}" type="datetimeFigureOut">
              <a:rPr lang="es-ES" smtClean="0"/>
              <a:pPr/>
              <a:t>25/06/2020</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BCA3601F-4790-4944-9C7B-C6503D1D024E}" type="slidenum">
              <a:rPr lang="es-ES" smtClean="0"/>
              <a:pPr/>
              <a:t>‹Nº›</a:t>
            </a:fld>
            <a:endParaRPr lang="es-ES"/>
          </a:p>
        </p:txBody>
      </p:sp>
    </p:spTree>
    <p:extLst>
      <p:ext uri="{BB962C8B-B14F-4D97-AF65-F5344CB8AC3E}">
        <p14:creationId xmlns:p14="http://schemas.microsoft.com/office/powerpoint/2010/main" val="311043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77A4D9-0F26-4BA2-8655-A4A87982F920}" type="datetimeFigureOut">
              <a:rPr lang="es-ES" smtClean="0"/>
              <a:t>25/06/2020</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3601F-4790-4944-9C7B-C6503D1D024E}"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Lst>
  <p:txStyles>
    <p:titleStyle>
      <a:lvl1pPr marL="450850" indent="-450850" algn="l" defTabSz="914400" rtl="0" eaLnBrk="1" latinLnBrk="0" hangingPunct="1">
        <a:spcBef>
          <a:spcPct val="0"/>
        </a:spcBef>
        <a:buFontTx/>
        <a:buBlip>
          <a:blip r:embed="rId10"/>
        </a:buBlip>
        <a:defRPr sz="2400" kern="1200">
          <a:solidFill>
            <a:srgbClr val="0E76BB"/>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www.youtube.com/watch?v=QFQFVo8Lvkk" TargetMode="Externa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a:t>El Plan de Empresa</a:t>
            </a:r>
          </a:p>
        </p:txBody>
      </p:sp>
    </p:spTree>
    <p:extLst>
      <p:ext uri="{BB962C8B-B14F-4D97-AF65-F5344CB8AC3E}">
        <p14:creationId xmlns:p14="http://schemas.microsoft.com/office/powerpoint/2010/main" val="3117002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Análisis de mercado</a:t>
            </a:r>
          </a:p>
        </p:txBody>
      </p:sp>
      <p:sp>
        <p:nvSpPr>
          <p:cNvPr id="3" name="2 Marcador de contenido"/>
          <p:cNvSpPr>
            <a:spLocks noGrp="1"/>
          </p:cNvSpPr>
          <p:nvPr>
            <p:ph idx="1"/>
          </p:nvPr>
        </p:nvSpPr>
        <p:spPr>
          <a:xfrm>
            <a:off x="457200" y="1628800"/>
            <a:ext cx="8229600" cy="4281339"/>
          </a:xfrm>
        </p:spPr>
        <p:txBody>
          <a:bodyPr/>
          <a:lstStyle/>
          <a:p>
            <a:r>
              <a:rPr lang="es-ES" sz="1600" b="1" dirty="0"/>
              <a:t>Aspectos generales del sector</a:t>
            </a:r>
            <a:r>
              <a:rPr lang="es-ES" sz="1600" dirty="0"/>
              <a:t>: </a:t>
            </a:r>
          </a:p>
          <a:p>
            <a:pPr lvl="3"/>
            <a:r>
              <a:rPr lang="es-ES" sz="1400" dirty="0"/>
              <a:t>descripción general</a:t>
            </a:r>
          </a:p>
          <a:p>
            <a:pPr lvl="3"/>
            <a:r>
              <a:rPr lang="es-ES" sz="1400" dirty="0"/>
              <a:t>análisis de las previsiones y el potencial crecimiento del mismo</a:t>
            </a:r>
          </a:p>
          <a:p>
            <a:pPr lvl="3"/>
            <a:r>
              <a:rPr lang="es-ES" sz="1400" dirty="0">
                <a:sym typeface="Wingdings" panose="05000000000000000000" pitchFamily="2" charset="2"/>
              </a:rPr>
              <a:t>¿mercado en expansión o en decadencia?</a:t>
            </a:r>
          </a:p>
          <a:p>
            <a:pPr lvl="3"/>
            <a:r>
              <a:rPr lang="es-ES" sz="1400" dirty="0">
                <a:sym typeface="Wingdings" panose="05000000000000000000" pitchFamily="2" charset="2"/>
              </a:rPr>
              <a:t>¿hay factores que puedan afectar a la actual estructura de forma considerable?</a:t>
            </a:r>
          </a:p>
          <a:p>
            <a:pPr lvl="3"/>
            <a:r>
              <a:rPr lang="es-ES" sz="1400" dirty="0">
                <a:sym typeface="Wingdings" panose="05000000000000000000" pitchFamily="2" charset="2"/>
              </a:rPr>
              <a:t>¿Nuevas tendencias de la industria?</a:t>
            </a:r>
          </a:p>
          <a:p>
            <a:pPr lvl="3"/>
            <a:r>
              <a:rPr lang="es-ES" sz="1400" dirty="0">
                <a:sym typeface="Wingdings" panose="05000000000000000000" pitchFamily="2" charset="2"/>
              </a:rPr>
              <a:t>¿Factores socioeconómicos?</a:t>
            </a:r>
          </a:p>
          <a:p>
            <a:pPr lvl="3"/>
            <a:r>
              <a:rPr lang="es-ES" sz="1400" dirty="0">
                <a:sym typeface="Wingdings" panose="05000000000000000000" pitchFamily="2" charset="2"/>
              </a:rPr>
              <a:t>¿Factores demográficos?</a:t>
            </a:r>
          </a:p>
          <a:p>
            <a:pPr lvl="3"/>
            <a:r>
              <a:rPr lang="es-ES" sz="1400" dirty="0">
                <a:sym typeface="Wingdings" panose="05000000000000000000" pitchFamily="2" charset="2"/>
              </a:rPr>
              <a:t>¿Factores medioambientales?</a:t>
            </a:r>
          </a:p>
          <a:p>
            <a:pPr lvl="3"/>
            <a:r>
              <a:rPr lang="es-ES" sz="1400" dirty="0">
                <a:sym typeface="Wingdings" panose="05000000000000000000" pitchFamily="2" charset="2"/>
              </a:rPr>
              <a:t>¿Tamaño actual del mercado?</a:t>
            </a:r>
          </a:p>
          <a:p>
            <a:pPr lvl="3"/>
            <a:r>
              <a:rPr lang="es-ES" sz="1400" dirty="0">
                <a:sym typeface="Wingdings" panose="05000000000000000000" pitchFamily="2" charset="2"/>
              </a:rPr>
              <a:t>¿Comportamientos de compra de los clientes?</a:t>
            </a:r>
          </a:p>
          <a:p>
            <a:pPr lvl="3"/>
            <a:r>
              <a:rPr lang="es-ES" sz="1400" dirty="0">
                <a:sym typeface="Wingdings" panose="05000000000000000000" pitchFamily="2" charset="2"/>
              </a:rPr>
              <a:t>Barreras de entrada y salida</a:t>
            </a:r>
          </a:p>
          <a:p>
            <a:pPr lvl="3"/>
            <a:r>
              <a:rPr lang="es-ES" sz="1400" dirty="0">
                <a:sym typeface="Wingdings" panose="05000000000000000000" pitchFamily="2" charset="2"/>
              </a:rPr>
              <a:t>Legislación específica</a:t>
            </a:r>
          </a:p>
          <a:p>
            <a:pPr lvl="3"/>
            <a:r>
              <a:rPr lang="es-ES" sz="1400" dirty="0">
                <a:sym typeface="Wingdings" panose="05000000000000000000" pitchFamily="2" charset="2"/>
              </a:rPr>
              <a:t>Productos y servicios complementarios o sustitutivos que existan</a:t>
            </a:r>
          </a:p>
          <a:p>
            <a:pPr marL="463550" indent="0">
              <a:buNone/>
            </a:pPr>
            <a:endParaRPr lang="es-ES" sz="1600" dirty="0"/>
          </a:p>
        </p:txBody>
      </p:sp>
      <p:pic>
        <p:nvPicPr>
          <p:cNvPr id="5" name="Picture 2" descr="Resultado de imagen de interrogacion">
            <a:extLst>
              <a:ext uri="{FF2B5EF4-FFF2-40B4-BE49-F238E27FC236}">
                <a16:creationId xmlns:a16="http://schemas.microsoft.com/office/drawing/2014/main" id="{59A86D53-CFD9-4179-84A9-5E43F8F0D62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9972" y="5445224"/>
            <a:ext cx="1124744" cy="1124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1494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Análisis de mercado</a:t>
            </a:r>
          </a:p>
        </p:txBody>
      </p:sp>
      <p:sp>
        <p:nvSpPr>
          <p:cNvPr id="3" name="2 Marcador de contenido"/>
          <p:cNvSpPr>
            <a:spLocks noGrp="1"/>
          </p:cNvSpPr>
          <p:nvPr>
            <p:ph idx="1"/>
          </p:nvPr>
        </p:nvSpPr>
        <p:spPr>
          <a:xfrm>
            <a:off x="457200" y="1700808"/>
            <a:ext cx="8229600" cy="4281339"/>
          </a:xfrm>
        </p:spPr>
        <p:txBody>
          <a:bodyPr/>
          <a:lstStyle/>
          <a:p>
            <a:r>
              <a:rPr lang="es-ES" sz="1400" b="1" dirty="0">
                <a:sym typeface="Wingdings" panose="05000000000000000000" pitchFamily="2" charset="2"/>
              </a:rPr>
              <a:t>Clientes potenciales</a:t>
            </a:r>
            <a:r>
              <a:rPr lang="es-ES" sz="1400" dirty="0">
                <a:sym typeface="Wingdings" panose="05000000000000000000" pitchFamily="2" charset="2"/>
              </a:rPr>
              <a:t>: Agruparlos por características comunes</a:t>
            </a:r>
          </a:p>
          <a:p>
            <a:pPr lvl="3"/>
            <a:r>
              <a:rPr lang="es-ES" sz="1400" dirty="0">
                <a:sym typeface="Wingdings" panose="05000000000000000000" pitchFamily="2" charset="2"/>
              </a:rPr>
              <a:t>plantear el grado de receptividad de los productos o servicios ofertados</a:t>
            </a:r>
          </a:p>
          <a:p>
            <a:pPr lvl="3"/>
            <a:r>
              <a:rPr lang="es-ES" sz="1400" dirty="0">
                <a:sym typeface="Wingdings" panose="05000000000000000000" pitchFamily="2" charset="2"/>
              </a:rPr>
              <a:t>en qué basan los clientes sus decisiones de compra (precio, distribución, servicio…)</a:t>
            </a:r>
          </a:p>
          <a:p>
            <a:pPr lvl="3"/>
            <a:r>
              <a:rPr lang="es-ES" sz="1400" dirty="0">
                <a:sym typeface="Wingdings" panose="05000000000000000000" pitchFamily="2" charset="2"/>
              </a:rPr>
              <a:t>qué capacidad de negociación tienen</a:t>
            </a:r>
          </a:p>
          <a:p>
            <a:r>
              <a:rPr lang="es-ES" sz="1400" b="1" dirty="0">
                <a:sym typeface="Wingdings" panose="05000000000000000000" pitchFamily="2" charset="2"/>
              </a:rPr>
              <a:t>Análisis de la competencia</a:t>
            </a:r>
            <a:r>
              <a:rPr lang="es-ES" sz="1400" dirty="0">
                <a:sym typeface="Wingdings" panose="05000000000000000000" pitchFamily="2" charset="2"/>
              </a:rPr>
              <a:t>:</a:t>
            </a:r>
          </a:p>
          <a:p>
            <a:pPr lvl="3"/>
            <a:r>
              <a:rPr lang="es-ES" sz="1400" dirty="0">
                <a:sym typeface="Wingdings" panose="05000000000000000000" pitchFamily="2" charset="2"/>
              </a:rPr>
              <a:t>tipo de competidores a los que nos enfrentaremos (indicando sus fortalezas y debilidades)</a:t>
            </a:r>
          </a:p>
          <a:p>
            <a:pPr lvl="3"/>
            <a:r>
              <a:rPr lang="es-ES" sz="1400" dirty="0">
                <a:sym typeface="Wingdings" panose="05000000000000000000" pitchFamily="2" charset="2"/>
              </a:rPr>
              <a:t>dónde están localizados</a:t>
            </a:r>
          </a:p>
          <a:p>
            <a:pPr lvl="3"/>
            <a:r>
              <a:rPr lang="es-ES" sz="1400" dirty="0">
                <a:sym typeface="Wingdings" panose="05000000000000000000" pitchFamily="2" charset="2"/>
              </a:rPr>
              <a:t>características de sus productos y/o servicios</a:t>
            </a:r>
          </a:p>
          <a:p>
            <a:pPr lvl="3"/>
            <a:r>
              <a:rPr lang="es-ES" sz="1400" dirty="0">
                <a:sym typeface="Wingdings" panose="05000000000000000000" pitchFamily="2" charset="2"/>
              </a:rPr>
              <a:t>precios</a:t>
            </a:r>
          </a:p>
          <a:p>
            <a:pPr lvl="3"/>
            <a:r>
              <a:rPr lang="es-ES" sz="1400" dirty="0">
                <a:sym typeface="Wingdings" panose="05000000000000000000" pitchFamily="2" charset="2"/>
              </a:rPr>
              <a:t>Calidades</a:t>
            </a:r>
          </a:p>
          <a:p>
            <a:pPr lvl="3"/>
            <a:r>
              <a:rPr lang="es-ES" sz="1400" dirty="0">
                <a:sym typeface="Wingdings" panose="05000000000000000000" pitchFamily="2" charset="2"/>
              </a:rPr>
              <a:t>cuota de mercado</a:t>
            </a:r>
          </a:p>
          <a:p>
            <a:pPr lvl="3"/>
            <a:r>
              <a:rPr lang="es-ES" sz="1400" dirty="0">
                <a:sym typeface="Wingdings" panose="05000000000000000000" pitchFamily="2" charset="2"/>
              </a:rPr>
              <a:t>políticas comerciales</a:t>
            </a:r>
          </a:p>
          <a:p>
            <a:pPr lvl="3"/>
            <a:r>
              <a:rPr lang="es-ES" sz="1400" dirty="0">
                <a:sym typeface="Wingdings" panose="05000000000000000000" pitchFamily="2" charset="2"/>
              </a:rPr>
              <a:t>ventajas competitivas</a:t>
            </a:r>
          </a:p>
          <a:p>
            <a:pPr lvl="3"/>
            <a:r>
              <a:rPr lang="es-ES" sz="1400" dirty="0">
                <a:sym typeface="Wingdings" panose="05000000000000000000" pitchFamily="2" charset="2"/>
              </a:rPr>
              <a:t>valor de su marca</a:t>
            </a:r>
          </a:p>
          <a:p>
            <a:pPr marL="463550" indent="0">
              <a:buNone/>
            </a:pPr>
            <a:endParaRPr lang="es-ES" sz="1400" dirty="0"/>
          </a:p>
        </p:txBody>
      </p:sp>
      <p:pic>
        <p:nvPicPr>
          <p:cNvPr id="6" name="Picture 2" descr="Resultado de imagen de interrogacion">
            <a:extLst>
              <a:ext uri="{FF2B5EF4-FFF2-40B4-BE49-F238E27FC236}">
                <a16:creationId xmlns:a16="http://schemas.microsoft.com/office/drawing/2014/main" id="{59A86D53-CFD9-4179-84A9-5E43F8F0D62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9972" y="5445224"/>
            <a:ext cx="1124744" cy="1124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5121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Análisis de mercado</a:t>
            </a:r>
          </a:p>
        </p:txBody>
      </p:sp>
      <p:sp>
        <p:nvSpPr>
          <p:cNvPr id="3" name="2 Marcador de contenido"/>
          <p:cNvSpPr>
            <a:spLocks noGrp="1"/>
          </p:cNvSpPr>
          <p:nvPr>
            <p:ph idx="1"/>
          </p:nvPr>
        </p:nvSpPr>
        <p:spPr>
          <a:xfrm>
            <a:off x="457200" y="1700808"/>
            <a:ext cx="8229600" cy="4281339"/>
          </a:xfrm>
        </p:spPr>
        <p:txBody>
          <a:bodyPr/>
          <a:lstStyle/>
          <a:p>
            <a:r>
              <a:rPr lang="es-ES" sz="1600" b="1" dirty="0"/>
              <a:t>Análisis DAFO</a:t>
            </a:r>
          </a:p>
          <a:p>
            <a:r>
              <a:rPr lang="es-ES" sz="1600" b="1" dirty="0">
                <a:sym typeface="Wingdings" panose="05000000000000000000" pitchFamily="2" charset="2"/>
              </a:rPr>
              <a:t>Debilidades</a:t>
            </a:r>
            <a:r>
              <a:rPr lang="es-ES" sz="1600" dirty="0">
                <a:sym typeface="Wingdings" panose="05000000000000000000" pitchFamily="2" charset="2"/>
              </a:rPr>
              <a:t> de la empresa: aquellos elementos, recursos y actitudes propios que suponen una barrera para la buena marcha de la empresa  ¿qué puedo mejorar?¿qué percibe la gente del mercado como una debilidad?¿qué factores reducen el éxito o las ventas de mi proyecto?</a:t>
            </a:r>
          </a:p>
          <a:p>
            <a:r>
              <a:rPr lang="es-ES" sz="1600" b="1" dirty="0">
                <a:sym typeface="Wingdings" panose="05000000000000000000" pitchFamily="2" charset="2"/>
              </a:rPr>
              <a:t>Amenazas</a:t>
            </a:r>
            <a:r>
              <a:rPr lang="es-ES" sz="1600" dirty="0">
                <a:sym typeface="Wingdings" panose="05000000000000000000" pitchFamily="2" charset="2"/>
              </a:rPr>
              <a:t>: situaciones negativas, externas a nuestro proyecto, que pueden atentar contra éste, por lo que llegado el caso, puede ser necesario diseñar una estrategia para poder sortearlas  ¿a qué obstáculos me enfrento?¿qué hacen los competidores? ¿Hay problemas de recursos de capital?¿puede alguna de las amenazas impedir totalmente la actividad de mi empresa?</a:t>
            </a:r>
          </a:p>
          <a:p>
            <a:r>
              <a:rPr lang="es-ES" sz="1600" b="1" dirty="0">
                <a:sym typeface="Wingdings" panose="05000000000000000000" pitchFamily="2" charset="2"/>
              </a:rPr>
              <a:t>Fortalezas</a:t>
            </a:r>
            <a:r>
              <a:rPr lang="es-ES" sz="1600" dirty="0">
                <a:sym typeface="Wingdings" panose="05000000000000000000" pitchFamily="2" charset="2"/>
              </a:rPr>
              <a:t>: aquellos aspectos de la empresa que suponen una ventaja comparativa frente a mis competidores</a:t>
            </a:r>
          </a:p>
          <a:p>
            <a:r>
              <a:rPr lang="es-ES" sz="1600" b="1" dirty="0">
                <a:sym typeface="Wingdings" panose="05000000000000000000" pitchFamily="2" charset="2"/>
              </a:rPr>
              <a:t>Oportunidades</a:t>
            </a:r>
            <a:r>
              <a:rPr lang="es-ES" sz="1600" dirty="0">
                <a:sym typeface="Wingdings" panose="05000000000000000000" pitchFamily="2" charset="2"/>
              </a:rPr>
              <a:t>: factores en el entorno o en el mercado que permiten mejorar la situación competitiva de la empresa</a:t>
            </a:r>
          </a:p>
          <a:p>
            <a:endParaRPr lang="es-ES" sz="1600" dirty="0">
              <a:sym typeface="Wingdings" panose="05000000000000000000" pitchFamily="2" charset="2"/>
            </a:endParaRPr>
          </a:p>
          <a:p>
            <a:pPr marL="463550" indent="0">
              <a:buNone/>
            </a:pPr>
            <a:endParaRPr lang="es-ES" sz="1600" dirty="0"/>
          </a:p>
        </p:txBody>
      </p:sp>
      <p:pic>
        <p:nvPicPr>
          <p:cNvPr id="5" name="Picture 2" descr="Resultado de imagen de interrogacion">
            <a:extLst>
              <a:ext uri="{FF2B5EF4-FFF2-40B4-BE49-F238E27FC236}">
                <a16:creationId xmlns:a16="http://schemas.microsoft.com/office/drawing/2014/main" id="{59A86D53-CFD9-4179-84A9-5E43F8F0D62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9972" y="5445224"/>
            <a:ext cx="1124744" cy="1124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4844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327F27C-0ABC-4BEE-B363-4692689FBF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8293" y="1484784"/>
            <a:ext cx="5307414" cy="4338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9510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Plan de marketing</a:t>
            </a:r>
          </a:p>
        </p:txBody>
      </p:sp>
      <p:sp>
        <p:nvSpPr>
          <p:cNvPr id="3" name="2 Marcador de contenido"/>
          <p:cNvSpPr>
            <a:spLocks noGrp="1"/>
          </p:cNvSpPr>
          <p:nvPr>
            <p:ph idx="1"/>
          </p:nvPr>
        </p:nvSpPr>
        <p:spPr>
          <a:xfrm>
            <a:off x="457200" y="1700808"/>
            <a:ext cx="8229600" cy="4281339"/>
          </a:xfrm>
        </p:spPr>
        <p:txBody>
          <a:bodyPr/>
          <a:lstStyle/>
          <a:p>
            <a:r>
              <a:rPr lang="es-ES" sz="1400" b="1" dirty="0"/>
              <a:t>Estrategia de precios</a:t>
            </a:r>
            <a:r>
              <a:rPr lang="es-ES" sz="1400" dirty="0"/>
              <a:t>: precios inferiores a los de su misma categoría en el mercado, precio medio de los productos similares que ya existen en el mercado, precios muy altos para que se perciba mi producto como caro y altamente valorado</a:t>
            </a:r>
          </a:p>
          <a:p>
            <a:r>
              <a:rPr lang="es-ES" sz="1400" b="1" dirty="0">
                <a:sym typeface="Wingdings" panose="05000000000000000000" pitchFamily="2" charset="2"/>
              </a:rPr>
              <a:t>Política de ventas</a:t>
            </a:r>
            <a:r>
              <a:rPr lang="es-ES" sz="1400" dirty="0">
                <a:sym typeface="Wingdings" panose="05000000000000000000" pitchFamily="2" charset="2"/>
              </a:rPr>
              <a:t>: descripción del equipo de ventas, indicando las políticas de márgenes comerciales y medidas de promoción que se ofrecerían a distribuidores, representantes y comerciantes; periodos de cobros a clientes; descuentos, anticipos, rappels…</a:t>
            </a:r>
          </a:p>
          <a:p>
            <a:r>
              <a:rPr lang="es-ES" sz="1400" b="1" dirty="0">
                <a:sym typeface="Wingdings" panose="05000000000000000000" pitchFamily="2" charset="2"/>
              </a:rPr>
              <a:t>Promoción y publicidad</a:t>
            </a:r>
            <a:r>
              <a:rPr lang="es-ES" sz="1400" dirty="0">
                <a:sym typeface="Wingdings" panose="05000000000000000000" pitchFamily="2" charset="2"/>
              </a:rPr>
              <a:t>: plan de medios que recoja las medidas promocionales que se piensan lanzar, tales como </a:t>
            </a:r>
            <a:r>
              <a:rPr lang="es-ES" sz="1400" dirty="0" err="1">
                <a:sym typeface="Wingdings" panose="05000000000000000000" pitchFamily="2" charset="2"/>
              </a:rPr>
              <a:t>mailings</a:t>
            </a:r>
            <a:r>
              <a:rPr lang="es-ES" sz="1400" dirty="0">
                <a:sym typeface="Wingdings" panose="05000000000000000000" pitchFamily="2" charset="2"/>
              </a:rPr>
              <a:t>, presentaciones en ferias, artículos y anuncios en revistas especializadas, etc.</a:t>
            </a:r>
          </a:p>
          <a:p>
            <a:r>
              <a:rPr lang="es-ES" sz="1400" b="1" dirty="0">
                <a:sym typeface="Wingdings" panose="05000000000000000000" pitchFamily="2" charset="2"/>
              </a:rPr>
              <a:t>Esquema de distribución</a:t>
            </a:r>
            <a:r>
              <a:rPr lang="es-ES" sz="1400" dirty="0">
                <a:sym typeface="Wingdings" panose="05000000000000000000" pitchFamily="2" charset="2"/>
              </a:rPr>
              <a:t>: canales de distribución a utilizar, política de descuentos y márgenes, costes de distribución, costes de comercialización, posibilidades de exportación haciendo referencia a la distribución internacional, transporte, seguros…</a:t>
            </a:r>
          </a:p>
          <a:p>
            <a:r>
              <a:rPr lang="es-ES" sz="1400" b="1" dirty="0">
                <a:sym typeface="Wingdings" panose="05000000000000000000" pitchFamily="2" charset="2"/>
              </a:rPr>
              <a:t>Servicio </a:t>
            </a:r>
            <a:r>
              <a:rPr lang="es-ES" sz="1400" b="1" dirty="0" err="1">
                <a:sym typeface="Wingdings" panose="05000000000000000000" pitchFamily="2" charset="2"/>
              </a:rPr>
              <a:t>post-venta</a:t>
            </a:r>
            <a:r>
              <a:rPr lang="es-ES" sz="1400" b="1" dirty="0">
                <a:sym typeface="Wingdings" panose="05000000000000000000" pitchFamily="2" charset="2"/>
              </a:rPr>
              <a:t> y garantía</a:t>
            </a:r>
            <a:r>
              <a:rPr lang="es-ES" sz="1400" dirty="0">
                <a:sym typeface="Wingdings" panose="05000000000000000000" pitchFamily="2" charset="2"/>
              </a:rPr>
              <a:t>: tipo de garantía que se ofrece, su duración, quién se encargará del servicio </a:t>
            </a:r>
            <a:r>
              <a:rPr lang="es-ES" sz="1400" dirty="0" err="1">
                <a:sym typeface="Wingdings" panose="05000000000000000000" pitchFamily="2" charset="2"/>
              </a:rPr>
              <a:t>post-venta</a:t>
            </a:r>
            <a:r>
              <a:rPr lang="es-ES" sz="1400" dirty="0">
                <a:sym typeface="Wingdings" panose="05000000000000000000" pitchFamily="2" charset="2"/>
              </a:rPr>
              <a:t> y sus costes y compararlos con el ofertado por la competencia</a:t>
            </a:r>
          </a:p>
          <a:p>
            <a:endParaRPr lang="es-ES" sz="1400" dirty="0">
              <a:sym typeface="Wingdings" panose="05000000000000000000" pitchFamily="2" charset="2"/>
            </a:endParaRPr>
          </a:p>
          <a:p>
            <a:pPr marL="463550" indent="0">
              <a:buNone/>
            </a:pPr>
            <a:endParaRPr lang="es-ES" sz="1400" dirty="0"/>
          </a:p>
        </p:txBody>
      </p:sp>
      <p:pic>
        <p:nvPicPr>
          <p:cNvPr id="4" name="Picture 2" descr="Resultado de imagen de marketing">
            <a:extLst>
              <a:ext uri="{FF2B5EF4-FFF2-40B4-BE49-F238E27FC236}">
                <a16:creationId xmlns:a16="http://schemas.microsoft.com/office/drawing/2014/main" id="{4D29F1E2-38A9-47C1-A1E9-8FBEB260F6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5775" y="5013176"/>
            <a:ext cx="3058393" cy="1778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796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Plan de marketing</a:t>
            </a:r>
          </a:p>
        </p:txBody>
      </p:sp>
      <p:sp>
        <p:nvSpPr>
          <p:cNvPr id="3" name="2 Marcador de contenido"/>
          <p:cNvSpPr>
            <a:spLocks noGrp="1"/>
          </p:cNvSpPr>
          <p:nvPr>
            <p:ph idx="1"/>
          </p:nvPr>
        </p:nvSpPr>
        <p:spPr>
          <a:xfrm>
            <a:off x="457200" y="1700808"/>
            <a:ext cx="8229600" cy="4281339"/>
          </a:xfrm>
        </p:spPr>
        <p:txBody>
          <a:bodyPr/>
          <a:lstStyle/>
          <a:p>
            <a:r>
              <a:rPr lang="es-ES" sz="1400" b="1" dirty="0"/>
              <a:t>Política de producto</a:t>
            </a:r>
            <a:r>
              <a:rPr lang="es-ES" sz="1400" dirty="0"/>
              <a:t>:</a:t>
            </a:r>
          </a:p>
          <a:p>
            <a:pPr lvl="3"/>
            <a:r>
              <a:rPr lang="es-ES" sz="1300" dirty="0"/>
              <a:t>nombre del producto o servicio</a:t>
            </a:r>
          </a:p>
          <a:p>
            <a:pPr lvl="3"/>
            <a:r>
              <a:rPr lang="es-ES" sz="1300" dirty="0"/>
              <a:t>Calidad</a:t>
            </a:r>
          </a:p>
          <a:p>
            <a:pPr lvl="3"/>
            <a:r>
              <a:rPr lang="es-ES" sz="1300" dirty="0"/>
              <a:t>Marca</a:t>
            </a:r>
          </a:p>
          <a:p>
            <a:pPr lvl="3"/>
            <a:r>
              <a:rPr lang="es-ES" sz="1300" dirty="0"/>
              <a:t>Tipo de envase</a:t>
            </a:r>
          </a:p>
          <a:p>
            <a:pPr lvl="3"/>
            <a:r>
              <a:rPr lang="es-ES" sz="1300" dirty="0"/>
              <a:t>Diseño del producto o servicio</a:t>
            </a:r>
          </a:p>
          <a:p>
            <a:pPr lvl="3"/>
            <a:r>
              <a:rPr lang="es-ES" sz="1300" dirty="0"/>
              <a:t>Aspectos innovadores</a:t>
            </a:r>
          </a:p>
          <a:p>
            <a:pPr lvl="3"/>
            <a:r>
              <a:rPr lang="es-ES" sz="1300" dirty="0"/>
              <a:t>Otras características que creamos oportunas</a:t>
            </a:r>
          </a:p>
          <a:p>
            <a:pPr lvl="3"/>
            <a:endParaRPr lang="es-ES" sz="1300" dirty="0"/>
          </a:p>
          <a:p>
            <a:pPr lvl="3"/>
            <a:endParaRPr lang="es-ES" sz="1300" dirty="0"/>
          </a:p>
          <a:p>
            <a:r>
              <a:rPr lang="es-ES" sz="1400" b="1" dirty="0"/>
              <a:t>Marketing </a:t>
            </a:r>
            <a:r>
              <a:rPr lang="es-ES" sz="1400" b="1" dirty="0" err="1"/>
              <a:t>mix</a:t>
            </a:r>
            <a:endParaRPr lang="es-ES" sz="1400" b="1" dirty="0"/>
          </a:p>
          <a:p>
            <a:pPr lvl="3"/>
            <a:endParaRPr lang="es-ES" sz="1300" dirty="0"/>
          </a:p>
          <a:p>
            <a:pPr lvl="3"/>
            <a:endParaRPr lang="es-ES" sz="1300" dirty="0">
              <a:sym typeface="Wingdings" panose="05000000000000000000" pitchFamily="2" charset="2"/>
            </a:endParaRPr>
          </a:p>
          <a:p>
            <a:endParaRPr lang="es-ES" sz="1400" dirty="0">
              <a:sym typeface="Wingdings" panose="05000000000000000000" pitchFamily="2" charset="2"/>
            </a:endParaRPr>
          </a:p>
          <a:p>
            <a:pPr marL="463550" indent="0">
              <a:buNone/>
            </a:pPr>
            <a:endParaRPr lang="es-ES" sz="1400" dirty="0"/>
          </a:p>
        </p:txBody>
      </p:sp>
      <p:pic>
        <p:nvPicPr>
          <p:cNvPr id="4" name="Picture 2" descr="Resultado de imagen de marketing">
            <a:extLst>
              <a:ext uri="{FF2B5EF4-FFF2-40B4-BE49-F238E27FC236}">
                <a16:creationId xmlns:a16="http://schemas.microsoft.com/office/drawing/2014/main" id="{4D29F1E2-38A9-47C1-A1E9-8FBEB260F6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5775" y="5013176"/>
            <a:ext cx="3058393" cy="1778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119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Plan de producción</a:t>
            </a:r>
          </a:p>
        </p:txBody>
      </p:sp>
      <p:sp>
        <p:nvSpPr>
          <p:cNvPr id="3" name="2 Marcador de contenido"/>
          <p:cNvSpPr>
            <a:spLocks noGrp="1"/>
          </p:cNvSpPr>
          <p:nvPr>
            <p:ph idx="1"/>
          </p:nvPr>
        </p:nvSpPr>
        <p:spPr>
          <a:xfrm>
            <a:off x="457200" y="1844824"/>
            <a:ext cx="8363272" cy="4281339"/>
          </a:xfrm>
        </p:spPr>
        <p:txBody>
          <a:bodyPr/>
          <a:lstStyle/>
          <a:p>
            <a:r>
              <a:rPr lang="es-ES" sz="1500" b="1" dirty="0"/>
              <a:t>Descripción del proceso productivo</a:t>
            </a:r>
            <a:r>
              <a:rPr lang="es-ES" sz="1500" dirty="0"/>
              <a:t>: recepción de materias primas, elaboración del producto, almacenaje, comercialización, distribución</a:t>
            </a:r>
          </a:p>
          <a:p>
            <a:pPr marL="800100" lvl="2" indent="0">
              <a:buNone/>
            </a:pPr>
            <a:r>
              <a:rPr lang="es-ES" sz="1400" dirty="0"/>
              <a:t>En caso de ser prestación de servicios </a:t>
            </a:r>
            <a:r>
              <a:rPr lang="es-ES" sz="1400" dirty="0">
                <a:sym typeface="Wingdings" panose="05000000000000000000" pitchFamily="2" charset="2"/>
              </a:rPr>
              <a:t> frecuencia con la que se prestará dicho servicio, tiempo necesario para llevarlo a cabo, apariencia interna del local (ambiente, decoración, tamaño y distribución interior), personas con las que se cuenta para realizarlo…</a:t>
            </a:r>
            <a:endParaRPr lang="es-ES" sz="1400" dirty="0"/>
          </a:p>
          <a:p>
            <a:r>
              <a:rPr lang="es-ES" sz="1500" b="1" dirty="0"/>
              <a:t>Sistemas de control o de gestión de la calidad</a:t>
            </a:r>
            <a:r>
              <a:rPr lang="es-ES" sz="1500" dirty="0"/>
              <a:t>: descripción del proceso de control de calidad, control de inventarios y procedimientos de inspección</a:t>
            </a:r>
          </a:p>
          <a:p>
            <a:r>
              <a:rPr lang="es-ES" sz="1500" b="1" dirty="0"/>
              <a:t>Tecnología utilizada</a:t>
            </a:r>
            <a:r>
              <a:rPr lang="es-ES" sz="1500" dirty="0"/>
              <a:t>: la utilizada en el sistema productivo y sus principales características;  ¿en qué estado se encuentra el mercado de dicha tecnología y qué previsiones tiene?</a:t>
            </a:r>
          </a:p>
        </p:txBody>
      </p:sp>
      <p:pic>
        <p:nvPicPr>
          <p:cNvPr id="4" name="Picture 4" descr="Resultado de imagen de herramienta">
            <a:extLst>
              <a:ext uri="{FF2B5EF4-FFF2-40B4-BE49-F238E27FC236}">
                <a16:creationId xmlns:a16="http://schemas.microsoft.com/office/drawing/2014/main" id="{D19CFC04-28D5-42A6-A3BA-16272256C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3153" y="5278884"/>
            <a:ext cx="1858381" cy="1534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075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Plan de producción</a:t>
            </a:r>
          </a:p>
        </p:txBody>
      </p:sp>
      <p:sp>
        <p:nvSpPr>
          <p:cNvPr id="3" name="2 Marcador de contenido"/>
          <p:cNvSpPr>
            <a:spLocks noGrp="1"/>
          </p:cNvSpPr>
          <p:nvPr>
            <p:ph idx="1"/>
          </p:nvPr>
        </p:nvSpPr>
        <p:spPr>
          <a:xfrm>
            <a:off x="457200" y="1844824"/>
            <a:ext cx="8363272" cy="4281339"/>
          </a:xfrm>
        </p:spPr>
        <p:txBody>
          <a:bodyPr/>
          <a:lstStyle/>
          <a:p>
            <a:r>
              <a:rPr lang="es-ES" sz="1500" b="1" dirty="0"/>
              <a:t>Instalaciones y maquinaria</a:t>
            </a:r>
            <a:r>
              <a:rPr lang="es-ES" sz="1500" dirty="0"/>
              <a:t>: descripción de los equipos necesarios para la fabricación de los productos o la prestación de los servicios: características, modelos, tipos de adquisición, capacidad de producción…</a:t>
            </a:r>
          </a:p>
          <a:p>
            <a:r>
              <a:rPr lang="es-ES" sz="1500" b="1" dirty="0"/>
              <a:t>Proveedores</a:t>
            </a:r>
            <a:r>
              <a:rPr lang="es-ES" sz="1500" dirty="0"/>
              <a:t>: descripción de los proveedores con los que se piensa trabajar </a:t>
            </a:r>
            <a:r>
              <a:rPr lang="es-ES" sz="1500" dirty="0">
                <a:sym typeface="Wingdings" panose="05000000000000000000" pitchFamily="2" charset="2"/>
              </a:rPr>
              <a:t> precios, condiciones que nos ofrecen, plazos de entrega, volúmenes óptimos de pedido…</a:t>
            </a:r>
            <a:endParaRPr lang="es-ES" sz="1500" dirty="0"/>
          </a:p>
          <a:p>
            <a:r>
              <a:rPr lang="es-ES" sz="1500" b="1" dirty="0"/>
              <a:t>Seguridad e higiene y gestión medioambiental</a:t>
            </a:r>
            <a:r>
              <a:rPr lang="es-ES" sz="1500" dirty="0"/>
              <a:t>: medidas relacionadas con la seguridad en el trabajo, protección y prevención; medidas preventivas en materia de medio ambiente y su gasto asociado</a:t>
            </a:r>
          </a:p>
          <a:p>
            <a:r>
              <a:rPr lang="es-ES" sz="1500" b="1" dirty="0"/>
              <a:t>Determinación del coste del producto o servicio</a:t>
            </a:r>
            <a:r>
              <a:rPr lang="es-ES" sz="1500" dirty="0"/>
              <a:t>: costes fijos, costes variables, costes totales, precio por unidad</a:t>
            </a:r>
          </a:p>
        </p:txBody>
      </p:sp>
      <p:pic>
        <p:nvPicPr>
          <p:cNvPr id="4" name="Picture 4" descr="Resultado de imagen de herramienta">
            <a:extLst>
              <a:ext uri="{FF2B5EF4-FFF2-40B4-BE49-F238E27FC236}">
                <a16:creationId xmlns:a16="http://schemas.microsoft.com/office/drawing/2014/main" id="{D19CFC04-28D5-42A6-A3BA-16272256C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3153" y="5278884"/>
            <a:ext cx="1858381" cy="1534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57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La función de producción en la empresa</a:t>
            </a:r>
          </a:p>
        </p:txBody>
      </p:sp>
      <p:sp>
        <p:nvSpPr>
          <p:cNvPr id="3" name="2 Marcador de contenido"/>
          <p:cNvSpPr>
            <a:spLocks noGrp="1"/>
          </p:cNvSpPr>
          <p:nvPr>
            <p:ph idx="1"/>
          </p:nvPr>
        </p:nvSpPr>
        <p:spPr>
          <a:xfrm>
            <a:off x="457200" y="1844824"/>
            <a:ext cx="8363272" cy="4281339"/>
          </a:xfrm>
        </p:spPr>
        <p:txBody>
          <a:bodyPr/>
          <a:lstStyle/>
          <a:p>
            <a:r>
              <a:rPr lang="es-ES" sz="1500" dirty="0"/>
              <a:t>(Estos puntos no entrarían dentro del detalle de un Plan de Empresa)</a:t>
            </a:r>
          </a:p>
          <a:p>
            <a:endParaRPr lang="es-ES" sz="1500" dirty="0"/>
          </a:p>
          <a:p>
            <a:r>
              <a:rPr lang="es-ES" sz="1500" b="1" dirty="0"/>
              <a:t>Métodos para la valoración de existencias</a:t>
            </a:r>
          </a:p>
          <a:p>
            <a:r>
              <a:rPr lang="es-ES" sz="1500" b="1" dirty="0"/>
              <a:t>Cálculo de costes</a:t>
            </a:r>
          </a:p>
          <a:p>
            <a:pPr lvl="3"/>
            <a:r>
              <a:rPr lang="es-ES" sz="1400" dirty="0"/>
              <a:t>Costes totales = Costes totales + Costes variables</a:t>
            </a:r>
          </a:p>
          <a:p>
            <a:pPr lvl="3"/>
            <a:r>
              <a:rPr lang="es-ES" sz="1400" dirty="0"/>
              <a:t>Economías de escala</a:t>
            </a:r>
            <a:endParaRPr lang="es-ES" sz="1500" b="1" dirty="0"/>
          </a:p>
          <a:p>
            <a:r>
              <a:rPr lang="es-ES" sz="1500" b="1" dirty="0"/>
              <a:t>El precio de venta </a:t>
            </a:r>
            <a:r>
              <a:rPr lang="es-ES" sz="1500" b="1" dirty="0">
                <a:sym typeface="Wingdings" panose="05000000000000000000" pitchFamily="2" charset="2"/>
              </a:rPr>
              <a:t> </a:t>
            </a:r>
            <a:r>
              <a:rPr lang="es-ES" sz="1500" dirty="0">
                <a:sym typeface="Wingdings" panose="05000000000000000000" pitchFamily="2" charset="2"/>
              </a:rPr>
              <a:t>¿qué margen de beneficio vamos a aplicar a nuestro producto una vez tenemos claros los costes totales? No hay que olvidar que al precio de venta habría que añadirle los impuestos indirectos correspondientes (IVA)</a:t>
            </a:r>
            <a:endParaRPr lang="es-ES" sz="1500" b="1" dirty="0"/>
          </a:p>
          <a:p>
            <a:r>
              <a:rPr lang="es-ES" sz="1500" b="1" dirty="0"/>
              <a:t>Umbral de rentabilidad o punto muerto</a:t>
            </a:r>
            <a:endParaRPr lang="es-ES" sz="1500" dirty="0"/>
          </a:p>
        </p:txBody>
      </p:sp>
      <p:pic>
        <p:nvPicPr>
          <p:cNvPr id="4" name="Picture 4" descr="Resultado de imagen de herramienta">
            <a:extLst>
              <a:ext uri="{FF2B5EF4-FFF2-40B4-BE49-F238E27FC236}">
                <a16:creationId xmlns:a16="http://schemas.microsoft.com/office/drawing/2014/main" id="{D19CFC04-28D5-42A6-A3BA-16272256C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3153" y="5278884"/>
            <a:ext cx="1858381" cy="1534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9986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Organización y personal</a:t>
            </a:r>
          </a:p>
        </p:txBody>
      </p:sp>
      <p:sp>
        <p:nvSpPr>
          <p:cNvPr id="3" name="2 Marcador de contenido"/>
          <p:cNvSpPr>
            <a:spLocks noGrp="1"/>
          </p:cNvSpPr>
          <p:nvPr>
            <p:ph idx="1"/>
          </p:nvPr>
        </p:nvSpPr>
        <p:spPr>
          <a:xfrm>
            <a:off x="457200" y="1844824"/>
            <a:ext cx="8229600" cy="4281339"/>
          </a:xfrm>
        </p:spPr>
        <p:txBody>
          <a:bodyPr/>
          <a:lstStyle/>
          <a:p>
            <a:r>
              <a:rPr lang="es-ES" sz="1600" b="1" dirty="0"/>
              <a:t>Equipo directivo</a:t>
            </a:r>
            <a:r>
              <a:rPr lang="es-ES" sz="1600" dirty="0"/>
              <a:t>: funciones de cada miembro del equipo directivo, indicando su experiencia profesional y su especialización en una rama determinada del área funcional. También conviene describir las responsabilidades y tareas concretas de cada miembro dentro de la organización</a:t>
            </a:r>
          </a:p>
          <a:p>
            <a:endParaRPr lang="es-ES" sz="1600" dirty="0">
              <a:sym typeface="Wingdings" panose="05000000000000000000" pitchFamily="2" charset="2"/>
            </a:endParaRPr>
          </a:p>
          <a:p>
            <a:pPr marL="463550" indent="0">
              <a:buNone/>
            </a:pPr>
            <a:endParaRPr lang="es-ES" sz="1600" dirty="0"/>
          </a:p>
        </p:txBody>
      </p:sp>
      <p:pic>
        <p:nvPicPr>
          <p:cNvPr id="6" name="Picture 2" descr="Resultado de imagen de recursos humanos">
            <a:extLst>
              <a:ext uri="{FF2B5EF4-FFF2-40B4-BE49-F238E27FC236}">
                <a16:creationId xmlns:a16="http://schemas.microsoft.com/office/drawing/2014/main" id="{2FCEC626-F6A0-4C57-9B6B-1102D3EB147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3861048"/>
            <a:ext cx="2267940" cy="203095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quipo Directivo - Colegio Público Ermitagaña Scho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7430" y="3865948"/>
            <a:ext cx="1968202" cy="1968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479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¿Qué es el Plan de Empresa?</a:t>
            </a:r>
          </a:p>
        </p:txBody>
      </p:sp>
      <p:sp>
        <p:nvSpPr>
          <p:cNvPr id="3" name="2 Marcador de contenido"/>
          <p:cNvSpPr>
            <a:spLocks noGrp="1"/>
          </p:cNvSpPr>
          <p:nvPr>
            <p:ph idx="1"/>
          </p:nvPr>
        </p:nvSpPr>
        <p:spPr/>
        <p:txBody>
          <a:bodyPr/>
          <a:lstStyle/>
          <a:p>
            <a:r>
              <a:rPr lang="es-ES" dirty="0"/>
              <a:t>A la hora de montar una empresa, hay que elaborar un documento que será la </a:t>
            </a:r>
            <a:r>
              <a:rPr lang="es-ES" b="1" dirty="0"/>
              <a:t>carta de presentación </a:t>
            </a:r>
            <a:r>
              <a:rPr lang="es-ES" dirty="0"/>
              <a:t>de la empresa por si necesita algún tipo de financiación (vía bancos, vía inversores…)</a:t>
            </a:r>
          </a:p>
          <a:p>
            <a:r>
              <a:rPr lang="es-ES" dirty="0"/>
              <a:t>Planificar las actuaciones y estudiar el mercado para que sea realmente viable tu negocio, con perspectivas de futuro y con el objetivo fundamental de obtener beneficios</a:t>
            </a:r>
          </a:p>
        </p:txBody>
      </p:sp>
    </p:spTree>
    <p:extLst>
      <p:ext uri="{BB962C8B-B14F-4D97-AF65-F5344CB8AC3E}">
        <p14:creationId xmlns:p14="http://schemas.microsoft.com/office/powerpoint/2010/main" val="233840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Organización y personal</a:t>
            </a:r>
          </a:p>
        </p:txBody>
      </p:sp>
      <p:sp>
        <p:nvSpPr>
          <p:cNvPr id="3" name="2 Marcador de contenido"/>
          <p:cNvSpPr>
            <a:spLocks noGrp="1"/>
          </p:cNvSpPr>
          <p:nvPr>
            <p:ph idx="1"/>
          </p:nvPr>
        </p:nvSpPr>
        <p:spPr>
          <a:xfrm>
            <a:off x="457200" y="1628800"/>
            <a:ext cx="8229600" cy="4281339"/>
          </a:xfrm>
        </p:spPr>
        <p:txBody>
          <a:bodyPr/>
          <a:lstStyle/>
          <a:p>
            <a:r>
              <a:rPr lang="es-ES" sz="1600" b="1" dirty="0" smtClean="0">
                <a:sym typeface="Wingdings" panose="05000000000000000000" pitchFamily="2" charset="2"/>
              </a:rPr>
              <a:t>Plantilla </a:t>
            </a:r>
            <a:r>
              <a:rPr lang="es-ES" sz="1600" b="1" dirty="0">
                <a:sym typeface="Wingdings" panose="05000000000000000000" pitchFamily="2" charset="2"/>
              </a:rPr>
              <a:t>de la empresa</a:t>
            </a:r>
            <a:r>
              <a:rPr lang="es-ES" sz="1600" dirty="0">
                <a:sym typeface="Wingdings" panose="05000000000000000000" pitchFamily="2" charset="2"/>
              </a:rPr>
              <a:t>: </a:t>
            </a:r>
            <a:endParaRPr lang="es-ES" sz="1600" dirty="0" smtClean="0">
              <a:sym typeface="Wingdings" panose="05000000000000000000" pitchFamily="2" charset="2"/>
            </a:endParaRPr>
          </a:p>
          <a:p>
            <a:pPr lvl="2"/>
            <a:r>
              <a:rPr lang="es-ES" sz="1500" dirty="0">
                <a:sym typeface="Wingdings" panose="05000000000000000000" pitchFamily="2" charset="2"/>
              </a:rPr>
              <a:t>C</a:t>
            </a:r>
            <a:r>
              <a:rPr lang="es-ES" sz="1500" dirty="0" smtClean="0">
                <a:sym typeface="Wingdings" panose="05000000000000000000" pitchFamily="2" charset="2"/>
              </a:rPr>
              <a:t>ategorías </a:t>
            </a:r>
            <a:r>
              <a:rPr lang="es-ES" sz="1500" dirty="0">
                <a:sym typeface="Wingdings" panose="05000000000000000000" pitchFamily="2" charset="2"/>
              </a:rPr>
              <a:t>laborales que existirán en la </a:t>
            </a:r>
            <a:r>
              <a:rPr lang="es-ES" sz="1500" dirty="0" smtClean="0">
                <a:sym typeface="Wingdings" panose="05000000000000000000" pitchFamily="2" charset="2"/>
              </a:rPr>
              <a:t>empresa de acuerdo al convenio colectivo correspondiente (¿qué convenio colectivo deberíamos de aplicar?)</a:t>
            </a:r>
          </a:p>
          <a:p>
            <a:pPr lvl="2"/>
            <a:r>
              <a:rPr lang="es-ES" sz="1500" dirty="0" smtClean="0">
                <a:sym typeface="Wingdings" panose="05000000000000000000" pitchFamily="2" charset="2"/>
              </a:rPr>
              <a:t>¿Cuál va a ser el coste de mi personal de acuerdo a las condiciones del mercado?  echar un vistazo al convenio colectivo</a:t>
            </a:r>
          </a:p>
          <a:p>
            <a:pPr lvl="2"/>
            <a:r>
              <a:rPr lang="es-ES" sz="1500" dirty="0" smtClean="0">
                <a:sym typeface="Wingdings" panose="05000000000000000000" pitchFamily="2" charset="2"/>
              </a:rPr>
              <a:t>Organigrama (¿somos una pyme?)</a:t>
            </a:r>
          </a:p>
          <a:p>
            <a:pPr lvl="2"/>
            <a:r>
              <a:rPr lang="es-ES" sz="1500" dirty="0">
                <a:sym typeface="Wingdings" panose="05000000000000000000" pitchFamily="2" charset="2"/>
              </a:rPr>
              <a:t>T</a:t>
            </a:r>
            <a:r>
              <a:rPr lang="es-ES" sz="1500" dirty="0" smtClean="0">
                <a:sym typeface="Wingdings" panose="05000000000000000000" pitchFamily="2" charset="2"/>
              </a:rPr>
              <a:t>areas </a:t>
            </a:r>
            <a:r>
              <a:rPr lang="es-ES" sz="1500" dirty="0">
                <a:sym typeface="Wingdings" panose="05000000000000000000" pitchFamily="2" charset="2"/>
              </a:rPr>
              <a:t>a desempeñar por cada </a:t>
            </a:r>
            <a:r>
              <a:rPr lang="es-ES" sz="1500" dirty="0" smtClean="0">
                <a:sym typeface="Wingdings" panose="05000000000000000000" pitchFamily="2" charset="2"/>
              </a:rPr>
              <a:t>categoría</a:t>
            </a:r>
          </a:p>
          <a:p>
            <a:pPr lvl="2"/>
            <a:r>
              <a:rPr lang="es-ES" sz="1500" dirty="0" smtClean="0">
                <a:sym typeface="Wingdings" panose="05000000000000000000" pitchFamily="2" charset="2"/>
              </a:rPr>
              <a:t>¿Qué tipo de contratos voy a hacer?, </a:t>
            </a:r>
            <a:r>
              <a:rPr lang="es-ES" sz="1500" dirty="0">
                <a:sym typeface="Wingdings" panose="05000000000000000000" pitchFamily="2" charset="2"/>
              </a:rPr>
              <a:t>externalización de funciones (outsourcing), número de trabajadores por categoría y puesto; política general de RRHH (es decir, formación y especialización del personal, fórmulas de promoción y ascenso</a:t>
            </a:r>
            <a:r>
              <a:rPr lang="es-ES" sz="1500" dirty="0" smtClean="0">
                <a:sym typeface="Wingdings" panose="05000000000000000000" pitchFamily="2" charset="2"/>
              </a:rPr>
              <a:t>…)</a:t>
            </a:r>
          </a:p>
          <a:p>
            <a:pPr lvl="2"/>
            <a:r>
              <a:rPr lang="es-ES" dirty="0">
                <a:hlinkClick r:id="rId2"/>
              </a:rPr>
              <a:t>https://www.youtube.com/watch?v=QFQFVo8Lvkk</a:t>
            </a:r>
            <a:endParaRPr lang="es-ES" dirty="0"/>
          </a:p>
          <a:p>
            <a:pPr lvl="2"/>
            <a:endParaRPr lang="es-ES" sz="1500" dirty="0">
              <a:sym typeface="Wingdings" panose="05000000000000000000" pitchFamily="2" charset="2"/>
            </a:endParaRPr>
          </a:p>
          <a:p>
            <a:endParaRPr lang="es-ES" sz="1600" dirty="0">
              <a:sym typeface="Wingdings" panose="05000000000000000000" pitchFamily="2" charset="2"/>
            </a:endParaRPr>
          </a:p>
          <a:p>
            <a:pPr marL="463550" indent="0">
              <a:buNone/>
            </a:pPr>
            <a:endParaRPr lang="es-ES" sz="1600" dirty="0"/>
          </a:p>
        </p:txBody>
      </p:sp>
      <p:pic>
        <p:nvPicPr>
          <p:cNvPr id="5" name="Picture 2" descr="Resultado de imagen de recursos humanos">
            <a:extLst>
              <a:ext uri="{FF2B5EF4-FFF2-40B4-BE49-F238E27FC236}">
                <a16:creationId xmlns:a16="http://schemas.microsoft.com/office/drawing/2014/main" id="{2FCEC626-F6A0-4C57-9B6B-1102D3EB147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14856" y="4710410"/>
            <a:ext cx="2267940" cy="203095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laves para componer la jerarquía de una empres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36096" y="4873697"/>
            <a:ext cx="2566913" cy="1579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6668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Plan de inversiones</a:t>
            </a:r>
          </a:p>
        </p:txBody>
      </p:sp>
      <p:sp>
        <p:nvSpPr>
          <p:cNvPr id="3" name="2 Marcador de contenido"/>
          <p:cNvSpPr>
            <a:spLocks noGrp="1"/>
          </p:cNvSpPr>
          <p:nvPr>
            <p:ph idx="1"/>
          </p:nvPr>
        </p:nvSpPr>
        <p:spPr>
          <a:xfrm>
            <a:off x="457200" y="1844824"/>
            <a:ext cx="8229600" cy="4281339"/>
          </a:xfrm>
        </p:spPr>
        <p:txBody>
          <a:bodyPr/>
          <a:lstStyle/>
          <a:p>
            <a:r>
              <a:rPr lang="es-ES" sz="1600" b="1" dirty="0"/>
              <a:t>Inmovilizado material</a:t>
            </a:r>
            <a:r>
              <a:rPr lang="es-ES" sz="1600" dirty="0"/>
              <a:t>: elementos patrimoniales tangibles </a:t>
            </a:r>
            <a:r>
              <a:rPr lang="es-ES" sz="1600" dirty="0">
                <a:sym typeface="Wingdings" panose="05000000000000000000" pitchFamily="2" charset="2"/>
              </a:rPr>
              <a:t> muebles, inmuebles, equipos, instalaciones, activos financieros. Destinados a servir de forma duradera para el desarrollo de la actividad de la empresa</a:t>
            </a:r>
          </a:p>
          <a:p>
            <a:r>
              <a:rPr lang="es-ES" sz="1600" b="1" dirty="0">
                <a:sym typeface="Wingdings" panose="05000000000000000000" pitchFamily="2" charset="2"/>
              </a:rPr>
              <a:t>Inmovilizado inmaterial</a:t>
            </a:r>
            <a:r>
              <a:rPr lang="es-ES" sz="1600" dirty="0">
                <a:sym typeface="Wingdings" panose="05000000000000000000" pitchFamily="2" charset="2"/>
              </a:rPr>
              <a:t>: gastos en I+D; concesiones administrativas; propiedad industrial, franquicias, listas de clientes, aplicaciones informáticas, derechos de contaminación, patentes…</a:t>
            </a:r>
          </a:p>
          <a:p>
            <a:r>
              <a:rPr lang="es-ES" sz="1600" b="1" dirty="0">
                <a:sym typeface="Wingdings" panose="05000000000000000000" pitchFamily="2" charset="2"/>
              </a:rPr>
              <a:t>Inmovilizado financiero</a:t>
            </a:r>
            <a:r>
              <a:rPr lang="es-ES" sz="1600" dirty="0">
                <a:sym typeface="Wingdings" panose="05000000000000000000" pitchFamily="2" charset="2"/>
              </a:rPr>
              <a:t>: activos de naturaleza financiera pura que posee la empresa  préstamos concedidos, inversiones en títulos mobiliarios, obligaciones, créditos, fianzas, depósitos, bonos…</a:t>
            </a:r>
          </a:p>
          <a:p>
            <a:r>
              <a:rPr lang="es-ES" sz="1600" b="1" dirty="0">
                <a:sym typeface="Wingdings" panose="05000000000000000000" pitchFamily="2" charset="2"/>
              </a:rPr>
              <a:t>Otras inversiones</a:t>
            </a:r>
            <a:r>
              <a:rPr lang="es-ES" sz="1600" dirty="0">
                <a:sym typeface="Wingdings" panose="05000000000000000000" pitchFamily="2" charset="2"/>
              </a:rPr>
              <a:t>: otros bienes no incluidos en apartados anteriores pero que se quieran incluir</a:t>
            </a:r>
          </a:p>
          <a:p>
            <a:endParaRPr lang="es-ES" sz="1600" dirty="0">
              <a:sym typeface="Wingdings" panose="05000000000000000000" pitchFamily="2" charset="2"/>
            </a:endParaRPr>
          </a:p>
          <a:p>
            <a:endParaRPr lang="es-ES" sz="1600" dirty="0">
              <a:sym typeface="Wingdings" panose="05000000000000000000" pitchFamily="2" charset="2"/>
            </a:endParaRPr>
          </a:p>
          <a:p>
            <a:endParaRPr lang="es-ES" sz="1600" dirty="0">
              <a:sym typeface="Wingdings" panose="05000000000000000000" pitchFamily="2" charset="2"/>
            </a:endParaRPr>
          </a:p>
          <a:p>
            <a:pPr marL="463550" indent="0">
              <a:buNone/>
            </a:pPr>
            <a:endParaRPr lang="es-ES" sz="1600" dirty="0"/>
          </a:p>
        </p:txBody>
      </p:sp>
      <p:pic>
        <p:nvPicPr>
          <p:cNvPr id="5122" name="Picture 2" descr="Monedas de oro en bolsa llena abierta aislada en blanco | Vector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49951" y="5445224"/>
            <a:ext cx="1264785" cy="1167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381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86965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¿Para qué sirve el Plan de Empresa?</a:t>
            </a:r>
          </a:p>
        </p:txBody>
      </p:sp>
      <p:sp>
        <p:nvSpPr>
          <p:cNvPr id="3" name="2 Marcador de contenido"/>
          <p:cNvSpPr>
            <a:spLocks noGrp="1"/>
          </p:cNvSpPr>
          <p:nvPr>
            <p:ph idx="1"/>
          </p:nvPr>
        </p:nvSpPr>
        <p:spPr/>
        <p:txBody>
          <a:bodyPr/>
          <a:lstStyle/>
          <a:p>
            <a:r>
              <a:rPr lang="es-ES" dirty="0"/>
              <a:t>Análisis exhaustivo de todas las variables que le puedan afectar, aportando la información para determinar la viabilidad del mismo</a:t>
            </a:r>
          </a:p>
          <a:p>
            <a:r>
              <a:rPr lang="es-ES" dirty="0"/>
              <a:t>Una vez en marcha, el Plan de Empresa servirá como herramienta interna para evaluar la marcha de la empresa y las desviaciones sobre el escenario previsto.</a:t>
            </a:r>
          </a:p>
          <a:p>
            <a:r>
              <a:rPr lang="es-ES" dirty="0"/>
              <a:t>Es decir:</a:t>
            </a:r>
          </a:p>
          <a:p>
            <a:pPr lvl="3"/>
            <a:r>
              <a:rPr lang="es-ES" dirty="0"/>
              <a:t>A nivel </a:t>
            </a:r>
            <a:r>
              <a:rPr lang="es-ES" b="1" dirty="0"/>
              <a:t>interno</a:t>
            </a:r>
            <a:r>
              <a:rPr lang="es-ES" dirty="0"/>
              <a:t>: evaluación de la marcha de la empresa, planificación y análisis del nuevo proyecto, visión global del proyecto…</a:t>
            </a:r>
          </a:p>
          <a:p>
            <a:pPr lvl="3"/>
            <a:r>
              <a:rPr lang="es-ES" dirty="0"/>
              <a:t>A nivel </a:t>
            </a:r>
            <a:r>
              <a:rPr lang="es-ES" b="1" dirty="0"/>
              <a:t>externo</a:t>
            </a:r>
            <a:r>
              <a:rPr lang="es-ES" dirty="0"/>
              <a:t>: defender el proyecto ante gente de fuera </a:t>
            </a:r>
            <a:r>
              <a:rPr lang="es-ES" dirty="0">
                <a:sym typeface="Wingdings" panose="05000000000000000000" pitchFamily="2" charset="2"/>
              </a:rPr>
              <a:t> obtención de financiación, convencer a posibles </a:t>
            </a:r>
            <a:r>
              <a:rPr lang="es-ES">
                <a:sym typeface="Wingdings" panose="05000000000000000000" pitchFamily="2" charset="2"/>
              </a:rPr>
              <a:t>futuros inversores</a:t>
            </a:r>
            <a:r>
              <a:rPr lang="es-ES" dirty="0">
                <a:sym typeface="Wingdings" panose="05000000000000000000" pitchFamily="2" charset="2"/>
              </a:rPr>
              <a:t>, </a:t>
            </a:r>
            <a:r>
              <a:rPr lang="es-ES" dirty="0" err="1">
                <a:sym typeface="Wingdings" panose="05000000000000000000" pitchFamily="2" charset="2"/>
              </a:rPr>
              <a:t>etc</a:t>
            </a:r>
            <a:endParaRPr lang="es-ES" dirty="0"/>
          </a:p>
          <a:p>
            <a:endParaRPr lang="es-ES" dirty="0"/>
          </a:p>
          <a:p>
            <a:endParaRPr lang="es-ES" dirty="0"/>
          </a:p>
        </p:txBody>
      </p:sp>
    </p:spTree>
    <p:extLst>
      <p:ext uri="{BB962C8B-B14F-4D97-AF65-F5344CB8AC3E}">
        <p14:creationId xmlns:p14="http://schemas.microsoft.com/office/powerpoint/2010/main" val="605079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Recomendaciones a la hora de elaborar el Plan de Empresa</a:t>
            </a:r>
          </a:p>
        </p:txBody>
      </p:sp>
      <p:sp>
        <p:nvSpPr>
          <p:cNvPr id="3" name="2 Marcador de contenido"/>
          <p:cNvSpPr>
            <a:spLocks noGrp="1"/>
          </p:cNvSpPr>
          <p:nvPr>
            <p:ph idx="1"/>
          </p:nvPr>
        </p:nvSpPr>
        <p:spPr/>
        <p:txBody>
          <a:bodyPr/>
          <a:lstStyle/>
          <a:p>
            <a:r>
              <a:rPr lang="es-ES" dirty="0"/>
              <a:t>Calidad en la información</a:t>
            </a:r>
          </a:p>
          <a:p>
            <a:r>
              <a:rPr lang="es-ES" dirty="0"/>
              <a:t>Actualidad</a:t>
            </a:r>
          </a:p>
          <a:p>
            <a:r>
              <a:rPr lang="es-ES" dirty="0"/>
              <a:t>Totalidad en la información: imagen global de la empresa, imagen completa del proyecto</a:t>
            </a:r>
          </a:p>
          <a:p>
            <a:r>
              <a:rPr lang="es-ES" dirty="0"/>
              <a:t>Unidad de criterio en la redacción</a:t>
            </a:r>
          </a:p>
          <a:p>
            <a:endParaRPr lang="es-ES" dirty="0"/>
          </a:p>
          <a:p>
            <a:endParaRPr lang="es-ES" dirty="0"/>
          </a:p>
          <a:p>
            <a:endParaRPr lang="es-ES" dirty="0"/>
          </a:p>
        </p:txBody>
      </p:sp>
    </p:spTree>
    <p:extLst>
      <p:ext uri="{BB962C8B-B14F-4D97-AF65-F5344CB8AC3E}">
        <p14:creationId xmlns:p14="http://schemas.microsoft.com/office/powerpoint/2010/main" val="2393183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Estructura del Plan de Empresa</a:t>
            </a:r>
          </a:p>
        </p:txBody>
      </p:sp>
      <p:sp>
        <p:nvSpPr>
          <p:cNvPr id="3" name="2 Marcador de contenido"/>
          <p:cNvSpPr>
            <a:spLocks noGrp="1"/>
          </p:cNvSpPr>
          <p:nvPr>
            <p:ph idx="1"/>
          </p:nvPr>
        </p:nvSpPr>
        <p:spPr/>
        <p:txBody>
          <a:bodyPr/>
          <a:lstStyle/>
          <a:p>
            <a:pPr>
              <a:buFont typeface="+mj-lt"/>
              <a:buAutoNum type="arabicPeriod"/>
            </a:pPr>
            <a:r>
              <a:rPr lang="es-ES" dirty="0"/>
              <a:t>Datos básicos de la empresa</a:t>
            </a:r>
          </a:p>
          <a:p>
            <a:pPr>
              <a:buFont typeface="+mj-lt"/>
              <a:buAutoNum type="arabicPeriod"/>
            </a:pPr>
            <a:r>
              <a:rPr lang="es-ES" dirty="0"/>
              <a:t>Datos básicos del proyecto</a:t>
            </a:r>
          </a:p>
          <a:p>
            <a:pPr>
              <a:buFont typeface="+mj-lt"/>
              <a:buAutoNum type="arabicPeriod"/>
            </a:pPr>
            <a:r>
              <a:rPr lang="es-ES" dirty="0"/>
              <a:t>Productos y servicios</a:t>
            </a:r>
          </a:p>
          <a:p>
            <a:pPr>
              <a:buFont typeface="+mj-lt"/>
              <a:buAutoNum type="arabicPeriod"/>
            </a:pPr>
            <a:r>
              <a:rPr lang="es-ES" dirty="0"/>
              <a:t>Plan de producción</a:t>
            </a:r>
          </a:p>
          <a:p>
            <a:pPr>
              <a:buFont typeface="+mj-lt"/>
              <a:buAutoNum type="arabicPeriod"/>
            </a:pPr>
            <a:r>
              <a:rPr lang="es-ES" dirty="0"/>
              <a:t>Análisis del mercado</a:t>
            </a:r>
          </a:p>
          <a:p>
            <a:pPr>
              <a:buFont typeface="+mj-lt"/>
              <a:buAutoNum type="arabicPeriod"/>
            </a:pPr>
            <a:r>
              <a:rPr lang="es-ES" dirty="0"/>
              <a:t>Plan de marketing</a:t>
            </a:r>
          </a:p>
          <a:p>
            <a:pPr>
              <a:buFont typeface="+mj-lt"/>
              <a:buAutoNum type="arabicPeriod"/>
            </a:pPr>
            <a:r>
              <a:rPr lang="es-ES" dirty="0"/>
              <a:t>Organización y personal</a:t>
            </a:r>
          </a:p>
          <a:p>
            <a:pPr>
              <a:buFont typeface="+mj-lt"/>
              <a:buAutoNum type="arabicPeriod"/>
            </a:pPr>
            <a:r>
              <a:rPr lang="es-ES" dirty="0"/>
              <a:t>Plan de inversiones</a:t>
            </a:r>
          </a:p>
          <a:p>
            <a:endParaRPr lang="es-ES" dirty="0"/>
          </a:p>
          <a:p>
            <a:pPr lvl="1"/>
            <a:endParaRPr lang="es-ES" dirty="0"/>
          </a:p>
          <a:p>
            <a:endParaRPr lang="es-ES" dirty="0"/>
          </a:p>
          <a:p>
            <a:pPr lvl="0"/>
            <a:endParaRPr lang="es-ES" dirty="0"/>
          </a:p>
        </p:txBody>
      </p:sp>
    </p:spTree>
    <p:extLst>
      <p:ext uri="{BB962C8B-B14F-4D97-AF65-F5344CB8AC3E}">
        <p14:creationId xmlns:p14="http://schemas.microsoft.com/office/powerpoint/2010/main" val="4263313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Portada e índice</a:t>
            </a:r>
          </a:p>
        </p:txBody>
      </p:sp>
      <p:sp>
        <p:nvSpPr>
          <p:cNvPr id="3" name="2 Marcador de contenido"/>
          <p:cNvSpPr>
            <a:spLocks noGrp="1"/>
          </p:cNvSpPr>
          <p:nvPr>
            <p:ph idx="1"/>
          </p:nvPr>
        </p:nvSpPr>
        <p:spPr/>
        <p:txBody>
          <a:bodyPr/>
          <a:lstStyle/>
          <a:p>
            <a:r>
              <a:rPr lang="es-ES" b="1" dirty="0"/>
              <a:t>Portada</a:t>
            </a:r>
            <a:r>
              <a:rPr lang="es-ES" dirty="0"/>
              <a:t> </a:t>
            </a:r>
            <a:r>
              <a:rPr lang="es-ES" dirty="0">
                <a:sym typeface="Wingdings" panose="05000000000000000000" pitchFamily="2" charset="2"/>
              </a:rPr>
              <a:t> primera imagen que se recibe de nuestro plan de empresa y de nosotros mismos, es la tarjeta de presentación</a:t>
            </a:r>
          </a:p>
          <a:p>
            <a:r>
              <a:rPr lang="es-ES" dirty="0">
                <a:sym typeface="Wingdings" panose="05000000000000000000" pitchFamily="2" charset="2"/>
              </a:rPr>
              <a:t>¿Qué debe de contener la portada?  nombre y autores</a:t>
            </a:r>
          </a:p>
          <a:p>
            <a:pPr marL="463550" indent="0">
              <a:buNone/>
            </a:pPr>
            <a:endParaRPr lang="es-ES" dirty="0"/>
          </a:p>
          <a:p>
            <a:pPr lvl="1"/>
            <a:endParaRPr lang="es-ES" dirty="0"/>
          </a:p>
          <a:p>
            <a:endParaRPr lang="es-ES" dirty="0"/>
          </a:p>
          <a:p>
            <a:pPr lvl="0"/>
            <a:endParaRPr lang="es-ES" dirty="0"/>
          </a:p>
        </p:txBody>
      </p:sp>
    </p:spTree>
    <p:extLst>
      <p:ext uri="{BB962C8B-B14F-4D97-AF65-F5344CB8AC3E}">
        <p14:creationId xmlns:p14="http://schemas.microsoft.com/office/powerpoint/2010/main" val="3107212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Datos básicos de la empresa</a:t>
            </a:r>
          </a:p>
        </p:txBody>
      </p:sp>
      <p:sp>
        <p:nvSpPr>
          <p:cNvPr id="3" name="2 Marcador de contenido"/>
          <p:cNvSpPr>
            <a:spLocks noGrp="1"/>
          </p:cNvSpPr>
          <p:nvPr>
            <p:ph idx="1"/>
          </p:nvPr>
        </p:nvSpPr>
        <p:spPr>
          <a:xfrm>
            <a:off x="457200" y="1844824"/>
            <a:ext cx="8229600" cy="4281339"/>
          </a:xfrm>
        </p:spPr>
        <p:txBody>
          <a:bodyPr/>
          <a:lstStyle/>
          <a:p>
            <a:r>
              <a:rPr lang="es-ES" b="1" dirty="0"/>
              <a:t>Nombre comercial de la empresa</a:t>
            </a:r>
            <a:r>
              <a:rPr lang="es-ES" dirty="0"/>
              <a:t>: nombre de la sociedad que va a realizar el Plan de Empresa</a:t>
            </a:r>
          </a:p>
          <a:p>
            <a:r>
              <a:rPr lang="es-ES" b="1" dirty="0"/>
              <a:t>Domicilio social</a:t>
            </a:r>
            <a:r>
              <a:rPr lang="es-ES" dirty="0"/>
              <a:t>: dirección (calle, localidad, provincia, código postal) donde está o estará la empresa</a:t>
            </a:r>
          </a:p>
          <a:p>
            <a:r>
              <a:rPr lang="es-ES" b="1" dirty="0"/>
              <a:t>Tipo de sociedad</a:t>
            </a:r>
            <a:r>
              <a:rPr lang="es-ES" dirty="0"/>
              <a:t>: forma jurídica de la empresa y motivos de su elección</a:t>
            </a:r>
          </a:p>
          <a:p>
            <a:r>
              <a:rPr lang="es-ES" b="1" dirty="0"/>
              <a:t>Sector de actividad de la empresa</a:t>
            </a:r>
          </a:p>
          <a:p>
            <a:r>
              <a:rPr lang="es-ES" b="1" dirty="0"/>
              <a:t>Capital social</a:t>
            </a:r>
            <a:r>
              <a:rPr lang="es-ES" dirty="0"/>
              <a:t>: importe monetario aportado por el o por los socios para constituir el patrimonio social</a:t>
            </a:r>
          </a:p>
          <a:p>
            <a:r>
              <a:rPr lang="es-ES" b="1" dirty="0"/>
              <a:t>Listado de los trámites oficiales de constitución </a:t>
            </a:r>
            <a:r>
              <a:rPr lang="es-ES" dirty="0"/>
              <a:t>en función de la modalidad de forma jurídica escogida</a:t>
            </a:r>
          </a:p>
        </p:txBody>
      </p:sp>
      <p:pic>
        <p:nvPicPr>
          <p:cNvPr id="4" name="Picture 4" descr="Resultado de imagen de constitucion de una empresa">
            <a:extLst>
              <a:ext uri="{FF2B5EF4-FFF2-40B4-BE49-F238E27FC236}">
                <a16:creationId xmlns:a16="http://schemas.microsoft.com/office/drawing/2014/main" id="{D1CCCD19-F282-4B4D-AEE0-4C26317FFA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809330"/>
            <a:ext cx="2857500" cy="18478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esultado de imagen de monigote equipo">
            <a:extLst>
              <a:ext uri="{FF2B5EF4-FFF2-40B4-BE49-F238E27FC236}">
                <a16:creationId xmlns:a16="http://schemas.microsoft.com/office/drawing/2014/main" id="{5FD538BA-878A-4D1E-97DF-AA3CB3CA02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4778947"/>
            <a:ext cx="2675685" cy="2004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166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Datos básicos del proyecto</a:t>
            </a:r>
          </a:p>
        </p:txBody>
      </p:sp>
      <p:sp>
        <p:nvSpPr>
          <p:cNvPr id="3" name="2 Marcador de contenido"/>
          <p:cNvSpPr>
            <a:spLocks noGrp="1"/>
          </p:cNvSpPr>
          <p:nvPr>
            <p:ph idx="1"/>
          </p:nvPr>
        </p:nvSpPr>
        <p:spPr>
          <a:xfrm>
            <a:off x="457200" y="1844824"/>
            <a:ext cx="8229600" cy="4281339"/>
          </a:xfrm>
        </p:spPr>
        <p:txBody>
          <a:bodyPr/>
          <a:lstStyle/>
          <a:p>
            <a:r>
              <a:rPr lang="es-ES" b="1" dirty="0"/>
              <a:t>Actividad a desarrollar</a:t>
            </a:r>
            <a:r>
              <a:rPr lang="es-ES" dirty="0"/>
              <a:t>: explicación breve que resuma el objetivo del proyecto, sus características y sus ventajas competitivas</a:t>
            </a:r>
          </a:p>
          <a:p>
            <a:r>
              <a:rPr lang="es-ES" b="1" dirty="0"/>
              <a:t>Financiación propia</a:t>
            </a:r>
            <a:r>
              <a:rPr lang="es-ES" dirty="0"/>
              <a:t>: indicar, de forma resumida, las ampliaciones de capital que se piensan realizar</a:t>
            </a:r>
          </a:p>
          <a:p>
            <a:r>
              <a:rPr lang="es-ES" b="1" dirty="0"/>
              <a:t>Financiación ajena</a:t>
            </a:r>
            <a:r>
              <a:rPr lang="es-ES" dirty="0"/>
              <a:t>: indicar si se piensa disponer de algún tipo de financiación ajena </a:t>
            </a:r>
            <a:r>
              <a:rPr lang="es-ES" dirty="0">
                <a:sym typeface="Wingdings" panose="05000000000000000000" pitchFamily="2" charset="2"/>
              </a:rPr>
              <a:t> préstamo, crédito, subvención…</a:t>
            </a:r>
            <a:endParaRPr lang="es-ES" dirty="0"/>
          </a:p>
        </p:txBody>
      </p:sp>
      <p:pic>
        <p:nvPicPr>
          <p:cNvPr id="3074" name="Picture 2" descr="ACTIVIDADES PARA DESARROLLAR LA INTEGRACIÓN OCULO-MANUAL paso a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7904" y="4115842"/>
            <a:ext cx="2010321" cy="2010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0383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Productos/Servicios</a:t>
            </a:r>
          </a:p>
        </p:txBody>
      </p:sp>
      <p:sp>
        <p:nvSpPr>
          <p:cNvPr id="3" name="2 Marcador de contenido"/>
          <p:cNvSpPr>
            <a:spLocks noGrp="1"/>
          </p:cNvSpPr>
          <p:nvPr>
            <p:ph idx="1"/>
          </p:nvPr>
        </p:nvSpPr>
        <p:spPr>
          <a:xfrm>
            <a:off x="457200" y="1844824"/>
            <a:ext cx="8229600" cy="4281339"/>
          </a:xfrm>
        </p:spPr>
        <p:txBody>
          <a:bodyPr/>
          <a:lstStyle/>
          <a:p>
            <a:r>
              <a:rPr lang="es-ES" dirty="0"/>
              <a:t>Definición de los productos y/o servicios que se van a llevar a cabo</a:t>
            </a:r>
          </a:p>
          <a:p>
            <a:pPr lvl="3"/>
            <a:r>
              <a:rPr lang="es-ES" dirty="0"/>
              <a:t>Qué </a:t>
            </a:r>
            <a:r>
              <a:rPr lang="es-ES" b="1" dirty="0"/>
              <a:t>necesidades</a:t>
            </a:r>
            <a:r>
              <a:rPr lang="es-ES" dirty="0"/>
              <a:t> va a cubrir</a:t>
            </a:r>
          </a:p>
          <a:p>
            <a:pPr lvl="3"/>
            <a:r>
              <a:rPr lang="es-ES" dirty="0"/>
              <a:t>Cuáles son sus </a:t>
            </a:r>
            <a:r>
              <a:rPr lang="es-ES" b="1" dirty="0"/>
              <a:t>características</a:t>
            </a:r>
            <a:r>
              <a:rPr lang="es-ES" dirty="0"/>
              <a:t> más importantes</a:t>
            </a:r>
          </a:p>
          <a:p>
            <a:pPr lvl="3"/>
            <a:endParaRPr lang="es-ES" dirty="0"/>
          </a:p>
        </p:txBody>
      </p:sp>
      <p:pic>
        <p:nvPicPr>
          <p:cNvPr id="4098" name="Picture 2" descr="Poción | Susi Pirel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67844" y="4285332"/>
            <a:ext cx="1828999" cy="1828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155415"/>
      </p:ext>
    </p:extLst>
  </p:cSld>
  <p:clrMapOvr>
    <a:masterClrMapping/>
  </p:clrMapOvr>
  <p:timing>
    <p:tnLst>
      <p:par>
        <p:cTn id="1" dur="indefinite" restart="never" nodeType="tmRoot"/>
      </p:par>
    </p:tnLst>
  </p:timing>
</p:sld>
</file>

<file path=ppt/theme/theme1.xml><?xml version="1.0" encoding="utf-8"?>
<a:theme xmlns:a="http://schemas.openxmlformats.org/drawingml/2006/main" name="2_Tema iFP">
  <a:themeElements>
    <a:clrScheme name="Corporativo iFP">
      <a:dk1>
        <a:sysClr val="windowText" lastClr="000000"/>
      </a:dk1>
      <a:lt1>
        <a:sysClr val="window" lastClr="FFFFFF"/>
      </a:lt1>
      <a:dk2>
        <a:srgbClr val="FFC000"/>
      </a:dk2>
      <a:lt2>
        <a:srgbClr val="FFFFFF"/>
      </a:lt2>
      <a:accent1>
        <a:srgbClr val="0E76BB"/>
      </a:accent1>
      <a:accent2>
        <a:srgbClr val="8DC63F"/>
      </a:accent2>
      <a:accent3>
        <a:srgbClr val="F5EF6F"/>
      </a:accent3>
      <a:accent4>
        <a:srgbClr val="E10D0D"/>
      </a:accent4>
      <a:accent5>
        <a:srgbClr val="A5A5A5"/>
      </a:accent5>
      <a:accent6>
        <a:srgbClr val="C98A35"/>
      </a:accent6>
      <a:hlink>
        <a:srgbClr val="8DC63F"/>
      </a:hlink>
      <a:folHlink>
        <a:srgbClr val="8DC63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Plantilla PowerPoint IFP</Template>
  <TotalTime>362</TotalTime>
  <Words>1620</Words>
  <Application>Microsoft Office PowerPoint</Application>
  <PresentationFormat>Presentación en pantalla (4:3)</PresentationFormat>
  <Paragraphs>140</Paragraphs>
  <Slides>22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22</vt:i4>
      </vt:variant>
    </vt:vector>
  </HeadingPairs>
  <TitlesOfParts>
    <vt:vector size="28" baseType="lpstr">
      <vt:lpstr>Adobe Fan Heiti Std B</vt:lpstr>
      <vt:lpstr>Arial</vt:lpstr>
      <vt:lpstr>Calibri</vt:lpstr>
      <vt:lpstr>Georgia</vt:lpstr>
      <vt:lpstr>Wingdings</vt:lpstr>
      <vt:lpstr>2_Tema iFP</vt:lpstr>
      <vt:lpstr>El Plan de Empresa</vt:lpstr>
      <vt:lpstr>¿Qué es el Plan de Empresa?</vt:lpstr>
      <vt:lpstr>¿Para qué sirve el Plan de Empresa?</vt:lpstr>
      <vt:lpstr>Recomendaciones a la hora de elaborar el Plan de Empresa</vt:lpstr>
      <vt:lpstr>Estructura del Plan de Empresa</vt:lpstr>
      <vt:lpstr>Portada e índice</vt:lpstr>
      <vt:lpstr>Datos básicos de la empresa</vt:lpstr>
      <vt:lpstr>Datos básicos del proyecto</vt:lpstr>
      <vt:lpstr>Productos/Servicios</vt:lpstr>
      <vt:lpstr>Análisis de mercado</vt:lpstr>
      <vt:lpstr>Análisis de mercado</vt:lpstr>
      <vt:lpstr>Análisis de mercado</vt:lpstr>
      <vt:lpstr>Presentación de PowerPoint</vt:lpstr>
      <vt:lpstr>Plan de marketing</vt:lpstr>
      <vt:lpstr>Plan de marketing</vt:lpstr>
      <vt:lpstr>Plan de producción</vt:lpstr>
      <vt:lpstr>Plan de producción</vt:lpstr>
      <vt:lpstr>La función de producción en la empresa</vt:lpstr>
      <vt:lpstr>Organización y personal</vt:lpstr>
      <vt:lpstr>Organización y personal</vt:lpstr>
      <vt:lpstr>Plan de inversiones</vt:lpstr>
      <vt:lpstr>Presentación de PowerPoint</vt:lpstr>
    </vt:vector>
  </TitlesOfParts>
  <Company>Planeta Sistemas y Operaciones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JJ</dc:creator>
  <cp:lastModifiedBy>Alumno</cp:lastModifiedBy>
  <cp:revision>130</cp:revision>
  <dcterms:created xsi:type="dcterms:W3CDTF">2019-09-09T11:40:57Z</dcterms:created>
  <dcterms:modified xsi:type="dcterms:W3CDTF">2020-06-25T08:55:13Z</dcterms:modified>
</cp:coreProperties>
</file>