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3" r:id="rId5"/>
    <p:sldId id="274" r:id="rId6"/>
    <p:sldId id="291" r:id="rId7"/>
    <p:sldId id="276" r:id="rId8"/>
    <p:sldId id="272" r:id="rId9"/>
    <p:sldId id="297" r:id="rId10"/>
    <p:sldId id="295" r:id="rId11"/>
    <p:sldId id="294" r:id="rId12"/>
    <p:sldId id="296" r:id="rId13"/>
    <p:sldId id="298" r:id="rId14"/>
    <p:sldId id="299" r:id="rId15"/>
    <p:sldId id="300" r:id="rId16"/>
    <p:sldId id="301" r:id="rId17"/>
    <p:sldId id="302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Michael" userId="582cefe8-dc95-4968-b9e7-bd4745f93bca" providerId="ADAL" clId="{FBA907F5-912C-41E7-B889-0516DCB73C9D}"/>
    <pc:docChg chg="custSel addSld modSld">
      <pc:chgData name="Lee, Michael" userId="582cefe8-dc95-4968-b9e7-bd4745f93bca" providerId="ADAL" clId="{FBA907F5-912C-41E7-B889-0516DCB73C9D}" dt="2024-05-23T12:48:55.853" v="616" actId="207"/>
      <pc:docMkLst>
        <pc:docMk/>
      </pc:docMkLst>
      <pc:sldChg chg="modSp mod">
        <pc:chgData name="Lee, Michael" userId="582cefe8-dc95-4968-b9e7-bd4745f93bca" providerId="ADAL" clId="{FBA907F5-912C-41E7-B889-0516DCB73C9D}" dt="2024-05-23T12:41:06.569" v="524" actId="20577"/>
        <pc:sldMkLst>
          <pc:docMk/>
          <pc:sldMk cId="501008964" sldId="277"/>
        </pc:sldMkLst>
        <pc:spChg chg="mod">
          <ac:chgData name="Lee, Michael" userId="582cefe8-dc95-4968-b9e7-bd4745f93bca" providerId="ADAL" clId="{FBA907F5-912C-41E7-B889-0516DCB73C9D}" dt="2024-05-23T12:41:06.569" v="524" actId="20577"/>
          <ac:spMkLst>
            <pc:docMk/>
            <pc:sldMk cId="501008964" sldId="277"/>
            <ac:spMk id="2" creationId="{A58C9384-ADD2-9EC2-07C8-68C0713FFCA9}"/>
          </ac:spMkLst>
        </pc:spChg>
      </pc:sldChg>
      <pc:sldChg chg="modSp mod">
        <pc:chgData name="Lee, Michael" userId="582cefe8-dc95-4968-b9e7-bd4745f93bca" providerId="ADAL" clId="{FBA907F5-912C-41E7-B889-0516DCB73C9D}" dt="2024-05-23T12:46:52.337" v="605" actId="20577"/>
        <pc:sldMkLst>
          <pc:docMk/>
          <pc:sldMk cId="1547794351" sldId="296"/>
        </pc:sldMkLst>
        <pc:spChg chg="mod">
          <ac:chgData name="Lee, Michael" userId="582cefe8-dc95-4968-b9e7-bd4745f93bca" providerId="ADAL" clId="{FBA907F5-912C-41E7-B889-0516DCB73C9D}" dt="2024-05-23T12:46:52.337" v="605" actId="20577"/>
          <ac:spMkLst>
            <pc:docMk/>
            <pc:sldMk cId="1547794351" sldId="296"/>
            <ac:spMk id="3" creationId="{4589FDDA-59C3-3A10-8EBA-C786553B3617}"/>
          </ac:spMkLst>
        </pc:spChg>
      </pc:sldChg>
      <pc:sldChg chg="addSp modSp add mod">
        <pc:chgData name="Lee, Michael" userId="582cefe8-dc95-4968-b9e7-bd4745f93bca" providerId="ADAL" clId="{FBA907F5-912C-41E7-B889-0516DCB73C9D}" dt="2024-05-23T12:48:16.879" v="612" actId="207"/>
        <pc:sldMkLst>
          <pc:docMk/>
          <pc:sldMk cId="3569715220" sldId="298"/>
        </pc:sldMkLst>
        <pc:spChg chg="mod">
          <ac:chgData name="Lee, Michael" userId="582cefe8-dc95-4968-b9e7-bd4745f93bca" providerId="ADAL" clId="{FBA907F5-912C-41E7-B889-0516DCB73C9D}" dt="2024-05-23T12:36:27.782" v="366" actId="20577"/>
          <ac:spMkLst>
            <pc:docMk/>
            <pc:sldMk cId="3569715220" sldId="298"/>
            <ac:spMk id="2" creationId="{0EC0C88F-8D8A-28A2-8B30-830EEDF25279}"/>
          </ac:spMkLst>
        </pc:spChg>
        <pc:spChg chg="mod">
          <ac:chgData name="Lee, Michael" userId="582cefe8-dc95-4968-b9e7-bd4745f93bca" providerId="ADAL" clId="{FBA907F5-912C-41E7-B889-0516DCB73C9D}" dt="2024-05-23T12:36:56.325" v="413" actId="6549"/>
          <ac:spMkLst>
            <pc:docMk/>
            <pc:sldMk cId="3569715220" sldId="298"/>
            <ac:spMk id="3" creationId="{4589FDDA-59C3-3A10-8EBA-C786553B3617}"/>
          </ac:spMkLst>
        </pc:spChg>
        <pc:spChg chg="add mod">
          <ac:chgData name="Lee, Michael" userId="582cefe8-dc95-4968-b9e7-bd4745f93bca" providerId="ADAL" clId="{FBA907F5-912C-41E7-B889-0516DCB73C9D}" dt="2024-05-23T12:48:16.879" v="612" actId="207"/>
          <ac:spMkLst>
            <pc:docMk/>
            <pc:sldMk cId="3569715220" sldId="298"/>
            <ac:spMk id="6" creationId="{1F29EBBC-36E7-9448-570E-1D2F7FECC479}"/>
          </ac:spMkLst>
        </pc:spChg>
      </pc:sldChg>
      <pc:sldChg chg="addSp modSp add mod">
        <pc:chgData name="Lee, Michael" userId="582cefe8-dc95-4968-b9e7-bd4745f93bca" providerId="ADAL" clId="{FBA907F5-912C-41E7-B889-0516DCB73C9D}" dt="2024-05-23T12:48:23.988" v="613" actId="207"/>
        <pc:sldMkLst>
          <pc:docMk/>
          <pc:sldMk cId="1082222633" sldId="299"/>
        </pc:sldMkLst>
        <pc:spChg chg="mod">
          <ac:chgData name="Lee, Michael" userId="582cefe8-dc95-4968-b9e7-bd4745f93bca" providerId="ADAL" clId="{FBA907F5-912C-41E7-B889-0516DCB73C9D}" dt="2024-05-23T12:46:42.362" v="588" actId="20577"/>
          <ac:spMkLst>
            <pc:docMk/>
            <pc:sldMk cId="1082222633" sldId="299"/>
            <ac:spMk id="3" creationId="{4589FDDA-59C3-3A10-8EBA-C786553B3617}"/>
          </ac:spMkLst>
        </pc:spChg>
        <pc:spChg chg="add mod">
          <ac:chgData name="Lee, Michael" userId="582cefe8-dc95-4968-b9e7-bd4745f93bca" providerId="ADAL" clId="{FBA907F5-912C-41E7-B889-0516DCB73C9D}" dt="2024-05-23T12:48:23.988" v="613" actId="207"/>
          <ac:spMkLst>
            <pc:docMk/>
            <pc:sldMk cId="1082222633" sldId="299"/>
            <ac:spMk id="6" creationId="{6E6A2EEE-CD04-E307-BD02-6AEC98873735}"/>
          </ac:spMkLst>
        </pc:spChg>
      </pc:sldChg>
      <pc:sldChg chg="addSp modSp add mod">
        <pc:chgData name="Lee, Michael" userId="582cefe8-dc95-4968-b9e7-bd4745f93bca" providerId="ADAL" clId="{FBA907F5-912C-41E7-B889-0516DCB73C9D}" dt="2024-05-23T12:48:30.549" v="614" actId="207"/>
        <pc:sldMkLst>
          <pc:docMk/>
          <pc:sldMk cId="4039990675" sldId="300"/>
        </pc:sldMkLst>
        <pc:spChg chg="mod">
          <ac:chgData name="Lee, Michael" userId="582cefe8-dc95-4968-b9e7-bd4745f93bca" providerId="ADAL" clId="{FBA907F5-912C-41E7-B889-0516DCB73C9D}" dt="2024-05-23T12:37:31.556" v="419" actId="11"/>
          <ac:spMkLst>
            <pc:docMk/>
            <pc:sldMk cId="4039990675" sldId="300"/>
            <ac:spMk id="3" creationId="{4589FDDA-59C3-3A10-8EBA-C786553B3617}"/>
          </ac:spMkLst>
        </pc:spChg>
        <pc:spChg chg="add mod">
          <ac:chgData name="Lee, Michael" userId="582cefe8-dc95-4968-b9e7-bd4745f93bca" providerId="ADAL" clId="{FBA907F5-912C-41E7-B889-0516DCB73C9D}" dt="2024-05-23T12:48:30.549" v="614" actId="207"/>
          <ac:spMkLst>
            <pc:docMk/>
            <pc:sldMk cId="4039990675" sldId="300"/>
            <ac:spMk id="6" creationId="{3896CFD0-55C5-E389-9FC1-579E3AD0391B}"/>
          </ac:spMkLst>
        </pc:spChg>
      </pc:sldChg>
      <pc:sldChg chg="addSp modSp add mod">
        <pc:chgData name="Lee, Michael" userId="582cefe8-dc95-4968-b9e7-bd4745f93bca" providerId="ADAL" clId="{FBA907F5-912C-41E7-B889-0516DCB73C9D}" dt="2024-05-23T12:48:49.279" v="615" actId="207"/>
        <pc:sldMkLst>
          <pc:docMk/>
          <pc:sldMk cId="1273362466" sldId="301"/>
        </pc:sldMkLst>
        <pc:spChg chg="mod">
          <ac:chgData name="Lee, Michael" userId="582cefe8-dc95-4968-b9e7-bd4745f93bca" providerId="ADAL" clId="{FBA907F5-912C-41E7-B889-0516DCB73C9D}" dt="2024-05-23T12:37:50.597" v="422" actId="11"/>
          <ac:spMkLst>
            <pc:docMk/>
            <pc:sldMk cId="1273362466" sldId="301"/>
            <ac:spMk id="3" creationId="{4589FDDA-59C3-3A10-8EBA-C786553B3617}"/>
          </ac:spMkLst>
        </pc:spChg>
        <pc:spChg chg="add mod">
          <ac:chgData name="Lee, Michael" userId="582cefe8-dc95-4968-b9e7-bd4745f93bca" providerId="ADAL" clId="{FBA907F5-912C-41E7-B889-0516DCB73C9D}" dt="2024-05-23T12:48:49.279" v="615" actId="207"/>
          <ac:spMkLst>
            <pc:docMk/>
            <pc:sldMk cId="1273362466" sldId="301"/>
            <ac:spMk id="6" creationId="{4079AE70-9013-C661-5E25-2D1FE5543116}"/>
          </ac:spMkLst>
        </pc:spChg>
      </pc:sldChg>
      <pc:sldChg chg="addSp modSp add mod">
        <pc:chgData name="Lee, Michael" userId="582cefe8-dc95-4968-b9e7-bd4745f93bca" providerId="ADAL" clId="{FBA907F5-912C-41E7-B889-0516DCB73C9D}" dt="2024-05-23T12:48:55.853" v="616" actId="207"/>
        <pc:sldMkLst>
          <pc:docMk/>
          <pc:sldMk cId="3815815903" sldId="302"/>
        </pc:sldMkLst>
        <pc:spChg chg="mod">
          <ac:chgData name="Lee, Michael" userId="582cefe8-dc95-4968-b9e7-bd4745f93bca" providerId="ADAL" clId="{FBA907F5-912C-41E7-B889-0516DCB73C9D}" dt="2024-05-23T12:38:02.715" v="424" actId="11"/>
          <ac:spMkLst>
            <pc:docMk/>
            <pc:sldMk cId="3815815903" sldId="302"/>
            <ac:spMk id="3" creationId="{4589FDDA-59C3-3A10-8EBA-C786553B3617}"/>
          </ac:spMkLst>
        </pc:spChg>
        <pc:spChg chg="add mod">
          <ac:chgData name="Lee, Michael" userId="582cefe8-dc95-4968-b9e7-bd4745f93bca" providerId="ADAL" clId="{FBA907F5-912C-41E7-B889-0516DCB73C9D}" dt="2024-05-23T12:48:55.853" v="616" actId="207"/>
          <ac:spMkLst>
            <pc:docMk/>
            <pc:sldMk cId="3815815903" sldId="302"/>
            <ac:spMk id="6" creationId="{9727D576-6F98-9317-8595-0695C0D278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2F8590A-BFB5-AF4A-A9F6-A660D5490FCB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FD5E94-A40E-9647-B425-1131B1C3E5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4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2D2A-5329-2539-9EF4-641E3468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AC3CE-1C96-D563-50DB-46C5BB5D0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CBDE-962D-7B1C-B387-489F267E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7909-94E8-E447-8940-DCDCE717F4FE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4EA-A070-3B02-9528-9FF91B32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6ECC-4A97-7B7B-BB62-30E6ADA0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9C14-43E6-F7F1-8B77-A3D80F30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8A8A-C201-B396-1186-714D62E9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BB32-5930-7B6C-2221-A2BA6AF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42C2-A20C-D046-B1D2-06D2274117A6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EF13-F06D-61EE-C820-7D822E1A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225A-B436-E38D-FCFC-757D2F71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BFE71-6647-A47D-E6AA-FF7CBA53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2F6B0-8CFF-F276-ED88-ABC37F50B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B743-A350-E26C-8CDB-6C89D204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A756-A27C-2D47-BAA7-AEDA47B64A1B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BCCE-DC97-F48B-70B2-9A2081D9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A777-EBF4-17AF-ECA2-89BC4F16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4C6E-8138-485E-59EE-D7B57837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86F7-A23B-B86B-DD06-AEB59322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E713-DC3E-5997-B77D-A85CD3A2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B7F-AB59-B84C-9598-E4D6913DEC4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18A4-1DC9-9D59-E69B-24919B7F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0E61-3AB3-8FD7-E624-020DA238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A832-EABA-53AC-95FF-34DD7E60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1740-A342-FEF7-18F0-0148D39A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CFCB-CA7C-80B8-B82A-6F30B3DA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956-802D-F04B-97FD-B0B205CCFDCD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B8C2-DE9B-B3DC-6D9A-41DE502A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1354-B2AF-A6C6-1CD0-2E77B7D5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592F-FBDE-6B80-D7F4-FBB453B7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0C78-391A-12F9-71AC-92E8A2E99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28211-5310-186C-C6BA-BC1AEDA9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25369-769C-AEC7-BED2-FF8E04A8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ACC-4795-314C-B3C1-1459E3D7670F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67F5-7249-9E11-79D2-B1D310E0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EA04B-E9AB-ED0D-49BC-E2042695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0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9998-DF73-BB51-B82E-24F258F4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604E-B1B5-3F68-A781-7FCF6D87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01A7D-A9B8-AD72-B722-369BE843B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20199-DAF5-3D67-0682-07551410E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191A5-BD0A-02F0-4689-DFB937617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0996C-C458-6B1C-E56C-D855B866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D4BE-152B-BC49-838F-12548DF1E5E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ECC1F-08BC-271F-0D3F-F31294D8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397EB-FD9B-2091-3FC2-BB717877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425B-DB32-0D66-1E8F-16E02DE5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5385-D9C1-F944-A513-DE2DDC97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0F65-0758-C04A-9436-D5200FAC04BE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FB9BC-9B3E-CF87-5B64-D69354A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87033-5791-0E94-D09B-A224B0A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6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F4AD0-5355-4880-1473-8C002B5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2C4-2A35-AB49-B91C-BDA1A7A72542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D148D-850E-7121-8B24-88C299D4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1701E-EE2A-5493-E616-C6BD912A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8D67-DC7B-6620-A4BC-546A20E5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E264-C61A-9822-B116-B224B864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7BED8-843F-293F-4A82-A8A3DFDA2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4CBF5-6701-58C6-8EB9-075ECCDF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66-2D17-F742-B8B4-4BE0DF53829F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D8D7-4807-2358-EDA6-518FECC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D62A-DFEB-C01C-7E77-3443F1CF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68DE-485F-E65C-EA28-508A15CE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2D901-ABE0-5CD6-F96B-D7F1BD33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3072A-E015-C322-ED1B-A936E05A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AFE7C-BE09-E5B8-281E-1351D01A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537B-BC7F-CC4C-8537-03CAC7F6411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ECDA-D61C-FE16-FF38-73D1C4E8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6115-8777-48E1-6D9B-19CC4B6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77ACA-33AC-83EB-B736-72085A78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F454-675F-4B1A-B0B2-C4849B99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5F40-ABE5-FBC1-DE7C-F7467757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EFC8-86D9-C748-B88A-A48C4C88DF56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C1A9-9049-9210-AB52-491402E8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9EAB-45BF-96BF-8836-0E14E9E0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49F6-57A4-E440-B12B-4A17C756D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ECCE-5FDE-211D-F855-B0557C754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2B857-7C56-6820-3FDE-41D37D738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Hands-on Machine Learning with Sci-kit-Learn, Keras &amp; Tensorflow</a:t>
            </a:r>
            <a:r>
              <a:rPr lang="en-US" dirty="0"/>
              <a:t>, Géron, 3</a:t>
            </a:r>
            <a:r>
              <a:rPr lang="en-US" baseline="30000" dirty="0"/>
              <a:t>rd</a:t>
            </a:r>
            <a:r>
              <a:rPr lang="en-US" dirty="0"/>
              <a:t> Edition, Chapter 19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D846A-AAD8-F73E-0AF8-C6A5F87B43F4}"/>
              </a:ext>
            </a:extLst>
          </p:cNvPr>
          <p:cNvSpPr txBox="1"/>
          <p:nvPr/>
        </p:nvSpPr>
        <p:spPr>
          <a:xfrm>
            <a:off x="10026869" y="606446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29,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4936E-BA7C-3F4B-571A-A4C9D13A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1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Tensorflow</a:t>
            </a:r>
            <a:r>
              <a:rPr lang="en-US" dirty="0"/>
              <a:t> Serving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/>
              <a:t>3.    Start the server.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%%bash --</a:t>
            </a:r>
            <a:r>
              <a:rPr lang="en-US" dirty="0" err="1">
                <a:solidFill>
                  <a:srgbClr val="0070C0"/>
                </a:solidFill>
              </a:rPr>
              <a:t>bg</a:t>
            </a:r>
            <a:endParaRPr lang="en-US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tensorflow_model_server</a:t>
            </a:r>
            <a:r>
              <a:rPr lang="en-US" dirty="0">
                <a:solidFill>
                  <a:srgbClr val="0070C0"/>
                </a:solidFill>
              </a:rPr>
              <a:t> \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--port=8500 \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--</a:t>
            </a:r>
            <a:r>
              <a:rPr lang="en-US" dirty="0" err="1">
                <a:solidFill>
                  <a:srgbClr val="0070C0"/>
                </a:solidFill>
              </a:rPr>
              <a:t>rest_api_port</a:t>
            </a:r>
            <a:r>
              <a:rPr lang="en-US" dirty="0">
                <a:solidFill>
                  <a:srgbClr val="0070C0"/>
                </a:solidFill>
              </a:rPr>
              <a:t>=8501 \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--</a:t>
            </a:r>
            <a:r>
              <a:rPr lang="en-US" dirty="0" err="1">
                <a:solidFill>
                  <a:srgbClr val="0070C0"/>
                </a:solidFill>
              </a:rPr>
              <a:t>model_name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my_mnist_model</a:t>
            </a:r>
            <a:r>
              <a:rPr lang="en-US" dirty="0">
                <a:solidFill>
                  <a:srgbClr val="0070C0"/>
                </a:solidFill>
              </a:rPr>
              <a:t> \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--</a:t>
            </a:r>
            <a:r>
              <a:rPr lang="en-US" dirty="0" err="1">
                <a:solidFill>
                  <a:srgbClr val="0070C0"/>
                </a:solidFill>
              </a:rPr>
              <a:t>model_base_path</a:t>
            </a:r>
            <a:r>
              <a:rPr lang="en-US" dirty="0">
                <a:solidFill>
                  <a:srgbClr val="0070C0"/>
                </a:solidFill>
              </a:rPr>
              <a:t>="${MODEL_DIR}" &gt;my_server.log 2&gt;&amp;1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Google Vertex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Google's Vertex AI is a managed machine learning platform designed to build, deploy, and scale machine learning models. It provides a unified environment that integrates Google's machine learning tools and services, simplifying the end-to-end process of developing and managing machine learning workflows.</a:t>
            </a:r>
          </a:p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Vertex AI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implifies the deployment and management of models, supporting versioning, monitoring, and scaling to ensure reliable and efficient operation in production environments.</a:t>
            </a:r>
          </a:p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providing these comprehensive features, Vertex AI helps organizations streamline their machine learning workflows, from data preparation and model training to deployment and monitoring, enhancing productivity and accelerating time to value.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Vertex AI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Vertex AI can be implemented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Authenticate to use Google Cloud Service (Vertex AI).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Create a Google Cloud Storage bucket to store the </a:t>
            </a:r>
            <a:r>
              <a:rPr lang="en-US" dirty="0" err="1"/>
              <a:t>SavedModel</a:t>
            </a:r>
            <a:r>
              <a:rPr lang="en-US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Upload the model directory to the bucket.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Tell Vertex AI about the model.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Create an endpoint and deploy the model in Vertex AI.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Vertex AI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Authenticate to use Google Cloud Service (Vertex AI).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9EBBC-36E7-9448-570E-1D2F7FECC479}"/>
              </a:ext>
            </a:extLst>
          </p:cNvPr>
          <p:cNvSpPr txBox="1"/>
          <p:nvPr/>
        </p:nvSpPr>
        <p:spPr>
          <a:xfrm>
            <a:off x="2235200" y="236050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project_id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my_project</a:t>
            </a:r>
            <a:r>
              <a:rPr lang="en-US" dirty="0">
                <a:solidFill>
                  <a:srgbClr val="0070C0"/>
                </a:solidFill>
              </a:rPr>
              <a:t>"  ##### CHANGE THIS TO YOUR PROJECT ID #####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if "</a:t>
            </a:r>
            <a:r>
              <a:rPr lang="en-US" dirty="0" err="1">
                <a:solidFill>
                  <a:srgbClr val="0070C0"/>
                </a:solidFill>
              </a:rPr>
              <a:t>google.colab</a:t>
            </a:r>
            <a:r>
              <a:rPr lang="en-US" dirty="0">
                <a:solidFill>
                  <a:srgbClr val="0070C0"/>
                </a:solidFill>
              </a:rPr>
              <a:t>" in </a:t>
            </a:r>
            <a:r>
              <a:rPr lang="en-US" dirty="0" err="1">
                <a:solidFill>
                  <a:srgbClr val="0070C0"/>
                </a:solidFill>
              </a:rPr>
              <a:t>sys.modules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    from </a:t>
            </a:r>
            <a:r>
              <a:rPr lang="en-US" dirty="0" err="1">
                <a:solidFill>
                  <a:srgbClr val="0070C0"/>
                </a:solidFill>
              </a:rPr>
              <a:t>google.colab</a:t>
            </a:r>
            <a:r>
              <a:rPr lang="en-US" dirty="0">
                <a:solidFill>
                  <a:srgbClr val="0070C0"/>
                </a:solidFill>
              </a:rPr>
              <a:t> import auth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auth.authenticate_user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"</a:t>
            </a:r>
            <a:r>
              <a:rPr lang="en-US" dirty="0" err="1">
                <a:solidFill>
                  <a:srgbClr val="0070C0"/>
                </a:solidFill>
              </a:rPr>
              <a:t>kaggle_secrets</a:t>
            </a:r>
            <a:r>
              <a:rPr lang="en-US" dirty="0">
                <a:solidFill>
                  <a:srgbClr val="0070C0"/>
                </a:solidFill>
              </a:rPr>
              <a:t>" in </a:t>
            </a:r>
            <a:r>
              <a:rPr lang="en-US" dirty="0" err="1">
                <a:solidFill>
                  <a:srgbClr val="0070C0"/>
                </a:solidFill>
              </a:rPr>
              <a:t>sys.modules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    from </a:t>
            </a:r>
            <a:r>
              <a:rPr lang="en-US" dirty="0" err="1">
                <a:solidFill>
                  <a:srgbClr val="0070C0"/>
                </a:solidFill>
              </a:rPr>
              <a:t>kaggle_secrets</a:t>
            </a:r>
            <a:r>
              <a:rPr lang="en-US" dirty="0">
                <a:solidFill>
                  <a:srgbClr val="0070C0"/>
                </a:solidFill>
              </a:rPr>
              <a:t> import </a:t>
            </a:r>
            <a:r>
              <a:rPr lang="en-US" dirty="0" err="1">
                <a:solidFill>
                  <a:srgbClr val="0070C0"/>
                </a:solidFill>
              </a:rPr>
              <a:t>UserSecretsClient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UserSecretsClient</a:t>
            </a:r>
            <a:r>
              <a:rPr lang="en-US" dirty="0">
                <a:solidFill>
                  <a:srgbClr val="0070C0"/>
                </a:solidFill>
              </a:rPr>
              <a:t>().</a:t>
            </a:r>
            <a:r>
              <a:rPr lang="en-US" dirty="0" err="1">
                <a:solidFill>
                  <a:srgbClr val="0070C0"/>
                </a:solidFill>
              </a:rPr>
              <a:t>set_gcloud_credentials</a:t>
            </a:r>
            <a:r>
              <a:rPr lang="en-US" dirty="0">
                <a:solidFill>
                  <a:srgbClr val="0070C0"/>
                </a:solidFill>
              </a:rPr>
              <a:t>(project=</a:t>
            </a:r>
            <a:r>
              <a:rPr lang="en-US" dirty="0" err="1">
                <a:solidFill>
                  <a:srgbClr val="0070C0"/>
                </a:solidFill>
              </a:rPr>
              <a:t>project_id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os.environ</a:t>
            </a:r>
            <a:r>
              <a:rPr lang="en-US" dirty="0">
                <a:solidFill>
                  <a:srgbClr val="0070C0"/>
                </a:solidFill>
              </a:rPr>
              <a:t>["GOOGLE_APPLICATION_CREDENTIALS"] = "</a:t>
            </a:r>
            <a:r>
              <a:rPr lang="en-US" dirty="0" err="1">
                <a:solidFill>
                  <a:srgbClr val="0070C0"/>
                </a:solidFill>
              </a:rPr>
              <a:t>my_service_account_key.json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6971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Vertex AI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 startAt="2"/>
            </a:pPr>
            <a:r>
              <a:rPr lang="en-US" dirty="0"/>
              <a:t>Create a Google Cloud Storage bucket to store the </a:t>
            </a:r>
            <a:r>
              <a:rPr lang="en-US" dirty="0" err="1"/>
              <a:t>SavedModel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A2EEE-CD04-E307-BD02-6AEC98873735}"/>
              </a:ext>
            </a:extLst>
          </p:cNvPr>
          <p:cNvSpPr txBox="1"/>
          <p:nvPr/>
        </p:nvSpPr>
        <p:spPr>
          <a:xfrm>
            <a:off x="2216727" y="247124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google.cloud</a:t>
            </a:r>
            <a:r>
              <a:rPr lang="en-US" dirty="0">
                <a:solidFill>
                  <a:srgbClr val="0070C0"/>
                </a:solidFill>
              </a:rPr>
              <a:t> import storage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bucket_name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my_bucket</a:t>
            </a:r>
            <a:r>
              <a:rPr lang="en-US" dirty="0">
                <a:solidFill>
                  <a:srgbClr val="0070C0"/>
                </a:solidFill>
              </a:rPr>
              <a:t>"  ##### CHANGE THIS TO A UNIQUE BUCKET NAME #####</a:t>
            </a:r>
          </a:p>
          <a:p>
            <a:r>
              <a:rPr lang="en-US" dirty="0">
                <a:solidFill>
                  <a:srgbClr val="0070C0"/>
                </a:solidFill>
              </a:rPr>
              <a:t>location = "us-central1"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storage_client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storage.Client</a:t>
            </a:r>
            <a:r>
              <a:rPr lang="en-US" dirty="0">
                <a:solidFill>
                  <a:srgbClr val="0070C0"/>
                </a:solidFill>
              </a:rPr>
              <a:t>(project=</a:t>
            </a:r>
            <a:r>
              <a:rPr lang="en-US" dirty="0" err="1">
                <a:solidFill>
                  <a:srgbClr val="0070C0"/>
                </a:solidFill>
              </a:rPr>
              <a:t>project_id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bucket = </a:t>
            </a:r>
            <a:r>
              <a:rPr lang="en-US" dirty="0" err="1">
                <a:solidFill>
                  <a:srgbClr val="0070C0"/>
                </a:solidFill>
              </a:rPr>
              <a:t>storage_client.create_bucket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bucket_name</a:t>
            </a:r>
            <a:r>
              <a:rPr lang="en-US" dirty="0">
                <a:solidFill>
                  <a:srgbClr val="0070C0"/>
                </a:solidFill>
              </a:rPr>
              <a:t>, location=location)</a:t>
            </a:r>
          </a:p>
          <a:p>
            <a:r>
              <a:rPr lang="en-US" dirty="0">
                <a:solidFill>
                  <a:srgbClr val="0070C0"/>
                </a:solidFill>
              </a:rPr>
              <a:t>#bucket = </a:t>
            </a:r>
            <a:r>
              <a:rPr lang="en-US" dirty="0" err="1">
                <a:solidFill>
                  <a:srgbClr val="0070C0"/>
                </a:solidFill>
              </a:rPr>
              <a:t>storage_client.bucket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bucket_name</a:t>
            </a:r>
            <a:r>
              <a:rPr lang="en-US" dirty="0">
                <a:solidFill>
                  <a:srgbClr val="0070C0"/>
                </a:solidFill>
              </a:rPr>
              <a:t>)  # to reuse a bucket instead</a:t>
            </a:r>
          </a:p>
        </p:txBody>
      </p:sp>
    </p:spTree>
    <p:extLst>
      <p:ext uri="{BB962C8B-B14F-4D97-AF65-F5344CB8AC3E}">
        <p14:creationId xmlns:p14="http://schemas.microsoft.com/office/powerpoint/2010/main" val="108222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Vertex AI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 startAt="3"/>
            </a:pPr>
            <a:r>
              <a:rPr lang="en-US" dirty="0"/>
              <a:t>Upload the model directory to the bucket.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6CFD0-55C5-E389-9FC1-579E3AD0391B}"/>
              </a:ext>
            </a:extLst>
          </p:cNvPr>
          <p:cNvSpPr txBox="1"/>
          <p:nvPr/>
        </p:nvSpPr>
        <p:spPr>
          <a:xfrm>
            <a:off x="2364509" y="256178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def </a:t>
            </a:r>
            <a:r>
              <a:rPr lang="en-US" dirty="0" err="1">
                <a:solidFill>
                  <a:srgbClr val="0070C0"/>
                </a:solidFill>
              </a:rPr>
              <a:t>upload_directory</a:t>
            </a:r>
            <a:r>
              <a:rPr lang="en-US" dirty="0">
                <a:solidFill>
                  <a:srgbClr val="0070C0"/>
                </a:solidFill>
              </a:rPr>
              <a:t>(bucket, </a:t>
            </a:r>
            <a:r>
              <a:rPr lang="en-US" dirty="0" err="1">
                <a:solidFill>
                  <a:srgbClr val="0070C0"/>
                </a:solidFill>
              </a:rPr>
              <a:t>dirpath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dirpath</a:t>
            </a:r>
            <a:r>
              <a:rPr lang="en-US" dirty="0">
                <a:solidFill>
                  <a:srgbClr val="0070C0"/>
                </a:solidFill>
              </a:rPr>
              <a:t> = Path(</a:t>
            </a:r>
            <a:r>
              <a:rPr lang="en-US" dirty="0" err="1">
                <a:solidFill>
                  <a:srgbClr val="0070C0"/>
                </a:solidFill>
              </a:rPr>
              <a:t>dirpath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for </a:t>
            </a:r>
            <a:r>
              <a:rPr lang="en-US" dirty="0" err="1">
                <a:solidFill>
                  <a:srgbClr val="0070C0"/>
                </a:solidFill>
              </a:rPr>
              <a:t>filepath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dirpath.glob</a:t>
            </a:r>
            <a:r>
              <a:rPr lang="en-US" dirty="0">
                <a:solidFill>
                  <a:srgbClr val="0070C0"/>
                </a:solidFill>
              </a:rPr>
              <a:t>("**/*"):</a:t>
            </a:r>
          </a:p>
          <a:p>
            <a:r>
              <a:rPr lang="en-US" dirty="0">
                <a:solidFill>
                  <a:srgbClr val="0070C0"/>
                </a:solidFill>
              </a:rPr>
              <a:t>        if </a:t>
            </a:r>
            <a:r>
              <a:rPr lang="en-US" dirty="0" err="1">
                <a:solidFill>
                  <a:srgbClr val="0070C0"/>
                </a:solidFill>
              </a:rPr>
              <a:t>filepath.is_file</a:t>
            </a:r>
            <a:r>
              <a:rPr lang="en-US" dirty="0">
                <a:solidFill>
                  <a:srgbClr val="0070C0"/>
                </a:solidFill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blob = </a:t>
            </a:r>
            <a:r>
              <a:rPr lang="en-US" dirty="0" err="1">
                <a:solidFill>
                  <a:srgbClr val="0070C0"/>
                </a:solidFill>
              </a:rPr>
              <a:t>bucket.blob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filepath.relative_to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dirpath.parent</a:t>
            </a:r>
            <a:r>
              <a:rPr lang="en-US" dirty="0">
                <a:solidFill>
                  <a:srgbClr val="0070C0"/>
                </a:solidFill>
              </a:rPr>
              <a:t>).</a:t>
            </a:r>
            <a:r>
              <a:rPr lang="en-US" dirty="0" err="1">
                <a:solidFill>
                  <a:srgbClr val="0070C0"/>
                </a:solidFill>
              </a:rPr>
              <a:t>as_posix</a:t>
            </a:r>
            <a:r>
              <a:rPr lang="en-US" dirty="0">
                <a:solidFill>
                  <a:srgbClr val="0070C0"/>
                </a:solidFill>
              </a:rPr>
              <a:t>())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blob.upload_from_filename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filepath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upload_directory</a:t>
            </a:r>
            <a:r>
              <a:rPr lang="en-US" dirty="0">
                <a:solidFill>
                  <a:srgbClr val="0070C0"/>
                </a:solidFill>
              </a:rPr>
              <a:t>(bucket, "</a:t>
            </a:r>
            <a:r>
              <a:rPr lang="en-US" dirty="0" err="1">
                <a:solidFill>
                  <a:srgbClr val="0070C0"/>
                </a:solidFill>
              </a:rPr>
              <a:t>my_mnist_model</a:t>
            </a:r>
            <a:r>
              <a:rPr lang="en-US" dirty="0">
                <a:solidFill>
                  <a:srgbClr val="0070C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3999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Vertex AI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 startAt="4"/>
            </a:pPr>
            <a:r>
              <a:rPr lang="en-US" dirty="0"/>
              <a:t>Tell Vertex AI about the model.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AE70-9013-C661-5E25-2D1FE5543116}"/>
              </a:ext>
            </a:extLst>
          </p:cNvPr>
          <p:cNvSpPr txBox="1"/>
          <p:nvPr/>
        </p:nvSpPr>
        <p:spPr>
          <a:xfrm>
            <a:off x="2281382" y="252666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google.cloud</a:t>
            </a:r>
            <a:r>
              <a:rPr lang="en-US" dirty="0">
                <a:solidFill>
                  <a:srgbClr val="0070C0"/>
                </a:solidFill>
              </a:rPr>
              <a:t> import </a:t>
            </a:r>
            <a:r>
              <a:rPr lang="en-US" dirty="0" err="1">
                <a:solidFill>
                  <a:srgbClr val="0070C0"/>
                </a:solidFill>
              </a:rPr>
              <a:t>aiplatform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server_image</a:t>
            </a:r>
            <a:r>
              <a:rPr lang="en-US" dirty="0">
                <a:solidFill>
                  <a:srgbClr val="0070C0"/>
                </a:solidFill>
              </a:rPr>
              <a:t> = "gcr.io/cloud-</a:t>
            </a:r>
            <a:r>
              <a:rPr lang="en-US" dirty="0" err="1">
                <a:solidFill>
                  <a:srgbClr val="0070C0"/>
                </a:solidFill>
              </a:rPr>
              <a:t>aiplatform</a:t>
            </a:r>
            <a:r>
              <a:rPr lang="en-US" dirty="0">
                <a:solidFill>
                  <a:srgbClr val="0070C0"/>
                </a:solidFill>
              </a:rPr>
              <a:t>/prediction/tf2-gpu.2-8:latest"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aiplatform.init</a:t>
            </a:r>
            <a:r>
              <a:rPr lang="en-US" dirty="0">
                <a:solidFill>
                  <a:srgbClr val="0070C0"/>
                </a:solidFill>
              </a:rPr>
              <a:t>(project=</a:t>
            </a:r>
            <a:r>
              <a:rPr lang="en-US" dirty="0" err="1">
                <a:solidFill>
                  <a:srgbClr val="0070C0"/>
                </a:solidFill>
              </a:rPr>
              <a:t>project_id</a:t>
            </a:r>
            <a:r>
              <a:rPr lang="en-US" dirty="0">
                <a:solidFill>
                  <a:srgbClr val="0070C0"/>
                </a:solidFill>
              </a:rPr>
              <a:t>, location=location)</a:t>
            </a:r>
          </a:p>
          <a:p>
            <a:r>
              <a:rPr lang="en-US" dirty="0" err="1">
                <a:solidFill>
                  <a:srgbClr val="0070C0"/>
                </a:solidFill>
              </a:rPr>
              <a:t>mnist_model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aiplatform.Model.upload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display_name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err="1">
                <a:solidFill>
                  <a:srgbClr val="0070C0"/>
                </a:solidFill>
              </a:rPr>
              <a:t>mnist</a:t>
            </a:r>
            <a:r>
              <a:rPr lang="en-US" dirty="0">
                <a:solidFill>
                  <a:srgbClr val="0070C0"/>
                </a:solidFill>
              </a:rPr>
              <a:t>",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artifact_uri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f"gs</a:t>
            </a:r>
            <a:r>
              <a:rPr lang="en-US" dirty="0">
                <a:solidFill>
                  <a:srgbClr val="0070C0"/>
                </a:solidFill>
              </a:rPr>
              <a:t>://{</a:t>
            </a:r>
            <a:r>
              <a:rPr lang="en-US" dirty="0" err="1">
                <a:solidFill>
                  <a:srgbClr val="0070C0"/>
                </a:solidFill>
              </a:rPr>
              <a:t>bucket_name</a:t>
            </a:r>
            <a:r>
              <a:rPr lang="en-US" dirty="0">
                <a:solidFill>
                  <a:srgbClr val="0070C0"/>
                </a:solidFill>
              </a:rPr>
              <a:t>}/</a:t>
            </a:r>
            <a:r>
              <a:rPr lang="en-US" dirty="0" err="1">
                <a:solidFill>
                  <a:srgbClr val="0070C0"/>
                </a:solidFill>
              </a:rPr>
              <a:t>my_mnist_model</a:t>
            </a:r>
            <a:r>
              <a:rPr lang="en-US" dirty="0">
                <a:solidFill>
                  <a:srgbClr val="0070C0"/>
                </a:solidFill>
              </a:rPr>
              <a:t>/0001",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serving_container_image_uri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server_image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336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Vertex AI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 startAt="5"/>
            </a:pPr>
            <a:r>
              <a:rPr lang="en-US" dirty="0"/>
              <a:t>Create an endpoint and deploy the model in Vertex AI.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7D576-6F98-9317-8595-0695C0D27843}"/>
              </a:ext>
            </a:extLst>
          </p:cNvPr>
          <p:cNvSpPr txBox="1"/>
          <p:nvPr/>
        </p:nvSpPr>
        <p:spPr>
          <a:xfrm>
            <a:off x="2336800" y="257284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endpoint = </a:t>
            </a:r>
            <a:r>
              <a:rPr lang="en-US" dirty="0" err="1">
                <a:solidFill>
                  <a:srgbClr val="0070C0"/>
                </a:solidFill>
              </a:rPr>
              <a:t>aiplatform.Endpoint.create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display_name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err="1">
                <a:solidFill>
                  <a:srgbClr val="0070C0"/>
                </a:solidFill>
              </a:rPr>
              <a:t>mnist</a:t>
            </a:r>
            <a:r>
              <a:rPr lang="en-US" dirty="0">
                <a:solidFill>
                  <a:srgbClr val="0070C0"/>
                </a:solidFill>
              </a:rPr>
              <a:t>-endpoint")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endpoint.deploy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mnist_model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min_replica_count</a:t>
            </a:r>
            <a:r>
              <a:rPr lang="en-US" dirty="0">
                <a:solidFill>
                  <a:srgbClr val="0070C0"/>
                </a:solidFill>
              </a:rPr>
              <a:t>=1,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max_replica_count</a:t>
            </a:r>
            <a:r>
              <a:rPr lang="en-US" dirty="0">
                <a:solidFill>
                  <a:srgbClr val="0070C0"/>
                </a:solidFill>
              </a:rPr>
              <a:t>=5,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machine_type</a:t>
            </a:r>
            <a:r>
              <a:rPr lang="en-US" dirty="0">
                <a:solidFill>
                  <a:srgbClr val="0070C0"/>
                </a:solidFill>
              </a:rPr>
              <a:t>="n1-standard-4",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accelerator_type</a:t>
            </a:r>
            <a:r>
              <a:rPr lang="en-US" dirty="0">
                <a:solidFill>
                  <a:srgbClr val="0070C0"/>
                </a:solidFill>
              </a:rPr>
              <a:t>="NVIDIA_TESLA_K80",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accelerator_count</a:t>
            </a:r>
            <a:r>
              <a:rPr lang="en-US" dirty="0">
                <a:solidFill>
                  <a:srgbClr val="0070C0"/>
                </a:solidFill>
              </a:rPr>
              <a:t>=1</a:t>
            </a:r>
          </a:p>
          <a:p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581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Quantization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19-5). 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Useful when deploying a model to an embedded or mobile device (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TFLite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mls3 1905">
            <a:extLst>
              <a:ext uri="{FF2B5EF4-FFF2-40B4-BE49-F238E27FC236}">
                <a16:creationId xmlns:a16="http://schemas.microsoft.com/office/drawing/2014/main" id="{D806F124-67C2-942D-5ECF-192FA64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86" y="2382677"/>
            <a:ext cx="6353266" cy="181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0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GPUs (Graphics Processing Units) can significantly speed up computation by leveraging their architecture, which is optimized for parallel processing. </a:t>
            </a:r>
          </a:p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Unlike CPUs (Central Processing Units), which are designed for sequential serial processing and have a few cores optimized for single-threaded performance, GPUs consist of thousands of smaller, more efficient cores designed to handle multiple tasks simultaneously. This architecture makes GPUs exceptionally well-suited for computational tasks that can be parallelized.</a:t>
            </a: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10799576" cy="162452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Chapter 19:  Training and Deploying </a:t>
            </a:r>
            <a:r>
              <a:rPr lang="en-US" sz="3700" dirty="0" err="1"/>
              <a:t>Tensorflow</a:t>
            </a:r>
            <a:r>
              <a:rPr lang="en-US" sz="3700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E389-6468-0433-7D72-0C65662F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98" y="2285999"/>
            <a:ext cx="10021811" cy="2441641"/>
          </a:xfrm>
        </p:spPr>
        <p:txBody>
          <a:bodyPr anchor="ctr">
            <a:normAutofit lnSpcReduction="10000"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Tensorflow</a:t>
            </a:r>
            <a:r>
              <a:rPr lang="en-US" dirty="0"/>
              <a:t> Serving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Vertex AI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GPU Considerations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Other Vertex AI Considerations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Final Thoughts on the 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FF0F8-6AC3-BE95-8418-EB2ADF0B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0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Executing a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graph across multiple devices in parallel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19-6)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mls3 1906">
            <a:extLst>
              <a:ext uri="{FF2B5EF4-FFF2-40B4-BE49-F238E27FC236}">
                <a16:creationId xmlns:a16="http://schemas.microsoft.com/office/drawing/2014/main" id="{466D6594-0ABE-1BAF-0FD2-E049AFB3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840" y="97726"/>
            <a:ext cx="7620000" cy="65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41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dirty="0" err="1">
                <a:solidFill>
                  <a:srgbClr val="FFFFFF"/>
                </a:solidFill>
              </a:rPr>
              <a:t>Tensorflow</a:t>
            </a:r>
            <a:r>
              <a:rPr lang="en-US" sz="2700" dirty="0">
                <a:solidFill>
                  <a:srgbClr val="FFFFFF"/>
                </a:solidFill>
              </a:rPr>
              <a:t> using CUDA and </a:t>
            </a:r>
            <a:r>
              <a:rPr lang="en-US" sz="2700" dirty="0" err="1">
                <a:solidFill>
                  <a:srgbClr val="FFFFFF"/>
                </a:solidFill>
              </a:rPr>
              <a:t>cuDNN</a:t>
            </a:r>
            <a:r>
              <a:rPr lang="en-US" sz="2700" dirty="0">
                <a:solidFill>
                  <a:srgbClr val="FFFFFF"/>
                </a:solidFill>
              </a:rPr>
              <a:t> to control GPUs.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19-7)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8" name="Picture 2" descr="mls3 1907">
            <a:extLst>
              <a:ext uri="{FF2B5EF4-FFF2-40B4-BE49-F238E27FC236}">
                <a16:creationId xmlns:a16="http://schemas.microsoft.com/office/drawing/2014/main" id="{61619D3C-660D-B568-86F4-6273EAF9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16" y="229777"/>
            <a:ext cx="4974089" cy="641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8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Each program gets two GPUs.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19-8)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66" name="Picture 2" descr="mls3 1908">
            <a:extLst>
              <a:ext uri="{FF2B5EF4-FFF2-40B4-BE49-F238E27FC236}">
                <a16:creationId xmlns:a16="http://schemas.microsoft.com/office/drawing/2014/main" id="{4E3A3436-D5B6-0A0E-0C92-A9B9E218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69" y="1864614"/>
            <a:ext cx="76200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5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Each program gets all four GPUs, but only 2 GB of RAM on each GPU.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19-9)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0" name="Picture 2" descr="mls3 1909">
            <a:extLst>
              <a:ext uri="{FF2B5EF4-FFF2-40B4-BE49-F238E27FC236}">
                <a16:creationId xmlns:a16="http://schemas.microsoft.com/office/drawing/2014/main" id="{2C24FFC5-642C-8179-9848-4DB3E7CE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20" y="1283495"/>
            <a:ext cx="762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8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execution across multiple devices.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19-10)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338" name="Picture 2" descr="mls3 1910">
            <a:extLst>
              <a:ext uri="{FF2B5EF4-FFF2-40B4-BE49-F238E27FC236}">
                <a16:creationId xmlns:a16="http://schemas.microsoft.com/office/drawing/2014/main" id="{4C28E7C4-E70D-0E01-CFA4-90793E52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69" y="127889"/>
            <a:ext cx="7620000" cy="66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1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Splitting a fully connected neural network.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19-11)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386" name="Picture 2" descr="mls3 1911">
            <a:extLst>
              <a:ext uri="{FF2B5EF4-FFF2-40B4-BE49-F238E27FC236}">
                <a16:creationId xmlns:a16="http://schemas.microsoft.com/office/drawing/2014/main" id="{4A1AFEB0-B7E5-0AF3-E50B-764803CB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17" y="1010445"/>
            <a:ext cx="76200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25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Splitting a partially connected neural network.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19-12)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4" name="Picture 2" descr="mls3 1912">
            <a:extLst>
              <a:ext uri="{FF2B5EF4-FFF2-40B4-BE49-F238E27FC236}">
                <a16:creationId xmlns:a16="http://schemas.microsoft.com/office/drawing/2014/main" id="{538C57D1-29B8-7D00-8E2E-1DAF35C4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0" y="478712"/>
            <a:ext cx="7620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20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Splitting a deep recurrent neural network.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19-13)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482" name="Picture 2" descr="mls3 1913">
            <a:extLst>
              <a:ext uri="{FF2B5EF4-FFF2-40B4-BE49-F238E27FC236}">
                <a16:creationId xmlns:a16="http://schemas.microsoft.com/office/drawing/2014/main" id="{ECA1D324-5A1D-D57D-26C8-EE7F8AE8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1" y="662959"/>
            <a:ext cx="76200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4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parallelism using a mirrored strategy.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(Figure 19-14)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0" name="Picture 2" descr="mls3 1914">
            <a:extLst>
              <a:ext uri="{FF2B5EF4-FFF2-40B4-BE49-F238E27FC236}">
                <a16:creationId xmlns:a16="http://schemas.microsoft.com/office/drawing/2014/main" id="{F83200B5-BC56-FFB5-C0AA-32F441CB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86" y="80193"/>
            <a:ext cx="7413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56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parallelism using centralized parameters.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19-15)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78" name="Picture 2" descr="mls3 1915">
            <a:extLst>
              <a:ext uri="{FF2B5EF4-FFF2-40B4-BE49-F238E27FC236}">
                <a16:creationId xmlns:a16="http://schemas.microsoft.com/office/drawing/2014/main" id="{C2708781-ED40-7C62-6D72-136C56B3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1" y="876085"/>
            <a:ext cx="762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841"/>
          </a:xfrm>
        </p:spPr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en-US" dirty="0" err="1"/>
              <a:t>Tensorflow</a:t>
            </a:r>
            <a:r>
              <a:rPr lang="en-US" dirty="0"/>
              <a:t> Serving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E389-6468-0433-7D72-0C65662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serving system is a software infrastructure designed to deploy, manage, and serve machine learning models in production environments. The primary purpose of a serving system is to make trained models available for use by applications and end-users, allowing them to generate predictions or inferences in real-time or batch model.</a:t>
            </a:r>
          </a:p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TensorFlow Serving (TS) is a serving system written in C++ and designed for machine learning models. Developed by Google,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 also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supports serving models trained with other machine learning frameworks.  It is a “wrapper” for models ready to be deployed.</a:t>
            </a: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dirty="0" err="1">
                <a:solidFill>
                  <a:srgbClr val="FFFFFF"/>
                </a:solidFill>
              </a:rPr>
              <a:t>PipeDream’s</a:t>
            </a:r>
            <a:r>
              <a:rPr lang="en-US" sz="2700" dirty="0">
                <a:solidFill>
                  <a:srgbClr val="FFFFFF"/>
                </a:solidFill>
              </a:rPr>
              <a:t> pipeline parallelism.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19-17)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26" name="Picture 2" descr="mls3 1917">
            <a:extLst>
              <a:ext uri="{FF2B5EF4-FFF2-40B4-BE49-F238E27FC236}">
                <a16:creationId xmlns:a16="http://schemas.microsoft.com/office/drawing/2014/main" id="{FEB37856-A3FC-349E-6F88-F1C95795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28" y="2648745"/>
            <a:ext cx="76200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0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example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cluster.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19-18)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674" name="Picture 2" descr="mls3 1918">
            <a:extLst>
              <a:ext uri="{FF2B5EF4-FFF2-40B4-BE49-F238E27FC236}">
                <a16:creationId xmlns:a16="http://schemas.microsoft.com/office/drawing/2014/main" id="{F9245B6A-D6D2-BD56-3AF7-947D72AB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1" y="948709"/>
            <a:ext cx="7620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05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Other Vertex AI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Running Large Training Jobs on Vertex AI – using many GPUs and servers to train a very large model may be more efficiently conducted on the Google Cloud Service (Vertex AI).</a:t>
            </a:r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 Tuning on Vertex AI – based on a Bayesian optimization algorithm, it can find the optimal combination of hyperparameters quickly.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89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Final Thoughts on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50"/>
            <a:ext cx="10515600" cy="4667250"/>
          </a:xfrm>
        </p:spPr>
        <p:txBody>
          <a:bodyPr>
            <a:normAutofit/>
          </a:bodyPr>
          <a:lstStyle/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409DE-0400-7E71-AEA3-223EA2B9E0C7}"/>
              </a:ext>
            </a:extLst>
          </p:cNvPr>
          <p:cNvSpPr txBox="1"/>
          <p:nvPr/>
        </p:nvSpPr>
        <p:spPr>
          <a:xfrm>
            <a:off x="1477818" y="1755418"/>
            <a:ext cx="81926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book covered many topics well, some of which I found more readily applicable.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Sometimes the details in the book did not seem necessary to explain the concepts or principles.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book focuses on the </a:t>
            </a:r>
            <a:r>
              <a:rPr lang="en-US" sz="2400" dirty="0" err="1"/>
              <a:t>Tensorflow</a:t>
            </a:r>
            <a:r>
              <a:rPr lang="en-US" sz="2400" dirty="0"/>
              <a:t>/</a:t>
            </a:r>
            <a:r>
              <a:rPr lang="en-US" sz="2400" dirty="0" err="1"/>
              <a:t>Keras</a:t>
            </a:r>
            <a:r>
              <a:rPr lang="en-US" sz="2400" dirty="0"/>
              <a:t>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second half of the book is quickly becoming 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Overall, a very good introductory text on machine learning.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578"/>
          </a:xfrm>
        </p:spPr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en-US" dirty="0" err="1"/>
              <a:t>Tensorflow</a:t>
            </a:r>
            <a:r>
              <a:rPr lang="en-US" dirty="0"/>
              <a:t> Serving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E389-6468-0433-7D72-0C65662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TS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supports versioned models, allowing updates and rollbacks. It can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deploy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new versions of models without downtime.</a:t>
            </a:r>
          </a:p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TS p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rovides both REST API and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gRPC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interfaces, making it easy to integrate with different client applications.  A REST API is an API that uses standard HTTP verbs such as GET, POST, PUT and DELETE, and uses JSON as inputs and outputs. 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gRPC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protocol is more complex but more efficient – data is exchanged using protocol buffers.</a:t>
            </a:r>
          </a:p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TS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is widely used for deploying machine learning models in production due to its robustness and ease of integration with the TensorFlow ecosystem.</a:t>
            </a:r>
          </a:p>
          <a:p>
            <a:pPr lvl="1"/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0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T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ensorflow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Serving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>
                <a:solidFill>
                  <a:srgbClr val="FFFFFF"/>
                </a:solidFill>
              </a:rPr>
              <a:t>Moroney, </a:t>
            </a:r>
            <a:r>
              <a:rPr lang="en-US" sz="2700" i="1" dirty="0">
                <a:solidFill>
                  <a:srgbClr val="FFFFFF"/>
                </a:solidFill>
              </a:rPr>
              <a:t>AI and Machine Learning for Coders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Adding model serving architecture to the pipeline">
            <a:extLst>
              <a:ext uri="{FF2B5EF4-FFF2-40B4-BE49-F238E27FC236}">
                <a16:creationId xmlns:a16="http://schemas.microsoft.com/office/drawing/2014/main" id="{4D49A770-385C-2549-9E1D-EB31CC01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69" y="1720476"/>
            <a:ext cx="6976007" cy="35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T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ensorflow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Serving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Figure 19-1)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mls3 1901">
            <a:extLst>
              <a:ext uri="{FF2B5EF4-FFF2-40B4-BE49-F238E27FC236}">
                <a16:creationId xmlns:a16="http://schemas.microsoft.com/office/drawing/2014/main" id="{EBCD309D-4340-AC64-2B0D-98C7FEC9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45147"/>
            <a:ext cx="7225748" cy="496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1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9384-ADD2-9EC2-07C8-68C0713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218490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Scaling up TF Serving with Load Balancing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Géron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19-2)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FFD-AFBD-9266-3028-A4FC9AA7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A49F6-57A4-E440-B12B-4A17C756D3E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mls3 1902">
            <a:extLst>
              <a:ext uri="{FF2B5EF4-FFF2-40B4-BE49-F238E27FC236}">
                <a16:creationId xmlns:a16="http://schemas.microsoft.com/office/drawing/2014/main" id="{70C56B84-FDF6-BD82-5346-E2E9E0DD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34" y="2193058"/>
            <a:ext cx="6248256" cy="19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Tensorflow</a:t>
            </a:r>
            <a:r>
              <a:rPr lang="en-US" dirty="0"/>
              <a:t> Serving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TS can be implemented in a variety of ways: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System’s package manager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Docker image/container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Installing from the source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TS can be implemented in Ubuntu with the following 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Install the </a:t>
            </a:r>
            <a:r>
              <a:rPr lang="en-US" dirty="0" err="1"/>
              <a:t>tensorflow</a:t>
            </a:r>
            <a:r>
              <a:rPr lang="en-US" dirty="0"/>
              <a:t>-model-server package.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Save the absolute path of the base model directory.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Start the server.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2C9-0AE3-7058-4E27-C99A8A16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88F-8D8A-28A2-8B30-830EEDF2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Tensorflow</a:t>
            </a:r>
            <a:r>
              <a:rPr lang="en-US" dirty="0"/>
              <a:t> Serving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FDDA-59C3-3A10-8EBA-C786553B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67250"/>
          </a:xfrm>
        </p:spPr>
        <p:txBody>
          <a:bodyPr>
            <a:normAutofit lnSpcReduction="10000"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en-US" dirty="0"/>
              <a:t>Install the </a:t>
            </a:r>
            <a:r>
              <a:rPr lang="en-US" dirty="0" err="1"/>
              <a:t>tensorflow</a:t>
            </a:r>
            <a:r>
              <a:rPr lang="en-US" dirty="0"/>
              <a:t>-model-server package (running on </a:t>
            </a:r>
            <a:r>
              <a:rPr lang="en-US" dirty="0" err="1"/>
              <a:t>Colab</a:t>
            </a:r>
            <a:r>
              <a:rPr lang="en-US" dirty="0"/>
              <a:t>):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if "</a:t>
            </a:r>
            <a:r>
              <a:rPr lang="en-US" dirty="0" err="1">
                <a:solidFill>
                  <a:srgbClr val="0070C0"/>
                </a:solidFill>
              </a:rPr>
              <a:t>google.colab</a:t>
            </a:r>
            <a:r>
              <a:rPr lang="en-US" dirty="0">
                <a:solidFill>
                  <a:srgbClr val="0070C0"/>
                </a:solidFill>
              </a:rPr>
              <a:t>" in </a:t>
            </a:r>
            <a:r>
              <a:rPr lang="en-US" dirty="0" err="1">
                <a:solidFill>
                  <a:srgbClr val="0070C0"/>
                </a:solidFill>
              </a:rPr>
              <a:t>sys.modules</a:t>
            </a:r>
            <a:r>
              <a:rPr lang="en-US" dirty="0">
                <a:solidFill>
                  <a:srgbClr val="0070C0"/>
                </a:solidFill>
              </a:rPr>
              <a:t> or "</a:t>
            </a:r>
            <a:r>
              <a:rPr lang="en-US" dirty="0" err="1">
                <a:solidFill>
                  <a:srgbClr val="0070C0"/>
                </a:solidFill>
              </a:rPr>
              <a:t>kaggle_secrets</a:t>
            </a:r>
            <a:r>
              <a:rPr lang="en-US" dirty="0">
                <a:solidFill>
                  <a:srgbClr val="0070C0"/>
                </a:solidFill>
              </a:rPr>
              <a:t>" in </a:t>
            </a:r>
            <a:r>
              <a:rPr lang="en-US" dirty="0" err="1">
                <a:solidFill>
                  <a:srgbClr val="0070C0"/>
                </a:solidFill>
              </a:rPr>
              <a:t>sys.modules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r>
              <a:rPr lang="en-US" dirty="0">
                <a:solidFill>
                  <a:srgbClr val="0070C0"/>
                </a:solidFill>
              </a:rPr>
              <a:t> = "https://storage.googleapis.com/</a:t>
            </a:r>
            <a:r>
              <a:rPr lang="en-US" dirty="0" err="1">
                <a:solidFill>
                  <a:srgbClr val="0070C0"/>
                </a:solidFill>
              </a:rPr>
              <a:t>tensorflow</a:t>
            </a:r>
            <a:r>
              <a:rPr lang="en-US" dirty="0">
                <a:solidFill>
                  <a:srgbClr val="0070C0"/>
                </a:solidFill>
              </a:rPr>
              <a:t>-serving-apt"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 = "stable </a:t>
            </a:r>
            <a:r>
              <a:rPr lang="en-US" dirty="0" err="1">
                <a:solidFill>
                  <a:srgbClr val="0070C0"/>
                </a:solidFill>
              </a:rPr>
              <a:t>tensorflow</a:t>
            </a:r>
            <a:r>
              <a:rPr lang="en-US" dirty="0">
                <a:solidFill>
                  <a:srgbClr val="0070C0"/>
                </a:solidFill>
              </a:rPr>
              <a:t>-model-server </a:t>
            </a:r>
            <a:r>
              <a:rPr lang="en-US" dirty="0" err="1">
                <a:solidFill>
                  <a:srgbClr val="0070C0"/>
                </a:solidFill>
              </a:rPr>
              <a:t>tensorflow</a:t>
            </a:r>
            <a:r>
              <a:rPr lang="en-US" dirty="0">
                <a:solidFill>
                  <a:srgbClr val="0070C0"/>
                </a:solidFill>
              </a:rPr>
              <a:t>-model-server-universal"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!echo 'deb {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r>
              <a:rPr lang="en-US" dirty="0">
                <a:solidFill>
                  <a:srgbClr val="0070C0"/>
                </a:solidFill>
              </a:rPr>
              <a:t>} {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}' &gt; 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/apt/</a:t>
            </a:r>
            <a:r>
              <a:rPr lang="en-US" dirty="0" err="1">
                <a:solidFill>
                  <a:srgbClr val="0070C0"/>
                </a:solidFill>
              </a:rPr>
              <a:t>sources.list.d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tensorflow-serving.list</a:t>
            </a:r>
            <a:endParaRPr lang="en-US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!curl '{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r>
              <a:rPr lang="en-US" dirty="0">
                <a:solidFill>
                  <a:srgbClr val="0070C0"/>
                </a:solidFill>
              </a:rPr>
              <a:t>}/</a:t>
            </a:r>
            <a:r>
              <a:rPr lang="en-US" dirty="0" err="1">
                <a:solidFill>
                  <a:srgbClr val="0070C0"/>
                </a:solidFill>
              </a:rPr>
              <a:t>tensorflow-serving.release.pub.gpg</a:t>
            </a:r>
            <a:r>
              <a:rPr lang="en-US" dirty="0">
                <a:solidFill>
                  <a:srgbClr val="0070C0"/>
                </a:solidFill>
              </a:rPr>
              <a:t>' | apt-key add -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!apt update -q &amp;&amp; apt-get install -y </a:t>
            </a:r>
            <a:r>
              <a:rPr lang="en-US" dirty="0" err="1">
                <a:solidFill>
                  <a:srgbClr val="0070C0"/>
                </a:solidFill>
              </a:rPr>
              <a:t>tensorflow</a:t>
            </a:r>
            <a:r>
              <a:rPr lang="en-US" dirty="0">
                <a:solidFill>
                  <a:srgbClr val="0070C0"/>
                </a:solidFill>
              </a:rPr>
              <a:t>-model-server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   %pip install -q -U </a:t>
            </a:r>
            <a:r>
              <a:rPr lang="en-US" dirty="0" err="1">
                <a:solidFill>
                  <a:srgbClr val="0070C0"/>
                </a:solidFill>
              </a:rPr>
              <a:t>tensorflow</a:t>
            </a:r>
            <a:r>
              <a:rPr lang="en-US" dirty="0">
                <a:solidFill>
                  <a:srgbClr val="0070C0"/>
                </a:solidFill>
              </a:rPr>
              <a:t>-serving-</a:t>
            </a:r>
            <a:r>
              <a:rPr lang="en-US" dirty="0" err="1">
                <a:solidFill>
                  <a:srgbClr val="0070C0"/>
                </a:solidFill>
              </a:rPr>
              <a:t>api</a:t>
            </a:r>
            <a:endParaRPr lang="en-US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3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	</a:t>
            </a:r>
            <a:r>
              <a:rPr lang="en-US" sz="2000" dirty="0"/>
              <a:t>2. Save the absolute path of the base model directory:</a:t>
            </a:r>
          </a:p>
          <a:p>
            <a:pPr marL="0" lvl="3" indent="0">
              <a:buNone/>
            </a:pPr>
            <a:endParaRPr lang="en-US" dirty="0"/>
          </a:p>
          <a:p>
            <a:pPr marL="1371600" lvl="6" indent="0">
              <a:buNone/>
            </a:pP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os</a:t>
            </a:r>
            <a:endParaRPr lang="en-US" dirty="0">
              <a:solidFill>
                <a:srgbClr val="0070C0"/>
              </a:solidFill>
            </a:endParaRPr>
          </a:p>
          <a:p>
            <a:pPr marL="1371600" lvl="6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371600" lvl="6" indent="0">
              <a:buNone/>
            </a:pPr>
            <a:r>
              <a:rPr lang="en-US" dirty="0" err="1">
                <a:solidFill>
                  <a:srgbClr val="0070C0"/>
                </a:solidFill>
              </a:rPr>
              <a:t>os.environ</a:t>
            </a:r>
            <a:r>
              <a:rPr lang="en-US" dirty="0">
                <a:solidFill>
                  <a:srgbClr val="0070C0"/>
                </a:solidFill>
              </a:rPr>
              <a:t>["MODEL_DIR"] = str(</a:t>
            </a:r>
            <a:r>
              <a:rPr lang="en-US" dirty="0" err="1">
                <a:solidFill>
                  <a:srgbClr val="0070C0"/>
                </a:solidFill>
              </a:rPr>
              <a:t>model_path.parent.absolute</a:t>
            </a:r>
            <a:r>
              <a:rPr lang="en-US" dirty="0">
                <a:solidFill>
                  <a:srgbClr val="0070C0"/>
                </a:solidFill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EB4E-1F30-CB64-3EF4-EDF62E4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49F6-57A4-E440-B12B-4A17C756D3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3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1790</Words>
  <Application>Microsoft Office PowerPoint</Application>
  <PresentationFormat>Widescreen</PresentationFormat>
  <Paragraphs>206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Söhne</vt:lpstr>
      <vt:lpstr>Office Theme</vt:lpstr>
      <vt:lpstr>AI Study Group</vt:lpstr>
      <vt:lpstr>Chapter 19:  Training and Deploying Tensorflow Models</vt:lpstr>
      <vt:lpstr>A. Tensorflow Serving     </vt:lpstr>
      <vt:lpstr>A. Tensorflow Serving     </vt:lpstr>
      <vt:lpstr>Tensorflow Serving (Moroney, AI and Machine Learning for Coders)     </vt:lpstr>
      <vt:lpstr>Tensorflow Serving (Géron, Figure 19-1)     </vt:lpstr>
      <vt:lpstr>Scaling up TF Serving with Load Balancing (Géron, Figure 19-2)     </vt:lpstr>
      <vt:lpstr>A. Tensorflow Serving - Implementation</vt:lpstr>
      <vt:lpstr>A. Tensorflow Serving - Code</vt:lpstr>
      <vt:lpstr>A. Tensorflow Serving - Code</vt:lpstr>
      <vt:lpstr>B. Google Vertex AI</vt:lpstr>
      <vt:lpstr>B. Vertex AI - Implementation</vt:lpstr>
      <vt:lpstr>B. Vertex AI - Code</vt:lpstr>
      <vt:lpstr>B. Vertex AI - Code</vt:lpstr>
      <vt:lpstr>B. Vertex AI - Code</vt:lpstr>
      <vt:lpstr>B. Vertex AI - Code</vt:lpstr>
      <vt:lpstr>B. Vertex AI - Code</vt:lpstr>
      <vt:lpstr>Quantization (Géron, Figure 19-5).   Useful when deploying a model to an embedded or mobile device (TFLite).     </vt:lpstr>
      <vt:lpstr>C. GPU</vt:lpstr>
      <vt:lpstr>Executing a Tensorflow graph across multiple devices in parallel (Géron, Figure 19-6)     </vt:lpstr>
      <vt:lpstr>Tensorflow using CUDA and cuDNN to control GPUs. (Géron, Figure 19-7)     </vt:lpstr>
      <vt:lpstr>Each program gets two GPUs. (Géron, Figure 19-8)     </vt:lpstr>
      <vt:lpstr>Each program gets all four GPUs, but only 2 GB of RAM on each GPU. (Géron, Figure 19-9)     </vt:lpstr>
      <vt:lpstr>Parallel execution across multiple devices. (Géron, Figure 19-10)     </vt:lpstr>
      <vt:lpstr>Splitting a fully connected neural network. (Géron, Figure 19-11)     </vt:lpstr>
      <vt:lpstr>Splitting a partially connected neural network. (Géron, Figure 19-12)     </vt:lpstr>
      <vt:lpstr>Splitting a deep recurrent neural network. (Géron, Figure 19-13)     </vt:lpstr>
      <vt:lpstr>Data parallelism using a mirrored strategy. (Figure 19-14)     </vt:lpstr>
      <vt:lpstr>Data parallelism using centralized parameters. (Géron, Figure 19-15)     </vt:lpstr>
      <vt:lpstr>PipeDream’s pipeline parallelism. (Géron, Figure 19-17)     </vt:lpstr>
      <vt:lpstr>An example Tensorflow cluster. (Géron, Figure 19-18)     </vt:lpstr>
      <vt:lpstr>D. Other Vertex AI Considerations</vt:lpstr>
      <vt:lpstr>D. Final Thoughts on the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Study Group</dc:title>
  <dc:creator>Mike Lee</dc:creator>
  <cp:lastModifiedBy>Lee, Michael</cp:lastModifiedBy>
  <cp:revision>41</cp:revision>
  <cp:lastPrinted>2024-05-23T11:01:13Z</cp:lastPrinted>
  <dcterms:created xsi:type="dcterms:W3CDTF">2024-01-15T23:08:20Z</dcterms:created>
  <dcterms:modified xsi:type="dcterms:W3CDTF">2024-05-23T12:50:12Z</dcterms:modified>
</cp:coreProperties>
</file>