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73" r:id="rId5"/>
    <p:sldId id="274" r:id="rId6"/>
    <p:sldId id="276" r:id="rId7"/>
    <p:sldId id="272" r:id="rId8"/>
    <p:sldId id="277" r:id="rId9"/>
    <p:sldId id="280" r:id="rId10"/>
    <p:sldId id="278" r:id="rId11"/>
    <p:sldId id="279" r:id="rId12"/>
    <p:sldId id="281" r:id="rId13"/>
    <p:sldId id="282" r:id="rId14"/>
    <p:sldId id="283" r:id="rId15"/>
    <p:sldId id="284" r:id="rId16"/>
    <p:sldId id="285" r:id="rId17"/>
    <p:sldId id="286" r:id="rId18"/>
    <p:sldId id="287" r:id="rId19"/>
    <p:sldId id="288" r:id="rId20"/>
    <p:sldId id="289"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8590A-BFB5-AF4A-A9F6-A660D5490FCB}" type="datetimeFigureOut">
              <a:rPr lang="en-US" smtClean="0"/>
              <a:t>5/22/24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D5E94-A40E-9647-B425-1131B1C3E5AE}" type="slidenum">
              <a:rPr lang="en-US" smtClean="0"/>
              <a:t>‹#›</a:t>
            </a:fld>
            <a:endParaRPr lang="en-US" dirty="0"/>
          </a:p>
        </p:txBody>
      </p:sp>
    </p:spTree>
    <p:extLst>
      <p:ext uri="{BB962C8B-B14F-4D97-AF65-F5344CB8AC3E}">
        <p14:creationId xmlns:p14="http://schemas.microsoft.com/office/powerpoint/2010/main" val="242724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2D2A-5329-2539-9EF4-641E3468A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AC3CE-1C96-D563-50DB-46C5BB5D0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A4CBDE-962D-7B1C-B387-489F267E3503}"/>
              </a:ext>
            </a:extLst>
          </p:cNvPr>
          <p:cNvSpPr>
            <a:spLocks noGrp="1"/>
          </p:cNvSpPr>
          <p:nvPr>
            <p:ph type="dt" sz="half" idx="10"/>
          </p:nvPr>
        </p:nvSpPr>
        <p:spPr/>
        <p:txBody>
          <a:bodyPr/>
          <a:lstStyle/>
          <a:p>
            <a:fld id="{51C47909-94E8-E447-8940-DCDCE717F4FE}" type="datetime1">
              <a:rPr lang="en-US" smtClean="0"/>
              <a:t>5/22/24</a:t>
            </a:fld>
            <a:endParaRPr lang="en-US" dirty="0"/>
          </a:p>
        </p:txBody>
      </p:sp>
      <p:sp>
        <p:nvSpPr>
          <p:cNvPr id="5" name="Footer Placeholder 4">
            <a:extLst>
              <a:ext uri="{FF2B5EF4-FFF2-40B4-BE49-F238E27FC236}">
                <a16:creationId xmlns:a16="http://schemas.microsoft.com/office/drawing/2014/main" id="{FE4FB4EA-A070-3B02-9528-9FF91B3286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BE6ECC-4A97-7B7B-BB62-30E6ADA0BD8E}"/>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107509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9C14-43E6-F7F1-8B77-A3D80F302C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188A8A-C201-B396-1186-714D62E95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DBB32-5930-7B6C-2221-A2BA6AF6448F}"/>
              </a:ext>
            </a:extLst>
          </p:cNvPr>
          <p:cNvSpPr>
            <a:spLocks noGrp="1"/>
          </p:cNvSpPr>
          <p:nvPr>
            <p:ph type="dt" sz="half" idx="10"/>
          </p:nvPr>
        </p:nvSpPr>
        <p:spPr/>
        <p:txBody>
          <a:bodyPr/>
          <a:lstStyle/>
          <a:p>
            <a:fld id="{AC0942C2-A20C-D046-B1D2-06D2274117A6}" type="datetime1">
              <a:rPr lang="en-US" smtClean="0"/>
              <a:t>5/22/24</a:t>
            </a:fld>
            <a:endParaRPr lang="en-US" dirty="0"/>
          </a:p>
        </p:txBody>
      </p:sp>
      <p:sp>
        <p:nvSpPr>
          <p:cNvPr id="5" name="Footer Placeholder 4">
            <a:extLst>
              <a:ext uri="{FF2B5EF4-FFF2-40B4-BE49-F238E27FC236}">
                <a16:creationId xmlns:a16="http://schemas.microsoft.com/office/drawing/2014/main" id="{71E6EF13-F06D-61EE-C820-7D822E1A5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65225A-B436-E38D-FCFC-757D2F713DD0}"/>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11167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BFE71-6647-A47D-E6AA-FF7CBA53C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2F6B0-8CFF-F276-ED88-ABC37F50BE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4B743-A350-E26C-8CDB-6C89D204FC08}"/>
              </a:ext>
            </a:extLst>
          </p:cNvPr>
          <p:cNvSpPr>
            <a:spLocks noGrp="1"/>
          </p:cNvSpPr>
          <p:nvPr>
            <p:ph type="dt" sz="half" idx="10"/>
          </p:nvPr>
        </p:nvSpPr>
        <p:spPr/>
        <p:txBody>
          <a:bodyPr/>
          <a:lstStyle/>
          <a:p>
            <a:fld id="{E50DA756-A27C-2D47-BAA7-AEDA47B64A1B}" type="datetime1">
              <a:rPr lang="en-US" smtClean="0"/>
              <a:t>5/22/24</a:t>
            </a:fld>
            <a:endParaRPr lang="en-US" dirty="0"/>
          </a:p>
        </p:txBody>
      </p:sp>
      <p:sp>
        <p:nvSpPr>
          <p:cNvPr id="5" name="Footer Placeholder 4">
            <a:extLst>
              <a:ext uri="{FF2B5EF4-FFF2-40B4-BE49-F238E27FC236}">
                <a16:creationId xmlns:a16="http://schemas.microsoft.com/office/drawing/2014/main" id="{B40CBCCE-DC97-F48B-70B2-9A2081D9DE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AFA777-EBF4-17AF-ECA2-89BC4F160C08}"/>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371778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4C6E-8138-485E-59EE-D7B578377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F86F7-A23B-B86B-DD06-AEB59322E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4E713-DC3E-5997-B77D-A85CD3A26081}"/>
              </a:ext>
            </a:extLst>
          </p:cNvPr>
          <p:cNvSpPr>
            <a:spLocks noGrp="1"/>
          </p:cNvSpPr>
          <p:nvPr>
            <p:ph type="dt" sz="half" idx="10"/>
          </p:nvPr>
        </p:nvSpPr>
        <p:spPr/>
        <p:txBody>
          <a:bodyPr/>
          <a:lstStyle/>
          <a:p>
            <a:fld id="{CE3CDB7F-AB59-B84C-9598-E4D6913DEC41}" type="datetime1">
              <a:rPr lang="en-US" smtClean="0"/>
              <a:t>5/22/24</a:t>
            </a:fld>
            <a:endParaRPr lang="en-US" dirty="0"/>
          </a:p>
        </p:txBody>
      </p:sp>
      <p:sp>
        <p:nvSpPr>
          <p:cNvPr id="5" name="Footer Placeholder 4">
            <a:extLst>
              <a:ext uri="{FF2B5EF4-FFF2-40B4-BE49-F238E27FC236}">
                <a16:creationId xmlns:a16="http://schemas.microsoft.com/office/drawing/2014/main" id="{EF9E18A4-1DC9-9D59-E69B-24919B7F4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550E61-3AB3-8FD7-E624-020DA23816C7}"/>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244028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A832-EABA-53AC-95FF-34DD7E605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5C1740-A342-FEF7-18F0-0148D39A5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ACFCB-CA7C-80B8-B82A-6F30B3DA7CC4}"/>
              </a:ext>
            </a:extLst>
          </p:cNvPr>
          <p:cNvSpPr>
            <a:spLocks noGrp="1"/>
          </p:cNvSpPr>
          <p:nvPr>
            <p:ph type="dt" sz="half" idx="10"/>
          </p:nvPr>
        </p:nvSpPr>
        <p:spPr/>
        <p:txBody>
          <a:bodyPr/>
          <a:lstStyle/>
          <a:p>
            <a:fld id="{287EE956-802D-F04B-97FD-B0B205CCFDCD}" type="datetime1">
              <a:rPr lang="en-US" smtClean="0"/>
              <a:t>5/22/24</a:t>
            </a:fld>
            <a:endParaRPr lang="en-US" dirty="0"/>
          </a:p>
        </p:txBody>
      </p:sp>
      <p:sp>
        <p:nvSpPr>
          <p:cNvPr id="5" name="Footer Placeholder 4">
            <a:extLst>
              <a:ext uri="{FF2B5EF4-FFF2-40B4-BE49-F238E27FC236}">
                <a16:creationId xmlns:a16="http://schemas.microsoft.com/office/drawing/2014/main" id="{889AB8C2-DE9B-B3DC-6D9A-41DE502AD8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8F1354-B2AF-A6C6-1CD0-2E77B7D53BFD}"/>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231880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592F-FBDE-6B80-D7F4-FBB453B74D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90C78-391A-12F9-71AC-92E8A2E99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828211-5310-186C-C6BA-BC1AEDA90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25369-769C-AEC7-BED2-FF8E04A820C0}"/>
              </a:ext>
            </a:extLst>
          </p:cNvPr>
          <p:cNvSpPr>
            <a:spLocks noGrp="1"/>
          </p:cNvSpPr>
          <p:nvPr>
            <p:ph type="dt" sz="half" idx="10"/>
          </p:nvPr>
        </p:nvSpPr>
        <p:spPr/>
        <p:txBody>
          <a:bodyPr/>
          <a:lstStyle/>
          <a:p>
            <a:fld id="{1F6A5ACC-4795-314C-B3C1-1459E3D7670F}" type="datetime1">
              <a:rPr lang="en-US" smtClean="0"/>
              <a:t>5/22/24</a:t>
            </a:fld>
            <a:endParaRPr lang="en-US" dirty="0"/>
          </a:p>
        </p:txBody>
      </p:sp>
      <p:sp>
        <p:nvSpPr>
          <p:cNvPr id="6" name="Footer Placeholder 5">
            <a:extLst>
              <a:ext uri="{FF2B5EF4-FFF2-40B4-BE49-F238E27FC236}">
                <a16:creationId xmlns:a16="http://schemas.microsoft.com/office/drawing/2014/main" id="{402967F5-7249-9E11-79D2-B1D310E0D1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DEA04B-E9AB-ED0D-49BC-E2042695BB01}"/>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82330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9998-DF73-BB51-B82E-24F258F4BE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D9604E-B1B5-3F68-A781-7FCF6D879D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01A7D-A9B8-AD72-B722-369BE843BF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A20199-DAF5-3D67-0682-07551410E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191A5-BD0A-02F0-4689-DFB937617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E0996C-C458-6B1C-E56C-D855B866C5B8}"/>
              </a:ext>
            </a:extLst>
          </p:cNvPr>
          <p:cNvSpPr>
            <a:spLocks noGrp="1"/>
          </p:cNvSpPr>
          <p:nvPr>
            <p:ph type="dt" sz="half" idx="10"/>
          </p:nvPr>
        </p:nvSpPr>
        <p:spPr/>
        <p:txBody>
          <a:bodyPr/>
          <a:lstStyle/>
          <a:p>
            <a:fld id="{E094D4BE-152B-BC49-838F-12548DF1E5E1}" type="datetime1">
              <a:rPr lang="en-US" smtClean="0"/>
              <a:t>5/22/24</a:t>
            </a:fld>
            <a:endParaRPr lang="en-US" dirty="0"/>
          </a:p>
        </p:txBody>
      </p:sp>
      <p:sp>
        <p:nvSpPr>
          <p:cNvPr id="8" name="Footer Placeholder 7">
            <a:extLst>
              <a:ext uri="{FF2B5EF4-FFF2-40B4-BE49-F238E27FC236}">
                <a16:creationId xmlns:a16="http://schemas.microsoft.com/office/drawing/2014/main" id="{04FECC1F-08BC-271F-0D3F-F31294D81AA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06397EB-FD9B-2091-3FC2-BB7178770241}"/>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180457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425B-DB32-0D66-1E8F-16E02DE52B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A15385-D9C1-F944-A513-DE2DDC973D9E}"/>
              </a:ext>
            </a:extLst>
          </p:cNvPr>
          <p:cNvSpPr>
            <a:spLocks noGrp="1"/>
          </p:cNvSpPr>
          <p:nvPr>
            <p:ph type="dt" sz="half" idx="10"/>
          </p:nvPr>
        </p:nvSpPr>
        <p:spPr/>
        <p:txBody>
          <a:bodyPr/>
          <a:lstStyle/>
          <a:p>
            <a:fld id="{FE350F65-0758-C04A-9436-D5200FAC04BE}" type="datetime1">
              <a:rPr lang="en-US" smtClean="0"/>
              <a:t>5/22/24</a:t>
            </a:fld>
            <a:endParaRPr lang="en-US" dirty="0"/>
          </a:p>
        </p:txBody>
      </p:sp>
      <p:sp>
        <p:nvSpPr>
          <p:cNvPr id="4" name="Footer Placeholder 3">
            <a:extLst>
              <a:ext uri="{FF2B5EF4-FFF2-40B4-BE49-F238E27FC236}">
                <a16:creationId xmlns:a16="http://schemas.microsoft.com/office/drawing/2014/main" id="{78BFB9BC-9B3E-CF87-5B64-D69354A1AD3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687033-5791-0E94-D09B-A224B0AAC343}"/>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418936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F4AD0-5355-4880-1473-8C002B5F7747}"/>
              </a:ext>
            </a:extLst>
          </p:cNvPr>
          <p:cNvSpPr>
            <a:spLocks noGrp="1"/>
          </p:cNvSpPr>
          <p:nvPr>
            <p:ph type="dt" sz="half" idx="10"/>
          </p:nvPr>
        </p:nvSpPr>
        <p:spPr/>
        <p:txBody>
          <a:bodyPr/>
          <a:lstStyle/>
          <a:p>
            <a:fld id="{383712C4-2A35-AB49-B91C-BDA1A7A72542}" type="datetime1">
              <a:rPr lang="en-US" smtClean="0"/>
              <a:t>5/22/24</a:t>
            </a:fld>
            <a:endParaRPr lang="en-US" dirty="0"/>
          </a:p>
        </p:txBody>
      </p:sp>
      <p:sp>
        <p:nvSpPr>
          <p:cNvPr id="3" name="Footer Placeholder 2">
            <a:extLst>
              <a:ext uri="{FF2B5EF4-FFF2-40B4-BE49-F238E27FC236}">
                <a16:creationId xmlns:a16="http://schemas.microsoft.com/office/drawing/2014/main" id="{236D148D-850E-7121-8B24-88C299D43B2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31701E-EE2A-5493-E616-C6BD912A52EF}"/>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275540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8D67-DC7B-6620-A4BC-546A20E57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8E264-C61A-9822-B116-B224B8640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7BED8-843F-293F-4A82-A8A3DFDA2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4CBF5-6701-58C6-8EB9-075ECCDFA731}"/>
              </a:ext>
            </a:extLst>
          </p:cNvPr>
          <p:cNvSpPr>
            <a:spLocks noGrp="1"/>
          </p:cNvSpPr>
          <p:nvPr>
            <p:ph type="dt" sz="half" idx="10"/>
          </p:nvPr>
        </p:nvSpPr>
        <p:spPr/>
        <p:txBody>
          <a:bodyPr/>
          <a:lstStyle/>
          <a:p>
            <a:fld id="{3FD89766-2D17-F742-B8B4-4BE0DF53829F}" type="datetime1">
              <a:rPr lang="en-US" smtClean="0"/>
              <a:t>5/22/24</a:t>
            </a:fld>
            <a:endParaRPr lang="en-US" dirty="0"/>
          </a:p>
        </p:txBody>
      </p:sp>
      <p:sp>
        <p:nvSpPr>
          <p:cNvPr id="6" name="Footer Placeholder 5">
            <a:extLst>
              <a:ext uri="{FF2B5EF4-FFF2-40B4-BE49-F238E27FC236}">
                <a16:creationId xmlns:a16="http://schemas.microsoft.com/office/drawing/2014/main" id="{AC24D8D7-4807-2358-EDA6-518FECCE1E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02D62A-DFEB-C01C-7E77-3443F1CF9864}"/>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139847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68DE-485F-E65C-EA28-508A15CE8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82D901-ABE0-5CD6-F96B-D7F1BD337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613072A-E015-C322-ED1B-A936E05A6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AFE7C-BE09-E5B8-281E-1351D01A1123}"/>
              </a:ext>
            </a:extLst>
          </p:cNvPr>
          <p:cNvSpPr>
            <a:spLocks noGrp="1"/>
          </p:cNvSpPr>
          <p:nvPr>
            <p:ph type="dt" sz="half" idx="10"/>
          </p:nvPr>
        </p:nvSpPr>
        <p:spPr/>
        <p:txBody>
          <a:bodyPr/>
          <a:lstStyle/>
          <a:p>
            <a:fld id="{F154537B-BC7F-CC4C-8537-03CAC7F64118}" type="datetime1">
              <a:rPr lang="en-US" smtClean="0"/>
              <a:t>5/22/24</a:t>
            </a:fld>
            <a:endParaRPr lang="en-US" dirty="0"/>
          </a:p>
        </p:txBody>
      </p:sp>
      <p:sp>
        <p:nvSpPr>
          <p:cNvPr id="6" name="Footer Placeholder 5">
            <a:extLst>
              <a:ext uri="{FF2B5EF4-FFF2-40B4-BE49-F238E27FC236}">
                <a16:creationId xmlns:a16="http://schemas.microsoft.com/office/drawing/2014/main" id="{4AAFECDA-D61C-FE16-FF38-73D1C4E871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C36115-8777-48E1-6D9B-19CC4B66AAD0}"/>
              </a:ext>
            </a:extLst>
          </p:cNvPr>
          <p:cNvSpPr>
            <a:spLocks noGrp="1"/>
          </p:cNvSpPr>
          <p:nvPr>
            <p:ph type="sldNum" sz="quarter" idx="12"/>
          </p:nvPr>
        </p:nvSpPr>
        <p:spPr/>
        <p:txBody>
          <a:bodyPr/>
          <a:lstStyle/>
          <a:p>
            <a:fld id="{747A49F6-57A4-E440-B12B-4A17C756D3E3}" type="slidenum">
              <a:rPr lang="en-US" smtClean="0"/>
              <a:t>‹#›</a:t>
            </a:fld>
            <a:endParaRPr lang="en-US" dirty="0"/>
          </a:p>
        </p:txBody>
      </p:sp>
    </p:spTree>
    <p:extLst>
      <p:ext uri="{BB962C8B-B14F-4D97-AF65-F5344CB8AC3E}">
        <p14:creationId xmlns:p14="http://schemas.microsoft.com/office/powerpoint/2010/main" val="314993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77ACA-33AC-83EB-B736-72085A78D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F6F454-675F-4B1A-B0B2-C4849B9999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D5F40-ABE5-FBC1-DE7C-F746775745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8EFC8-86D9-C748-B88A-A48C4C88DF56}" type="datetime1">
              <a:rPr lang="en-US" smtClean="0"/>
              <a:t>5/22/24</a:t>
            </a:fld>
            <a:endParaRPr lang="en-US" dirty="0"/>
          </a:p>
        </p:txBody>
      </p:sp>
      <p:sp>
        <p:nvSpPr>
          <p:cNvPr id="5" name="Footer Placeholder 4">
            <a:extLst>
              <a:ext uri="{FF2B5EF4-FFF2-40B4-BE49-F238E27FC236}">
                <a16:creationId xmlns:a16="http://schemas.microsoft.com/office/drawing/2014/main" id="{469DC1A9-9049-9210-AB52-491402E83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549EAB-45BF-96BF-8836-0E14E9E01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A49F6-57A4-E440-B12B-4A17C756D3E3}" type="slidenum">
              <a:rPr lang="en-US" smtClean="0"/>
              <a:t>‹#›</a:t>
            </a:fld>
            <a:endParaRPr lang="en-US" dirty="0"/>
          </a:p>
        </p:txBody>
      </p:sp>
    </p:spTree>
    <p:extLst>
      <p:ext uri="{BB962C8B-B14F-4D97-AF65-F5344CB8AC3E}">
        <p14:creationId xmlns:p14="http://schemas.microsoft.com/office/powerpoint/2010/main" val="2874927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ECCE-5FDE-211D-F855-B0557C754858}"/>
              </a:ext>
            </a:extLst>
          </p:cNvPr>
          <p:cNvSpPr>
            <a:spLocks noGrp="1"/>
          </p:cNvSpPr>
          <p:nvPr>
            <p:ph type="ctrTitle"/>
          </p:nvPr>
        </p:nvSpPr>
        <p:spPr/>
        <p:txBody>
          <a:bodyPr/>
          <a:lstStyle/>
          <a:p>
            <a:r>
              <a:rPr lang="en-US" dirty="0"/>
              <a:t>AI Study Group</a:t>
            </a:r>
          </a:p>
        </p:txBody>
      </p:sp>
      <p:sp>
        <p:nvSpPr>
          <p:cNvPr id="3" name="Subtitle 2">
            <a:extLst>
              <a:ext uri="{FF2B5EF4-FFF2-40B4-BE49-F238E27FC236}">
                <a16:creationId xmlns:a16="http://schemas.microsoft.com/office/drawing/2014/main" id="{B762B857-7C56-6820-3FDE-41D37D738C8B}"/>
              </a:ext>
            </a:extLst>
          </p:cNvPr>
          <p:cNvSpPr>
            <a:spLocks noGrp="1"/>
          </p:cNvSpPr>
          <p:nvPr>
            <p:ph type="subTitle" idx="1"/>
          </p:nvPr>
        </p:nvSpPr>
        <p:spPr/>
        <p:txBody>
          <a:bodyPr/>
          <a:lstStyle/>
          <a:p>
            <a:r>
              <a:rPr lang="en-US" i="1" dirty="0"/>
              <a:t>Hands-on Machine Learning with Sci-kit-Learn, Keras &amp; Tensorflow</a:t>
            </a:r>
            <a:r>
              <a:rPr lang="en-US" dirty="0"/>
              <a:t>, Géron, 3</a:t>
            </a:r>
            <a:r>
              <a:rPr lang="en-US" baseline="30000" dirty="0"/>
              <a:t>rd</a:t>
            </a:r>
            <a:r>
              <a:rPr lang="en-US" dirty="0"/>
              <a:t> Edition, Chapter 19 Discussion</a:t>
            </a:r>
          </a:p>
        </p:txBody>
      </p:sp>
      <p:sp>
        <p:nvSpPr>
          <p:cNvPr id="4" name="TextBox 3">
            <a:extLst>
              <a:ext uri="{FF2B5EF4-FFF2-40B4-BE49-F238E27FC236}">
                <a16:creationId xmlns:a16="http://schemas.microsoft.com/office/drawing/2014/main" id="{A9DD846A-AAD8-F73E-0AF8-C6A5F87B43F4}"/>
              </a:ext>
            </a:extLst>
          </p:cNvPr>
          <p:cNvSpPr txBox="1"/>
          <p:nvPr/>
        </p:nvSpPr>
        <p:spPr>
          <a:xfrm>
            <a:off x="10026869" y="6064469"/>
            <a:ext cx="1457450" cy="369332"/>
          </a:xfrm>
          <a:prstGeom prst="rect">
            <a:avLst/>
          </a:prstGeom>
          <a:noFill/>
        </p:spPr>
        <p:txBody>
          <a:bodyPr wrap="none" rtlCol="0">
            <a:spAutoFit/>
          </a:bodyPr>
          <a:lstStyle/>
          <a:p>
            <a:r>
              <a:rPr lang="en-US" dirty="0"/>
              <a:t>May 29, 2024</a:t>
            </a:r>
          </a:p>
        </p:txBody>
      </p:sp>
      <p:sp>
        <p:nvSpPr>
          <p:cNvPr id="5" name="Slide Number Placeholder 4">
            <a:extLst>
              <a:ext uri="{FF2B5EF4-FFF2-40B4-BE49-F238E27FC236}">
                <a16:creationId xmlns:a16="http://schemas.microsoft.com/office/drawing/2014/main" id="{BFE4936E-BA7C-3F4B-571A-A4C9D13A2D36}"/>
              </a:ext>
            </a:extLst>
          </p:cNvPr>
          <p:cNvSpPr>
            <a:spLocks noGrp="1"/>
          </p:cNvSpPr>
          <p:nvPr>
            <p:ph type="sldNum" sz="quarter" idx="12"/>
          </p:nvPr>
        </p:nvSpPr>
        <p:spPr/>
        <p:txBody>
          <a:bodyPr/>
          <a:lstStyle/>
          <a:p>
            <a:fld id="{747A49F6-57A4-E440-B12B-4A17C756D3E3}" type="slidenum">
              <a:rPr lang="en-US" smtClean="0"/>
              <a:t>1</a:t>
            </a:fld>
            <a:endParaRPr lang="en-US" dirty="0"/>
          </a:p>
        </p:txBody>
      </p:sp>
    </p:spTree>
    <p:extLst>
      <p:ext uri="{BB962C8B-B14F-4D97-AF65-F5344CB8AC3E}">
        <p14:creationId xmlns:p14="http://schemas.microsoft.com/office/powerpoint/2010/main" val="386281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Executing a </a:t>
            </a:r>
            <a:r>
              <a:rPr lang="en-US" sz="2700" kern="1200" dirty="0" err="1">
                <a:solidFill>
                  <a:srgbClr val="FFFFFF"/>
                </a:solidFill>
                <a:latin typeface="+mj-lt"/>
                <a:ea typeface="+mj-ea"/>
                <a:cs typeface="+mj-cs"/>
              </a:rPr>
              <a:t>Tensorflow</a:t>
            </a:r>
            <a:r>
              <a:rPr lang="en-US" sz="2700" kern="1200" dirty="0">
                <a:solidFill>
                  <a:srgbClr val="FFFFFF"/>
                </a:solidFill>
                <a:latin typeface="+mj-lt"/>
                <a:ea typeface="+mj-ea"/>
                <a:cs typeface="+mj-cs"/>
              </a:rPr>
              <a:t> graph across multiple devices in parallel</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19-6)</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pic>
        <p:nvPicPr>
          <p:cNvPr id="7170" name="Picture 2" descr="mls3 1906">
            <a:extLst>
              <a:ext uri="{FF2B5EF4-FFF2-40B4-BE49-F238E27FC236}">
                <a16:creationId xmlns:a16="http://schemas.microsoft.com/office/drawing/2014/main" id="{466D6594-0ABE-1BAF-0FD2-E049AFB36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840" y="97726"/>
            <a:ext cx="7620000" cy="654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1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err="1">
                <a:solidFill>
                  <a:srgbClr val="FFFFFF"/>
                </a:solidFill>
              </a:rPr>
              <a:t>Tensorflow</a:t>
            </a:r>
            <a:r>
              <a:rPr lang="en-US" sz="2700" dirty="0">
                <a:solidFill>
                  <a:srgbClr val="FFFFFF"/>
                </a:solidFill>
              </a:rPr>
              <a:t> using CUDA and </a:t>
            </a:r>
            <a:r>
              <a:rPr lang="en-US" sz="2700" dirty="0" err="1">
                <a:solidFill>
                  <a:srgbClr val="FFFFFF"/>
                </a:solidFill>
              </a:rPr>
              <a:t>cuDNN</a:t>
            </a:r>
            <a:r>
              <a:rPr lang="en-US" sz="2700" dirty="0">
                <a:solidFill>
                  <a:srgbClr val="FFFFFF"/>
                </a:solidFill>
              </a:rPr>
              <a:t> to control GPUs.</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19-7)</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pic>
        <p:nvPicPr>
          <p:cNvPr id="9218" name="Picture 2" descr="mls3 1907">
            <a:extLst>
              <a:ext uri="{FF2B5EF4-FFF2-40B4-BE49-F238E27FC236}">
                <a16:creationId xmlns:a16="http://schemas.microsoft.com/office/drawing/2014/main" id="{61619D3C-660D-B568-86F4-6273EAF93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616" y="229777"/>
            <a:ext cx="4974089" cy="641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38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3100" dirty="0">
                <a:solidFill>
                  <a:srgbClr val="FFFFFF"/>
                </a:solidFill>
              </a:rPr>
              <a:t>Each program gets two GPUs.</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19-8)</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pic>
        <p:nvPicPr>
          <p:cNvPr id="11266" name="Picture 2" descr="mls3 1908">
            <a:extLst>
              <a:ext uri="{FF2B5EF4-FFF2-40B4-BE49-F238E27FC236}">
                <a16:creationId xmlns:a16="http://schemas.microsoft.com/office/drawing/2014/main" id="{4E3A3436-D5B6-0A0E-0C92-A9B9E2180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469" y="1864614"/>
            <a:ext cx="762000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85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Each program gets all four GPUs, but only 2 GB of RAM on each GPU.</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19-9)</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pic>
        <p:nvPicPr>
          <p:cNvPr id="12290" name="Picture 2" descr="mls3 1909">
            <a:extLst>
              <a:ext uri="{FF2B5EF4-FFF2-40B4-BE49-F238E27FC236}">
                <a16:creationId xmlns:a16="http://schemas.microsoft.com/office/drawing/2014/main" id="{2C24FFC5-642C-8179-9848-4DB3E7CEF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920" y="1283495"/>
            <a:ext cx="76200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98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Parallel execution across multiple devices.</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19-10)</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pic>
        <p:nvPicPr>
          <p:cNvPr id="14338" name="Picture 2" descr="mls3 1910">
            <a:extLst>
              <a:ext uri="{FF2B5EF4-FFF2-40B4-BE49-F238E27FC236}">
                <a16:creationId xmlns:a16="http://schemas.microsoft.com/office/drawing/2014/main" id="{4C28E7C4-E70D-0E01-CFA4-90793E52C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469" y="127889"/>
            <a:ext cx="7620000" cy="669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21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Splitting a fully connected neural network.</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19-11)</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pic>
        <p:nvPicPr>
          <p:cNvPr id="16386" name="Picture 2" descr="mls3 1911">
            <a:extLst>
              <a:ext uri="{FF2B5EF4-FFF2-40B4-BE49-F238E27FC236}">
                <a16:creationId xmlns:a16="http://schemas.microsoft.com/office/drawing/2014/main" id="{4A1AFEB0-B7E5-0AF3-E50B-764803CBC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17" y="1010445"/>
            <a:ext cx="7620000" cy="447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252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Splitting a partially connected neural network.</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19-12)</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pic>
        <p:nvPicPr>
          <p:cNvPr id="18434" name="Picture 2" descr="mls3 1912">
            <a:extLst>
              <a:ext uri="{FF2B5EF4-FFF2-40B4-BE49-F238E27FC236}">
                <a16:creationId xmlns:a16="http://schemas.microsoft.com/office/drawing/2014/main" id="{538C57D1-29B8-7D00-8E2E-1DAF35C43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260" y="478712"/>
            <a:ext cx="7620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02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a:solidFill>
                  <a:srgbClr val="FFFFFF"/>
                </a:solidFill>
              </a:rPr>
              <a:t>Splitting a deep recurrent neural network.</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19-13)</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pic>
        <p:nvPicPr>
          <p:cNvPr id="20482" name="Picture 2" descr="mls3 1913">
            <a:extLst>
              <a:ext uri="{FF2B5EF4-FFF2-40B4-BE49-F238E27FC236}">
                <a16:creationId xmlns:a16="http://schemas.microsoft.com/office/drawing/2014/main" id="{ECA1D324-5A1D-D57D-26C8-EE7F8AE8F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1" y="662959"/>
            <a:ext cx="7620000"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44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Data parallelism using a mirrored strategy.</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19-14)</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pic>
        <p:nvPicPr>
          <p:cNvPr id="22530" name="Picture 2" descr="mls3 1914">
            <a:extLst>
              <a:ext uri="{FF2B5EF4-FFF2-40B4-BE49-F238E27FC236}">
                <a16:creationId xmlns:a16="http://schemas.microsoft.com/office/drawing/2014/main" id="{F83200B5-BC56-FFB5-C0AA-32F441CB3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086" y="80193"/>
            <a:ext cx="7413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56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Data parallelism using centralized parameters.</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19-15)</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pic>
        <p:nvPicPr>
          <p:cNvPr id="24578" name="Picture 2" descr="mls3 1915">
            <a:extLst>
              <a:ext uri="{FF2B5EF4-FFF2-40B4-BE49-F238E27FC236}">
                <a16:creationId xmlns:a16="http://schemas.microsoft.com/office/drawing/2014/main" id="{C2708781-ED40-7C62-6D72-136C56B36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1" y="876085"/>
            <a:ext cx="76200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7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8201" name="Rectangle 820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761803" y="350196"/>
            <a:ext cx="10799576" cy="1624520"/>
          </a:xfrm>
        </p:spPr>
        <p:txBody>
          <a:bodyPr anchor="ctr">
            <a:normAutofit/>
          </a:bodyPr>
          <a:lstStyle/>
          <a:p>
            <a:r>
              <a:rPr lang="en-US" sz="3700" dirty="0"/>
              <a:t>Chapter 19:  Training and Deploying </a:t>
            </a:r>
            <a:r>
              <a:rPr lang="en-US" sz="3700" dirty="0" err="1"/>
              <a:t>Tensorflow</a:t>
            </a:r>
            <a:r>
              <a:rPr lang="en-US" sz="3700" dirty="0"/>
              <a:t> Models</a:t>
            </a:r>
          </a:p>
        </p:txBody>
      </p:sp>
      <p:sp>
        <p:nvSpPr>
          <p:cNvPr id="3" name="Content Placeholder 2">
            <a:extLst>
              <a:ext uri="{FF2B5EF4-FFF2-40B4-BE49-F238E27FC236}">
                <a16:creationId xmlns:a16="http://schemas.microsoft.com/office/drawing/2014/main" id="{6A4CE389-6468-0433-7D72-0C65662F4934}"/>
              </a:ext>
            </a:extLst>
          </p:cNvPr>
          <p:cNvSpPr>
            <a:spLocks noGrp="1"/>
          </p:cNvSpPr>
          <p:nvPr>
            <p:ph idx="1"/>
          </p:nvPr>
        </p:nvSpPr>
        <p:spPr>
          <a:xfrm>
            <a:off x="961498" y="2441641"/>
            <a:ext cx="10021811" cy="2285999"/>
          </a:xfrm>
        </p:spPr>
        <p:txBody>
          <a:bodyPr anchor="ctr">
            <a:normAutofit/>
          </a:bodyPr>
          <a:lstStyle/>
          <a:p>
            <a:pPr indent="-457200">
              <a:lnSpc>
                <a:spcPct val="100000"/>
              </a:lnSpc>
              <a:spcBef>
                <a:spcPts val="0"/>
              </a:spcBef>
            </a:pPr>
            <a:r>
              <a:rPr lang="en-US" dirty="0" err="1"/>
              <a:t>Tensorflow</a:t>
            </a:r>
            <a:r>
              <a:rPr lang="en-US" dirty="0"/>
              <a:t> Serving</a:t>
            </a:r>
          </a:p>
          <a:p>
            <a:pPr indent="-457200">
              <a:lnSpc>
                <a:spcPct val="100000"/>
              </a:lnSpc>
              <a:spcBef>
                <a:spcPts val="0"/>
              </a:spcBef>
            </a:pPr>
            <a:r>
              <a:rPr lang="en-US" dirty="0"/>
              <a:t>Vertex AI</a:t>
            </a:r>
          </a:p>
          <a:p>
            <a:pPr indent="-457200">
              <a:lnSpc>
                <a:spcPct val="100000"/>
              </a:lnSpc>
              <a:spcBef>
                <a:spcPts val="0"/>
              </a:spcBef>
            </a:pPr>
            <a:r>
              <a:rPr lang="en-US" dirty="0"/>
              <a:t>GPU Considerations</a:t>
            </a:r>
          </a:p>
          <a:p>
            <a:pPr marL="0" indent="0">
              <a:lnSpc>
                <a:spcPct val="100000"/>
              </a:lnSpc>
              <a:spcBef>
                <a:spcPts val="0"/>
              </a:spcBef>
              <a:buNone/>
            </a:pPr>
            <a:endParaRPr lang="en-US" dirty="0"/>
          </a:p>
          <a:p>
            <a:pPr marL="0" indent="0">
              <a:buNone/>
            </a:pPr>
            <a:endParaRPr lang="en-US" sz="1700" dirty="0"/>
          </a:p>
        </p:txBody>
      </p:sp>
      <p:sp>
        <p:nvSpPr>
          <p:cNvPr id="4" name="Slide Number Placeholder 3">
            <a:extLst>
              <a:ext uri="{FF2B5EF4-FFF2-40B4-BE49-F238E27FC236}">
                <a16:creationId xmlns:a16="http://schemas.microsoft.com/office/drawing/2014/main" id="{BE8FF0F8-6AC3-BE95-8418-EB2ADF0BC376}"/>
              </a:ext>
            </a:extLst>
          </p:cNvPr>
          <p:cNvSpPr>
            <a:spLocks noGrp="1"/>
          </p:cNvSpPr>
          <p:nvPr>
            <p:ph type="sldNum" sz="quarter" idx="12"/>
          </p:nvPr>
        </p:nvSpPr>
        <p:spPr/>
        <p:txBody>
          <a:bodyPr/>
          <a:lstStyle/>
          <a:p>
            <a:fld id="{747A49F6-57A4-E440-B12B-4A17C756D3E3}" type="slidenum">
              <a:rPr lang="en-US" smtClean="0"/>
              <a:t>2</a:t>
            </a:fld>
            <a:endParaRPr lang="en-US" dirty="0"/>
          </a:p>
        </p:txBody>
      </p:sp>
    </p:spTree>
    <p:extLst>
      <p:ext uri="{BB962C8B-B14F-4D97-AF65-F5344CB8AC3E}">
        <p14:creationId xmlns:p14="http://schemas.microsoft.com/office/powerpoint/2010/main" val="1703006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dirty="0" err="1">
                <a:solidFill>
                  <a:srgbClr val="FFFFFF"/>
                </a:solidFill>
              </a:rPr>
              <a:t>PipeDream’s</a:t>
            </a:r>
            <a:r>
              <a:rPr lang="en-US" sz="2700" dirty="0">
                <a:solidFill>
                  <a:srgbClr val="FFFFFF"/>
                </a:solidFill>
              </a:rPr>
              <a:t> pipeline parallelism.</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19-17)</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pic>
        <p:nvPicPr>
          <p:cNvPr id="26626" name="Picture 2" descr="mls3 1917">
            <a:extLst>
              <a:ext uri="{FF2B5EF4-FFF2-40B4-BE49-F238E27FC236}">
                <a16:creationId xmlns:a16="http://schemas.microsoft.com/office/drawing/2014/main" id="{FEB37856-A3FC-349E-6F88-F1C957955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628" y="2648745"/>
            <a:ext cx="7620000"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701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An example </a:t>
            </a:r>
            <a:r>
              <a:rPr lang="en-US" sz="2700" kern="1200" dirty="0" err="1">
                <a:solidFill>
                  <a:srgbClr val="FFFFFF"/>
                </a:solidFill>
                <a:latin typeface="+mj-lt"/>
                <a:ea typeface="+mj-ea"/>
                <a:cs typeface="+mj-cs"/>
              </a:rPr>
              <a:t>Tensorflow</a:t>
            </a:r>
            <a:r>
              <a:rPr lang="en-US" sz="2700" kern="1200" dirty="0">
                <a:solidFill>
                  <a:srgbClr val="FFFFFF"/>
                </a:solidFill>
                <a:latin typeface="+mj-lt"/>
                <a:ea typeface="+mj-ea"/>
                <a:cs typeface="+mj-cs"/>
              </a:rPr>
              <a:t> cluster.</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19-18)</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pic>
        <p:nvPicPr>
          <p:cNvPr id="28674" name="Picture 2" descr="mls3 1918">
            <a:extLst>
              <a:ext uri="{FF2B5EF4-FFF2-40B4-BE49-F238E27FC236}">
                <a16:creationId xmlns:a16="http://schemas.microsoft.com/office/drawing/2014/main" id="{F9245B6A-D6D2-BD56-3AF7-947D72AB2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1" y="948709"/>
            <a:ext cx="76200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00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838200" y="365125"/>
            <a:ext cx="10515600" cy="4679841"/>
          </a:xfrm>
        </p:spPr>
        <p:txBody>
          <a:bodyPr>
            <a:normAutofit/>
          </a:bodyPr>
          <a:lstStyle/>
          <a:p>
            <a:r>
              <a:rPr lang="en-US" dirty="0"/>
              <a:t>A. </a:t>
            </a:r>
            <a:r>
              <a:rPr lang="en-US" dirty="0" err="1"/>
              <a:t>Tensorflow</a:t>
            </a:r>
            <a:r>
              <a:rPr lang="en-US" dirty="0"/>
              <a:t> Serving</a:t>
            </a: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6A4CE389-6468-0433-7D72-0C65662F4934}"/>
              </a:ext>
            </a:extLst>
          </p:cNvPr>
          <p:cNvSpPr>
            <a:spLocks noGrp="1"/>
          </p:cNvSpPr>
          <p:nvPr>
            <p:ph idx="1"/>
          </p:nvPr>
        </p:nvSpPr>
        <p:spPr/>
        <p:txBody>
          <a:bodyPr>
            <a:normAutofit/>
          </a:bodyPr>
          <a:lstStyle/>
          <a:p>
            <a:pPr lvl="1"/>
            <a:r>
              <a:rPr lang="en-US" b="0" i="0" u="none" strike="noStrike" dirty="0">
                <a:solidFill>
                  <a:srgbClr val="0D0D0D"/>
                </a:solidFill>
                <a:effectLst/>
                <a:highlight>
                  <a:srgbClr val="FFFFFF"/>
                </a:highlight>
                <a:latin typeface="Söhne"/>
              </a:rPr>
              <a:t>A serving system is a software infrastructure designed to deploy, manage, and serve machine learning models in production environments. The primary purpose of a serving system is to make trained models available for use by applications and end-users, allowing them to generate predictions or inferences in real-time or batch model.</a:t>
            </a:r>
          </a:p>
          <a:p>
            <a:pPr lvl="1"/>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TensorFlow Serving (TS) is a flexible, high-performance serving system written in C++ and designed for machine learning models. Developed by Google, </a:t>
            </a:r>
            <a:r>
              <a:rPr lang="en-US" dirty="0">
                <a:solidFill>
                  <a:srgbClr val="0D0D0D"/>
                </a:solidFill>
                <a:highlight>
                  <a:srgbClr val="FFFFFF"/>
                </a:highlight>
                <a:latin typeface="Söhne"/>
              </a:rPr>
              <a:t>it also </a:t>
            </a:r>
            <a:r>
              <a:rPr lang="en-US" b="0" i="0" u="none" strike="noStrike" dirty="0">
                <a:solidFill>
                  <a:srgbClr val="0D0D0D"/>
                </a:solidFill>
                <a:effectLst/>
                <a:highlight>
                  <a:srgbClr val="FFFFFF"/>
                </a:highlight>
                <a:latin typeface="Söhne"/>
              </a:rPr>
              <a:t>supports serving models trained with other machine learning frameworks.</a:t>
            </a:r>
          </a:p>
          <a:p>
            <a:pPr marL="457200" lvl="1" indent="0">
              <a:buNone/>
            </a:pPr>
            <a:endParaRPr lang="en-US" b="0" i="0" u="none" strike="noStrike" dirty="0">
              <a:solidFill>
                <a:srgbClr val="0D0D0D"/>
              </a:solidFill>
              <a:effectLst/>
              <a:latin typeface="Söhne"/>
            </a:endParaRPr>
          </a:p>
          <a:p>
            <a:pPr lvl="1"/>
            <a:endParaRPr lang="en-US" dirty="0"/>
          </a:p>
          <a:p>
            <a:pPr marL="0" indent="0">
              <a:buNone/>
            </a:pPr>
            <a:endParaRPr lang="en-US" dirty="0"/>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p:txBody>
          <a:bodyPr/>
          <a:lstStyle/>
          <a:p>
            <a:fld id="{747A49F6-57A4-E440-B12B-4A17C756D3E3}" type="slidenum">
              <a:rPr lang="en-US" smtClean="0"/>
              <a:t>3</a:t>
            </a:fld>
            <a:endParaRPr lang="en-US" dirty="0"/>
          </a:p>
        </p:txBody>
      </p:sp>
    </p:spTree>
    <p:extLst>
      <p:ext uri="{BB962C8B-B14F-4D97-AF65-F5344CB8AC3E}">
        <p14:creationId xmlns:p14="http://schemas.microsoft.com/office/powerpoint/2010/main" val="262936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838200" y="365125"/>
            <a:ext cx="10515600" cy="4921578"/>
          </a:xfrm>
        </p:spPr>
        <p:txBody>
          <a:bodyPr>
            <a:normAutofit/>
          </a:bodyPr>
          <a:lstStyle/>
          <a:p>
            <a:r>
              <a:rPr lang="en-US" dirty="0"/>
              <a:t>A. </a:t>
            </a:r>
            <a:r>
              <a:rPr lang="en-US" dirty="0" err="1"/>
              <a:t>Tensorflow</a:t>
            </a:r>
            <a:r>
              <a:rPr lang="en-US" dirty="0"/>
              <a:t> Serving</a:t>
            </a: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6A4CE389-6468-0433-7D72-0C65662F4934}"/>
              </a:ext>
            </a:extLst>
          </p:cNvPr>
          <p:cNvSpPr>
            <a:spLocks noGrp="1"/>
          </p:cNvSpPr>
          <p:nvPr>
            <p:ph idx="1"/>
          </p:nvPr>
        </p:nvSpPr>
        <p:spPr/>
        <p:txBody>
          <a:bodyPr>
            <a:normAutofit/>
          </a:bodyPr>
          <a:lstStyle/>
          <a:p>
            <a:pPr lvl="1"/>
            <a:r>
              <a:rPr lang="en-US" dirty="0">
                <a:solidFill>
                  <a:srgbClr val="0D0D0D"/>
                </a:solidFill>
                <a:latin typeface="Söhne"/>
              </a:rPr>
              <a:t>TS</a:t>
            </a:r>
            <a:r>
              <a:rPr lang="en-US" b="0" i="0" u="none" strike="noStrike" dirty="0">
                <a:solidFill>
                  <a:srgbClr val="0D0D0D"/>
                </a:solidFill>
                <a:effectLst/>
                <a:latin typeface="Söhne"/>
              </a:rPr>
              <a:t> supports versioned models, allowing seamless updates and rollbacks. You can deploy new versions of models without downtime.</a:t>
            </a:r>
          </a:p>
          <a:p>
            <a:pPr lvl="1"/>
            <a:endParaRPr lang="en-US" b="0" i="0" u="none" strike="noStrike" dirty="0">
              <a:solidFill>
                <a:srgbClr val="0D0D0D"/>
              </a:solidFill>
              <a:effectLst/>
              <a:latin typeface="Söhne"/>
            </a:endParaRPr>
          </a:p>
          <a:p>
            <a:pPr lvl="1"/>
            <a:r>
              <a:rPr lang="en-US" dirty="0">
                <a:solidFill>
                  <a:srgbClr val="0D0D0D"/>
                </a:solidFill>
                <a:latin typeface="Söhne"/>
              </a:rPr>
              <a:t>TS p</a:t>
            </a:r>
            <a:r>
              <a:rPr lang="en-US" b="0" i="0" u="none" strike="noStrike" dirty="0">
                <a:solidFill>
                  <a:srgbClr val="0D0D0D"/>
                </a:solidFill>
                <a:effectLst/>
                <a:latin typeface="Söhne"/>
              </a:rPr>
              <a:t>rovides both REST API and </a:t>
            </a:r>
            <a:r>
              <a:rPr lang="en-US" b="0" i="0" u="none" strike="noStrike" dirty="0" err="1">
                <a:solidFill>
                  <a:srgbClr val="0D0D0D"/>
                </a:solidFill>
                <a:effectLst/>
                <a:latin typeface="Söhne"/>
              </a:rPr>
              <a:t>gRPC</a:t>
            </a:r>
            <a:r>
              <a:rPr lang="en-US" b="0" i="0" u="none" strike="noStrike" dirty="0">
                <a:solidFill>
                  <a:srgbClr val="0D0D0D"/>
                </a:solidFill>
                <a:effectLst/>
                <a:latin typeface="Söhne"/>
              </a:rPr>
              <a:t> interfaces, making it easy to integrate with different client applications.  A REST API is an API that uses standard HTTP verbs such as GET, POST, PUT and DELETE, and uses JSON as inputs and outputs.  </a:t>
            </a:r>
            <a:r>
              <a:rPr lang="en-US" dirty="0">
                <a:solidFill>
                  <a:srgbClr val="0D0D0D"/>
                </a:solidFill>
                <a:latin typeface="Söhne"/>
              </a:rPr>
              <a:t>The </a:t>
            </a:r>
            <a:r>
              <a:rPr lang="en-US" dirty="0" err="1">
                <a:solidFill>
                  <a:srgbClr val="0D0D0D"/>
                </a:solidFill>
                <a:latin typeface="Söhne"/>
              </a:rPr>
              <a:t>gRPC</a:t>
            </a:r>
            <a:r>
              <a:rPr lang="en-US" dirty="0">
                <a:solidFill>
                  <a:srgbClr val="0D0D0D"/>
                </a:solidFill>
                <a:latin typeface="Söhne"/>
              </a:rPr>
              <a:t> protocol is more complex but more efficient – data is exchanged using protocol buffers.</a:t>
            </a:r>
          </a:p>
          <a:p>
            <a:pPr lvl="1"/>
            <a:endParaRPr lang="en-US" b="0" i="0" u="none" strike="noStrike" dirty="0">
              <a:solidFill>
                <a:srgbClr val="0D0D0D"/>
              </a:solidFill>
              <a:effectLst/>
              <a:latin typeface="Söhne"/>
            </a:endParaRPr>
          </a:p>
          <a:p>
            <a:pPr lvl="1"/>
            <a:r>
              <a:rPr lang="en-US" dirty="0">
                <a:solidFill>
                  <a:srgbClr val="0D0D0D"/>
                </a:solidFill>
                <a:latin typeface="Söhne"/>
              </a:rPr>
              <a:t>TS</a:t>
            </a:r>
            <a:r>
              <a:rPr lang="en-US" b="0" i="0" u="none" strike="noStrike" dirty="0">
                <a:solidFill>
                  <a:srgbClr val="0D0D0D"/>
                </a:solidFill>
                <a:effectLst/>
                <a:latin typeface="Söhne"/>
              </a:rPr>
              <a:t> is widely used for deploying machine learning models in production due to its robustness and ease of integration with the TensorFlow ecosystem.</a:t>
            </a:r>
          </a:p>
          <a:p>
            <a:pPr lvl="1"/>
            <a:endParaRPr lang="en-US" b="0" i="0" u="none" strike="noStrike" dirty="0">
              <a:solidFill>
                <a:srgbClr val="0D0D0D"/>
              </a:solidFill>
              <a:effectLst/>
              <a:latin typeface="Söhne"/>
            </a:endParaRPr>
          </a:p>
          <a:p>
            <a:pPr lvl="1"/>
            <a:endParaRPr lang="en-US" dirty="0"/>
          </a:p>
          <a:p>
            <a:pPr marL="0" indent="0">
              <a:buNone/>
            </a:pPr>
            <a:endParaRPr lang="en-US" dirty="0"/>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p:txBody>
          <a:bodyPr/>
          <a:lstStyle/>
          <a:p>
            <a:fld id="{747A49F6-57A4-E440-B12B-4A17C756D3E3}" type="slidenum">
              <a:rPr lang="en-US" smtClean="0"/>
              <a:t>4</a:t>
            </a:fld>
            <a:endParaRPr lang="en-US" dirty="0"/>
          </a:p>
        </p:txBody>
      </p:sp>
    </p:spTree>
    <p:extLst>
      <p:ext uri="{BB962C8B-B14F-4D97-AF65-F5344CB8AC3E}">
        <p14:creationId xmlns:p14="http://schemas.microsoft.com/office/powerpoint/2010/main" val="225800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a:bodyPr>
          <a:lstStyle/>
          <a:p>
            <a:r>
              <a:rPr lang="en-US" sz="3100" dirty="0" err="1">
                <a:solidFill>
                  <a:srgbClr val="FFFFFF"/>
                </a:solidFill>
              </a:rPr>
              <a:t>T</a:t>
            </a:r>
            <a:r>
              <a:rPr lang="en-US" sz="2700" kern="1200" dirty="0" err="1">
                <a:solidFill>
                  <a:srgbClr val="FFFFFF"/>
                </a:solidFill>
                <a:latin typeface="+mj-lt"/>
                <a:ea typeface="+mj-ea"/>
                <a:cs typeface="+mj-cs"/>
              </a:rPr>
              <a:t>ensorflow</a:t>
            </a:r>
            <a:r>
              <a:rPr lang="en-US" sz="2700" dirty="0">
                <a:solidFill>
                  <a:srgbClr val="FFFFFF"/>
                </a:solidFill>
              </a:rPr>
              <a:t> </a:t>
            </a:r>
            <a:r>
              <a:rPr lang="en-US" sz="2700" kern="1200" dirty="0">
                <a:solidFill>
                  <a:srgbClr val="FFFFFF"/>
                </a:solidFill>
                <a:latin typeface="+mj-lt"/>
                <a:ea typeface="+mj-ea"/>
                <a:cs typeface="+mj-cs"/>
              </a:rPr>
              <a:t>Serving</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19-1)</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pic>
        <p:nvPicPr>
          <p:cNvPr id="1028" name="Picture 4" descr="mls3 1901">
            <a:extLst>
              <a:ext uri="{FF2B5EF4-FFF2-40B4-BE49-F238E27FC236}">
                <a16:creationId xmlns:a16="http://schemas.microsoft.com/office/drawing/2014/main" id="{EBCD309D-4340-AC64-2B0D-98C7FEC912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945147"/>
            <a:ext cx="7225748" cy="49677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Tree>
    <p:extLst>
      <p:ext uri="{BB962C8B-B14F-4D97-AF65-F5344CB8AC3E}">
        <p14:creationId xmlns:p14="http://schemas.microsoft.com/office/powerpoint/2010/main" val="231476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fontScale="90000"/>
          </a:bodyPr>
          <a:lstStyle/>
          <a:p>
            <a:r>
              <a:rPr lang="en-US" sz="2700" kern="1200" dirty="0">
                <a:solidFill>
                  <a:srgbClr val="FFFFFF"/>
                </a:solidFill>
                <a:latin typeface="+mj-lt"/>
                <a:ea typeface="+mj-ea"/>
                <a:cs typeface="+mj-cs"/>
              </a:rPr>
              <a:t>Scaling up TF Serving with Load Balancing</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19-2)</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pic>
        <p:nvPicPr>
          <p:cNvPr id="3074" name="Picture 2" descr="mls3 1902">
            <a:extLst>
              <a:ext uri="{FF2B5EF4-FFF2-40B4-BE49-F238E27FC236}">
                <a16:creationId xmlns:a16="http://schemas.microsoft.com/office/drawing/2014/main" id="{70C56B84-FDF6-BD82-5346-E2E9E0DD8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034" y="2193058"/>
            <a:ext cx="6248256" cy="190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2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B. Google Vertex AI</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lvl="1"/>
            <a:r>
              <a:rPr lang="en-US" b="0" i="0" u="none" strike="noStrike" dirty="0">
                <a:solidFill>
                  <a:srgbClr val="0D0D0D"/>
                </a:solidFill>
                <a:effectLst/>
                <a:highlight>
                  <a:srgbClr val="FFFFFF"/>
                </a:highlight>
                <a:latin typeface="Söhne"/>
              </a:rPr>
              <a:t>Google's Vertex AI is a managed machine learning platform designed to build, deploy, and scale machine learning models. It provides a unified environment that integrates Google's machine learning tools and services, simplifying the end-to-end process of developing and managing machine learning workflows.</a:t>
            </a:r>
          </a:p>
          <a:p>
            <a:pPr lvl="1"/>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Vertex AI </a:t>
            </a:r>
            <a:r>
              <a:rPr lang="en-US" dirty="0">
                <a:solidFill>
                  <a:srgbClr val="0D0D0D"/>
                </a:solidFill>
                <a:highlight>
                  <a:srgbClr val="FFFFFF"/>
                </a:highlight>
                <a:latin typeface="Söhne"/>
              </a:rPr>
              <a:t>s</a:t>
            </a:r>
            <a:r>
              <a:rPr lang="en-US" b="0" i="0" u="none" strike="noStrike" dirty="0">
                <a:solidFill>
                  <a:srgbClr val="0D0D0D"/>
                </a:solidFill>
                <a:effectLst/>
                <a:highlight>
                  <a:srgbClr val="FFFFFF"/>
                </a:highlight>
                <a:latin typeface="Söhne"/>
              </a:rPr>
              <a:t>implifies the deployment and management of models, supporting versioning, monitoring, and scaling to ensure reliable and efficient operation in production environments.</a:t>
            </a:r>
          </a:p>
          <a:p>
            <a:pPr lvl="1"/>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By providing these comprehensive features, Vertex AI helps organizations streamline their machine learning workflows, from data preparation and model training to deployment and monitoring, enhancing productivity and accelerating time to value.</a:t>
            </a: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7</a:t>
            </a:fld>
            <a:endParaRPr lang="en-US" dirty="0"/>
          </a:p>
        </p:txBody>
      </p:sp>
    </p:spTree>
    <p:extLst>
      <p:ext uri="{BB962C8B-B14F-4D97-AF65-F5344CB8AC3E}">
        <p14:creationId xmlns:p14="http://schemas.microsoft.com/office/powerpoint/2010/main" val="9850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0" name="Rectangle 104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Freeform: Shape 105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8C9384-ADD2-9EC2-07C8-68C0713FFCA9}"/>
              </a:ext>
            </a:extLst>
          </p:cNvPr>
          <p:cNvSpPr>
            <a:spLocks noGrp="1"/>
          </p:cNvSpPr>
          <p:nvPr>
            <p:ph type="title"/>
          </p:nvPr>
        </p:nvSpPr>
        <p:spPr>
          <a:xfrm>
            <a:off x="463824" y="2767106"/>
            <a:ext cx="3218490" cy="3071906"/>
          </a:xfrm>
        </p:spPr>
        <p:txBody>
          <a:bodyPr vert="horz" lIns="91440" tIns="45720" rIns="91440" bIns="45720" rtlCol="0" anchor="t">
            <a:normAutofit/>
          </a:bodyPr>
          <a:lstStyle/>
          <a:p>
            <a:r>
              <a:rPr lang="en-US" sz="2700" dirty="0">
                <a:solidFill>
                  <a:srgbClr val="FFFFFF"/>
                </a:solidFill>
              </a:rPr>
              <a:t>Quantization</a:t>
            </a: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(Figure 19-5)</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926ECFFD-AFBD-9266-3028-A4FC9AA7AE9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747A49F6-57A4-E440-B12B-4A17C756D3E3}"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pic>
        <p:nvPicPr>
          <p:cNvPr id="5122" name="Picture 2" descr="mls3 1905">
            <a:extLst>
              <a:ext uri="{FF2B5EF4-FFF2-40B4-BE49-F238E27FC236}">
                <a16:creationId xmlns:a16="http://schemas.microsoft.com/office/drawing/2014/main" id="{D806F124-67C2-942D-5ECF-192FA64F2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086" y="2382677"/>
            <a:ext cx="6353266" cy="181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00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C2C9-0AE3-7058-4E27-C99A8A16E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0C88F-8D8A-28A2-8B30-830EEDF25279}"/>
              </a:ext>
            </a:extLst>
          </p:cNvPr>
          <p:cNvSpPr>
            <a:spLocks noGrp="1"/>
          </p:cNvSpPr>
          <p:nvPr>
            <p:ph type="title"/>
          </p:nvPr>
        </p:nvSpPr>
        <p:spPr/>
        <p:txBody>
          <a:bodyPr/>
          <a:lstStyle/>
          <a:p>
            <a:r>
              <a:rPr lang="en-US" dirty="0"/>
              <a:t>C. GPU</a:t>
            </a:r>
          </a:p>
        </p:txBody>
      </p:sp>
      <p:sp>
        <p:nvSpPr>
          <p:cNvPr id="3" name="Content Placeholder 2">
            <a:extLst>
              <a:ext uri="{FF2B5EF4-FFF2-40B4-BE49-F238E27FC236}">
                <a16:creationId xmlns:a16="http://schemas.microsoft.com/office/drawing/2014/main" id="{4589FDDA-59C3-3A10-8EBA-C786553B3617}"/>
              </a:ext>
            </a:extLst>
          </p:cNvPr>
          <p:cNvSpPr>
            <a:spLocks noGrp="1"/>
          </p:cNvSpPr>
          <p:nvPr>
            <p:ph idx="1"/>
          </p:nvPr>
        </p:nvSpPr>
        <p:spPr>
          <a:xfrm>
            <a:off x="838200" y="1520825"/>
            <a:ext cx="10515600" cy="4667250"/>
          </a:xfrm>
        </p:spPr>
        <p:txBody>
          <a:bodyPr>
            <a:normAutofit/>
          </a:bodyPr>
          <a:lstStyle/>
          <a:p>
            <a:pPr lvl="1"/>
            <a:r>
              <a:rPr lang="en-US" b="0" i="0" u="none" strike="noStrike" dirty="0">
                <a:solidFill>
                  <a:srgbClr val="0D0D0D"/>
                </a:solidFill>
                <a:effectLst/>
                <a:highlight>
                  <a:srgbClr val="FFFFFF"/>
                </a:highlight>
                <a:latin typeface="Söhne"/>
              </a:rPr>
              <a:t>GPUs (Graphics Processing Units) can significantly speed up computation by leveraging their architecture, which is optimized for parallel processing. Unlike CPUs (Central Processing Units), which are designed for sequential serial processing and have a few cores optimized for single-threaded performance, GPUs consist of thousands of smaller, more efficient cores designed to handle multiple tasks simultaneously. This architecture makes GPUs exceptionally well-suited for computational tasks that can be parallelized.</a:t>
            </a:r>
          </a:p>
          <a:p>
            <a:pPr marL="457200" lvl="1" indent="0">
              <a:buNone/>
            </a:pPr>
            <a:endParaRPr lang="en-US" b="0" i="0" u="none" strike="noStrike" dirty="0">
              <a:solidFill>
                <a:srgbClr val="0D0D0D"/>
              </a:solidFill>
              <a:effectLst/>
              <a:highlight>
                <a:srgbClr val="FFFFFF"/>
              </a:highlight>
              <a:latin typeface="Söhne"/>
            </a:endParaRPr>
          </a:p>
          <a:p>
            <a:pPr lvl="1"/>
            <a:r>
              <a:rPr lang="en-US" b="0" i="0" u="none" strike="noStrike" dirty="0">
                <a:solidFill>
                  <a:srgbClr val="0D0D0D"/>
                </a:solidFill>
                <a:effectLst/>
                <a:highlight>
                  <a:srgbClr val="FFFFFF"/>
                </a:highlight>
                <a:latin typeface="Söhne"/>
              </a:rPr>
              <a:t>Overall, GPUs enhance computational performance by distributing tasks across many cores, executing multiple operations simultaneously, and efficiently handling parallelizable workloads, which leads to significant reductions in computation time and increased processing power for complex and data-intensive tasks.</a:t>
            </a:r>
            <a:endParaRPr lang="en-US" dirty="0"/>
          </a:p>
        </p:txBody>
      </p:sp>
      <p:sp>
        <p:nvSpPr>
          <p:cNvPr id="4" name="Slide Number Placeholder 3">
            <a:extLst>
              <a:ext uri="{FF2B5EF4-FFF2-40B4-BE49-F238E27FC236}">
                <a16:creationId xmlns:a16="http://schemas.microsoft.com/office/drawing/2014/main" id="{706DEB4E-1F30-CB64-3EF4-EDF62E46CCAA}"/>
              </a:ext>
            </a:extLst>
          </p:cNvPr>
          <p:cNvSpPr>
            <a:spLocks noGrp="1"/>
          </p:cNvSpPr>
          <p:nvPr>
            <p:ph type="sldNum" sz="quarter" idx="12"/>
          </p:nvPr>
        </p:nvSpPr>
        <p:spPr/>
        <p:txBody>
          <a:bodyPr/>
          <a:lstStyle/>
          <a:p>
            <a:fld id="{747A49F6-57A4-E440-B12B-4A17C756D3E3}" type="slidenum">
              <a:rPr lang="en-US" smtClean="0"/>
              <a:t>9</a:t>
            </a:fld>
            <a:endParaRPr lang="en-US" dirty="0"/>
          </a:p>
        </p:txBody>
      </p:sp>
    </p:spTree>
    <p:extLst>
      <p:ext uri="{BB962C8B-B14F-4D97-AF65-F5344CB8AC3E}">
        <p14:creationId xmlns:p14="http://schemas.microsoft.com/office/powerpoint/2010/main" val="1195451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769</Words>
  <Application>Microsoft Macintosh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AI Study Group</vt:lpstr>
      <vt:lpstr>Chapter 19:  Training and Deploying Tensorflow Models</vt:lpstr>
      <vt:lpstr>A. Tensorflow Serving     </vt:lpstr>
      <vt:lpstr>A. Tensorflow Serving     </vt:lpstr>
      <vt:lpstr>Tensorflow Serving (Figure 19-1)     </vt:lpstr>
      <vt:lpstr>Scaling up TF Serving with Load Balancing (Figure 19-2)     </vt:lpstr>
      <vt:lpstr>B. Google Vertex AI</vt:lpstr>
      <vt:lpstr>Quantization (Figure 19-5)     </vt:lpstr>
      <vt:lpstr>C. GPU</vt:lpstr>
      <vt:lpstr>Executing a Tensorflow graph across multiple devices in parallel (Figure 19-6)     </vt:lpstr>
      <vt:lpstr>Tensorflow using CUDA and cuDNN to control GPUs. (Figure 19-7)     </vt:lpstr>
      <vt:lpstr>Each program gets two GPUs. (Figure 19-8)     </vt:lpstr>
      <vt:lpstr>Each program gets all four GPUs, but only 2 GB of RAM on each GPU. (Figure 19-9)     </vt:lpstr>
      <vt:lpstr>Parallel execution across multiple devices. (Figure 19-10)     </vt:lpstr>
      <vt:lpstr>Splitting a fully connected neural network. (Figure 19-11)     </vt:lpstr>
      <vt:lpstr>Splitting a partially connected neural network. (Figure 19-12)     </vt:lpstr>
      <vt:lpstr>Splitting a deep recurrent neural network. (Figure 19-13)     </vt:lpstr>
      <vt:lpstr>Data parallelism using a mirrored strategy. (Figure 19-14)     </vt:lpstr>
      <vt:lpstr>Data parallelism using centralized parameters. (Figure 19-15)     </vt:lpstr>
      <vt:lpstr>PipeDream’s pipeline parallelism. (Figure 19-17)     </vt:lpstr>
      <vt:lpstr>An example Tensorflow cluster. (Figure 19-18)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Study Group</dc:title>
  <dc:creator>Mike Lee</dc:creator>
  <cp:lastModifiedBy>Mike Lee</cp:lastModifiedBy>
  <cp:revision>40</cp:revision>
  <cp:lastPrinted>2024-05-20T22:02:00Z</cp:lastPrinted>
  <dcterms:created xsi:type="dcterms:W3CDTF">2024-01-15T23:08:20Z</dcterms:created>
  <dcterms:modified xsi:type="dcterms:W3CDTF">2024-05-22T23:12:51Z</dcterms:modified>
</cp:coreProperties>
</file>