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73" r:id="rId5"/>
    <p:sldId id="274" r:id="rId6"/>
    <p:sldId id="291" r:id="rId7"/>
    <p:sldId id="276" r:id="rId8"/>
    <p:sldId id="272" r:id="rId9"/>
    <p:sldId id="297" r:id="rId10"/>
    <p:sldId id="295" r:id="rId11"/>
    <p:sldId id="294" r:id="rId12"/>
    <p:sldId id="296" r:id="rId13"/>
    <p:sldId id="303" r:id="rId14"/>
    <p:sldId id="298" r:id="rId15"/>
    <p:sldId id="299" r:id="rId16"/>
    <p:sldId id="300" r:id="rId17"/>
    <p:sldId id="301" r:id="rId18"/>
    <p:sldId id="302" r:id="rId19"/>
    <p:sldId id="277" r:id="rId20"/>
    <p:sldId id="280"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2" r:id="rId34"/>
    <p:sldId id="293"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498" autoAdjust="0"/>
  </p:normalViewPr>
  <p:slideViewPr>
    <p:cSldViewPr snapToGrid="0">
      <p:cViewPr varScale="1">
        <p:scale>
          <a:sx n="83" d="100"/>
          <a:sy n="83" d="100"/>
        </p:scale>
        <p:origin x="15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Michael" userId="582cefe8-dc95-4968-b9e7-bd4745f93bca" providerId="ADAL" clId="{4CA407AA-C07C-485B-9210-C2F928212A5F}"/>
    <pc:docChg chg="undo custSel modSld modNotesMaster">
      <pc:chgData name="Lee, Michael" userId="582cefe8-dc95-4968-b9e7-bd4745f93bca" providerId="ADAL" clId="{4CA407AA-C07C-485B-9210-C2F928212A5F}" dt="2024-05-28T17:56:35.703" v="4205" actId="33524"/>
      <pc:docMkLst>
        <pc:docMk/>
      </pc:docMkLst>
      <pc:sldChg chg="modNotesTx">
        <pc:chgData name="Lee, Michael" userId="582cefe8-dc95-4968-b9e7-bd4745f93bca" providerId="ADAL" clId="{4CA407AA-C07C-485B-9210-C2F928212A5F}" dt="2024-05-28T17:25:16.329" v="4072" actId="20577"/>
        <pc:sldMkLst>
          <pc:docMk/>
          <pc:sldMk cId="171020195" sldId="276"/>
        </pc:sldMkLst>
      </pc:sldChg>
      <pc:sldChg chg="modSp mod">
        <pc:chgData name="Lee, Michael" userId="582cefe8-dc95-4968-b9e7-bd4745f93bca" providerId="ADAL" clId="{4CA407AA-C07C-485B-9210-C2F928212A5F}" dt="2024-05-28T17:14:51.431" v="4014" actId="5793"/>
        <pc:sldMkLst>
          <pc:docMk/>
          <pc:sldMk cId="1195451080" sldId="280"/>
        </pc:sldMkLst>
        <pc:spChg chg="mod">
          <ac:chgData name="Lee, Michael" userId="582cefe8-dc95-4968-b9e7-bd4745f93bca" providerId="ADAL" clId="{4CA407AA-C07C-485B-9210-C2F928212A5F}" dt="2024-05-28T17:10:39.366" v="3545" actId="20577"/>
          <ac:spMkLst>
            <pc:docMk/>
            <pc:sldMk cId="1195451080" sldId="280"/>
            <ac:spMk id="2" creationId="{0EC0C88F-8D8A-28A2-8B30-830EEDF25279}"/>
          </ac:spMkLst>
        </pc:spChg>
        <pc:spChg chg="mod">
          <ac:chgData name="Lee, Michael" userId="582cefe8-dc95-4968-b9e7-bd4745f93bca" providerId="ADAL" clId="{4CA407AA-C07C-485B-9210-C2F928212A5F}" dt="2024-05-28T17:14:51.431" v="4014" actId="5793"/>
          <ac:spMkLst>
            <pc:docMk/>
            <pc:sldMk cId="1195451080" sldId="280"/>
            <ac:spMk id="3" creationId="{4589FDDA-59C3-3A10-8EBA-C786553B3617}"/>
          </ac:spMkLst>
        </pc:spChg>
      </pc:sldChg>
      <pc:sldChg chg="modNotesTx">
        <pc:chgData name="Lee, Michael" userId="582cefe8-dc95-4968-b9e7-bd4745f93bca" providerId="ADAL" clId="{4CA407AA-C07C-485B-9210-C2F928212A5F}" dt="2024-05-28T17:56:35.703" v="4205" actId="33524"/>
        <pc:sldMkLst>
          <pc:docMk/>
          <pc:sldMk cId="3505444142" sldId="286"/>
        </pc:sldMkLst>
      </pc:sldChg>
      <pc:sldChg chg="modNotesTx">
        <pc:chgData name="Lee, Michael" userId="582cefe8-dc95-4968-b9e7-bd4745f93bca" providerId="ADAL" clId="{4CA407AA-C07C-485B-9210-C2F928212A5F}" dt="2024-05-28T16:30:46.410" v="808" actId="33524"/>
        <pc:sldMkLst>
          <pc:docMk/>
          <pc:sldMk cId="747256775" sldId="287"/>
        </pc:sldMkLst>
      </pc:sldChg>
      <pc:sldChg chg="modNotesTx">
        <pc:chgData name="Lee, Michael" userId="582cefe8-dc95-4968-b9e7-bd4745f93bca" providerId="ADAL" clId="{4CA407AA-C07C-485B-9210-C2F928212A5F}" dt="2024-05-28T16:43:43.693" v="2063" actId="20577"/>
        <pc:sldMkLst>
          <pc:docMk/>
          <pc:sldMk cId="111077360" sldId="288"/>
        </pc:sldMkLst>
      </pc:sldChg>
      <pc:sldChg chg="modNotesTx">
        <pc:chgData name="Lee, Michael" userId="582cefe8-dc95-4968-b9e7-bd4745f93bca" providerId="ADAL" clId="{4CA407AA-C07C-485B-9210-C2F928212A5F}" dt="2024-05-28T17:01:54.653" v="3160" actId="20577"/>
        <pc:sldMkLst>
          <pc:docMk/>
          <pc:sldMk cId="3533701455" sldId="289"/>
        </pc:sldMkLst>
      </pc:sldChg>
      <pc:sldChg chg="modNotesTx">
        <pc:chgData name="Lee, Michael" userId="582cefe8-dc95-4968-b9e7-bd4745f93bca" providerId="ADAL" clId="{4CA407AA-C07C-485B-9210-C2F928212A5F}" dt="2024-05-28T17:05:58.502" v="3528" actId="20577"/>
        <pc:sldMkLst>
          <pc:docMk/>
          <pc:sldMk cId="4195005935" sldId="290"/>
        </pc:sldMkLst>
      </pc:sldChg>
      <pc:sldChg chg="modNotesTx">
        <pc:chgData name="Lee, Michael" userId="582cefe8-dc95-4968-b9e7-bd4745f93bca" providerId="ADAL" clId="{4CA407AA-C07C-485B-9210-C2F928212A5F}" dt="2024-05-28T17:28:59.318" v="4075" actId="20577"/>
        <pc:sldMkLst>
          <pc:docMk/>
          <pc:sldMk cId="3666983166" sldId="295"/>
        </pc:sldMkLst>
      </pc:sldChg>
      <pc:sldChg chg="modNotesTx">
        <pc:chgData name="Lee, Michael" userId="582cefe8-dc95-4968-b9e7-bd4745f93bca" providerId="ADAL" clId="{4CA407AA-C07C-485B-9210-C2F928212A5F}" dt="2024-05-28T17:55:40.937" v="4203" actId="20577"/>
        <pc:sldMkLst>
          <pc:docMk/>
          <pc:sldMk cId="2005134927" sldId="297"/>
        </pc:sldMkLst>
      </pc:sldChg>
      <pc:sldChg chg="modSp mod modNotesTx">
        <pc:chgData name="Lee, Michael" userId="582cefe8-dc95-4968-b9e7-bd4745f93bca" providerId="ADAL" clId="{4CA407AA-C07C-485B-9210-C2F928212A5F}" dt="2024-05-28T17:44:00.152" v="4180" actId="20577"/>
        <pc:sldMkLst>
          <pc:docMk/>
          <pc:sldMk cId="3569715220" sldId="298"/>
        </pc:sldMkLst>
        <pc:spChg chg="mod">
          <ac:chgData name="Lee, Michael" userId="582cefe8-dc95-4968-b9e7-bd4745f93bca" providerId="ADAL" clId="{4CA407AA-C07C-485B-9210-C2F928212A5F}" dt="2024-05-28T17:40:00.116" v="4155" actId="14100"/>
          <ac:spMkLst>
            <pc:docMk/>
            <pc:sldMk cId="3569715220" sldId="298"/>
            <ac:spMk id="6" creationId="{1F29EBBC-36E7-9448-570E-1D2F7FECC479}"/>
          </ac:spMkLst>
        </pc:spChg>
      </pc:sldChg>
      <pc:sldChg chg="modSp mod modNotesTx">
        <pc:chgData name="Lee, Michael" userId="582cefe8-dc95-4968-b9e7-bd4745f93bca" providerId="ADAL" clId="{4CA407AA-C07C-485B-9210-C2F928212A5F}" dt="2024-05-28T17:39:38.368" v="4154" actId="20577"/>
        <pc:sldMkLst>
          <pc:docMk/>
          <pc:sldMk cId="1082222633" sldId="299"/>
        </pc:sldMkLst>
        <pc:spChg chg="mod">
          <ac:chgData name="Lee, Michael" userId="582cefe8-dc95-4968-b9e7-bd4745f93bca" providerId="ADAL" clId="{4CA407AA-C07C-485B-9210-C2F928212A5F}" dt="2024-05-28T17:39:04.876" v="4132" actId="14100"/>
          <ac:spMkLst>
            <pc:docMk/>
            <pc:sldMk cId="1082222633" sldId="299"/>
            <ac:spMk id="6" creationId="{6E6A2EEE-CD04-E307-BD02-6AEC98873735}"/>
          </ac:spMkLst>
        </pc:spChg>
      </pc:sldChg>
      <pc:sldChg chg="modNotesTx">
        <pc:chgData name="Lee, Michael" userId="582cefe8-dc95-4968-b9e7-bd4745f93bca" providerId="ADAL" clId="{4CA407AA-C07C-485B-9210-C2F928212A5F}" dt="2024-05-28T17:36:53.817" v="4126" actId="20577"/>
        <pc:sldMkLst>
          <pc:docMk/>
          <pc:sldMk cId="4039990675" sldId="300"/>
        </pc:sldMkLst>
      </pc:sldChg>
      <pc:sldChg chg="modNotesTx">
        <pc:chgData name="Lee, Michael" userId="582cefe8-dc95-4968-b9e7-bd4745f93bca" providerId="ADAL" clId="{4CA407AA-C07C-485B-9210-C2F928212A5F}" dt="2024-05-28T17:35:06.888" v="4119" actId="20577"/>
        <pc:sldMkLst>
          <pc:docMk/>
          <pc:sldMk cId="1273362466" sldId="301"/>
        </pc:sldMkLst>
      </pc:sldChg>
      <pc:sldChg chg="modNotesTx">
        <pc:chgData name="Lee, Michael" userId="582cefe8-dc95-4968-b9e7-bd4745f93bca" providerId="ADAL" clId="{4CA407AA-C07C-485B-9210-C2F928212A5F}" dt="2024-05-28T17:56:08.848" v="4204" actId="20577"/>
        <pc:sldMkLst>
          <pc:docMk/>
          <pc:sldMk cId="3815815903" sldId="302"/>
        </pc:sldMkLst>
      </pc:sldChg>
    </pc:docChg>
  </pc:docChgLst>
  <pc:docChgLst>
    <pc:chgData name="Lee, Michael" userId="582cefe8-dc95-4968-b9e7-bd4745f93bca" providerId="ADAL" clId="{217FD861-A0A4-44E5-A462-7DB728F0CAAE}"/>
    <pc:docChg chg="custSel addSld modSld">
      <pc:chgData name="Lee, Michael" userId="582cefe8-dc95-4968-b9e7-bd4745f93bca" providerId="ADAL" clId="{217FD861-A0A4-44E5-A462-7DB728F0CAAE}" dt="2024-05-28T14:58:26.505" v="864" actId="20577"/>
      <pc:docMkLst>
        <pc:docMk/>
      </pc:docMkLst>
      <pc:sldChg chg="modSp mod">
        <pc:chgData name="Lee, Michael" userId="582cefe8-dc95-4968-b9e7-bd4745f93bca" providerId="ADAL" clId="{217FD861-A0A4-44E5-A462-7DB728F0CAAE}" dt="2024-05-28T14:58:26.505" v="864" actId="20577"/>
        <pc:sldMkLst>
          <pc:docMk/>
          <pc:sldMk cId="3862819342" sldId="256"/>
        </pc:sldMkLst>
        <pc:spChg chg="mod">
          <ac:chgData name="Lee, Michael" userId="582cefe8-dc95-4968-b9e7-bd4745f93bca" providerId="ADAL" clId="{217FD861-A0A4-44E5-A462-7DB728F0CAAE}" dt="2024-05-28T14:58:26.505" v="864" actId="20577"/>
          <ac:spMkLst>
            <pc:docMk/>
            <pc:sldMk cId="3862819342" sldId="256"/>
            <ac:spMk id="3" creationId="{B762B857-7C56-6820-3FDE-41D37D738C8B}"/>
          </ac:spMkLst>
        </pc:spChg>
      </pc:sldChg>
      <pc:sldChg chg="modSp mod">
        <pc:chgData name="Lee, Michael" userId="582cefe8-dc95-4968-b9e7-bd4745f93bca" providerId="ADAL" clId="{217FD861-A0A4-44E5-A462-7DB728F0CAAE}" dt="2024-05-28T14:54:55.307" v="792" actId="6549"/>
        <pc:sldMkLst>
          <pc:docMk/>
          <pc:sldMk cId="1195451080" sldId="280"/>
        </pc:sldMkLst>
        <pc:spChg chg="mod">
          <ac:chgData name="Lee, Michael" userId="582cefe8-dc95-4968-b9e7-bd4745f93bca" providerId="ADAL" clId="{217FD861-A0A4-44E5-A462-7DB728F0CAAE}" dt="2024-05-28T14:54:55.307" v="792" actId="6549"/>
          <ac:spMkLst>
            <pc:docMk/>
            <pc:sldMk cId="1195451080" sldId="280"/>
            <ac:spMk id="3" creationId="{4589FDDA-59C3-3A10-8EBA-C786553B3617}"/>
          </ac:spMkLst>
        </pc:spChg>
      </pc:sldChg>
      <pc:sldChg chg="modNotesTx">
        <pc:chgData name="Lee, Michael" userId="582cefe8-dc95-4968-b9e7-bd4745f93bca" providerId="ADAL" clId="{217FD861-A0A4-44E5-A462-7DB728F0CAAE}" dt="2024-05-28T14:55:57.191" v="863" actId="20577"/>
        <pc:sldMkLst>
          <pc:docMk/>
          <pc:sldMk cId="2020214236" sldId="283"/>
        </pc:sldMkLst>
      </pc:sldChg>
      <pc:sldChg chg="modSp mod">
        <pc:chgData name="Lee, Michael" userId="582cefe8-dc95-4968-b9e7-bd4745f93bca" providerId="ADAL" clId="{217FD861-A0A4-44E5-A462-7DB728F0CAAE}" dt="2024-05-28T14:35:46.151" v="241" actId="1076"/>
        <pc:sldMkLst>
          <pc:docMk/>
          <pc:sldMk cId="1722700478" sldId="293"/>
        </pc:sldMkLst>
        <pc:spChg chg="mod">
          <ac:chgData name="Lee, Michael" userId="582cefe8-dc95-4968-b9e7-bd4745f93bca" providerId="ADAL" clId="{217FD861-A0A4-44E5-A462-7DB728F0CAAE}" dt="2024-05-28T14:35:31.466" v="239" actId="5793"/>
          <ac:spMkLst>
            <pc:docMk/>
            <pc:sldMk cId="1722700478" sldId="293"/>
            <ac:spMk id="3" creationId="{4589FDDA-59C3-3A10-8EBA-C786553B3617}"/>
          </ac:spMkLst>
        </pc:spChg>
        <pc:spChg chg="mod">
          <ac:chgData name="Lee, Michael" userId="582cefe8-dc95-4968-b9e7-bd4745f93bca" providerId="ADAL" clId="{217FD861-A0A4-44E5-A462-7DB728F0CAAE}" dt="2024-05-28T14:35:46.151" v="241" actId="1076"/>
          <ac:spMkLst>
            <pc:docMk/>
            <pc:sldMk cId="1722700478" sldId="293"/>
            <ac:spMk id="5" creationId="{0EE409DE-0400-7E71-AEA3-223EA2B9E0C7}"/>
          </ac:spMkLst>
        </pc:spChg>
      </pc:sldChg>
      <pc:sldChg chg="modSp mod">
        <pc:chgData name="Lee, Michael" userId="582cefe8-dc95-4968-b9e7-bd4745f93bca" providerId="ADAL" clId="{217FD861-A0A4-44E5-A462-7DB728F0CAAE}" dt="2024-05-28T14:37:39.976" v="350" actId="20577"/>
        <pc:sldMkLst>
          <pc:docMk/>
          <pc:sldMk cId="1547794351" sldId="296"/>
        </pc:sldMkLst>
        <pc:spChg chg="mod">
          <ac:chgData name="Lee, Michael" userId="582cefe8-dc95-4968-b9e7-bd4745f93bca" providerId="ADAL" clId="{217FD861-A0A4-44E5-A462-7DB728F0CAAE}" dt="2024-05-28T14:37:39.976" v="350" actId="20577"/>
          <ac:spMkLst>
            <pc:docMk/>
            <pc:sldMk cId="1547794351" sldId="296"/>
            <ac:spMk id="3" creationId="{4589FDDA-59C3-3A10-8EBA-C786553B3617}"/>
          </ac:spMkLst>
        </pc:spChg>
      </pc:sldChg>
      <pc:sldChg chg="modSp mod">
        <pc:chgData name="Lee, Michael" userId="582cefe8-dc95-4968-b9e7-bd4745f93bca" providerId="ADAL" clId="{217FD861-A0A4-44E5-A462-7DB728F0CAAE}" dt="2024-05-28T14:38:06.049" v="351" actId="11"/>
        <pc:sldMkLst>
          <pc:docMk/>
          <pc:sldMk cId="3569715220" sldId="298"/>
        </pc:sldMkLst>
        <pc:spChg chg="mod">
          <ac:chgData name="Lee, Michael" userId="582cefe8-dc95-4968-b9e7-bd4745f93bca" providerId="ADAL" clId="{217FD861-A0A4-44E5-A462-7DB728F0CAAE}" dt="2024-05-28T14:38:06.049" v="351" actId="11"/>
          <ac:spMkLst>
            <pc:docMk/>
            <pc:sldMk cId="3569715220" sldId="298"/>
            <ac:spMk id="3" creationId="{4589FDDA-59C3-3A10-8EBA-C786553B3617}"/>
          </ac:spMkLst>
        </pc:spChg>
      </pc:sldChg>
      <pc:sldChg chg="modSp mod">
        <pc:chgData name="Lee, Michael" userId="582cefe8-dc95-4968-b9e7-bd4745f93bca" providerId="ADAL" clId="{217FD861-A0A4-44E5-A462-7DB728F0CAAE}" dt="2024-05-28T14:38:16.888" v="352" actId="11"/>
        <pc:sldMkLst>
          <pc:docMk/>
          <pc:sldMk cId="1082222633" sldId="299"/>
        </pc:sldMkLst>
        <pc:spChg chg="mod">
          <ac:chgData name="Lee, Michael" userId="582cefe8-dc95-4968-b9e7-bd4745f93bca" providerId="ADAL" clId="{217FD861-A0A4-44E5-A462-7DB728F0CAAE}" dt="2024-05-28T14:38:16.888" v="352" actId="11"/>
          <ac:spMkLst>
            <pc:docMk/>
            <pc:sldMk cId="1082222633" sldId="299"/>
            <ac:spMk id="3" creationId="{4589FDDA-59C3-3A10-8EBA-C786553B3617}"/>
          </ac:spMkLst>
        </pc:spChg>
      </pc:sldChg>
      <pc:sldChg chg="modSp mod">
        <pc:chgData name="Lee, Michael" userId="582cefe8-dc95-4968-b9e7-bd4745f93bca" providerId="ADAL" clId="{217FD861-A0A4-44E5-A462-7DB728F0CAAE}" dt="2024-05-28T14:38:54.280" v="353" actId="11"/>
        <pc:sldMkLst>
          <pc:docMk/>
          <pc:sldMk cId="4039990675" sldId="300"/>
        </pc:sldMkLst>
        <pc:spChg chg="mod">
          <ac:chgData name="Lee, Michael" userId="582cefe8-dc95-4968-b9e7-bd4745f93bca" providerId="ADAL" clId="{217FD861-A0A4-44E5-A462-7DB728F0CAAE}" dt="2024-05-28T14:38:54.280" v="353" actId="11"/>
          <ac:spMkLst>
            <pc:docMk/>
            <pc:sldMk cId="4039990675" sldId="300"/>
            <ac:spMk id="3" creationId="{4589FDDA-59C3-3A10-8EBA-C786553B3617}"/>
          </ac:spMkLst>
        </pc:spChg>
      </pc:sldChg>
      <pc:sldChg chg="modSp mod">
        <pc:chgData name="Lee, Michael" userId="582cefe8-dc95-4968-b9e7-bd4745f93bca" providerId="ADAL" clId="{217FD861-A0A4-44E5-A462-7DB728F0CAAE}" dt="2024-05-28T14:39:12.472" v="354" actId="11"/>
        <pc:sldMkLst>
          <pc:docMk/>
          <pc:sldMk cId="1273362466" sldId="301"/>
        </pc:sldMkLst>
        <pc:spChg chg="mod">
          <ac:chgData name="Lee, Michael" userId="582cefe8-dc95-4968-b9e7-bd4745f93bca" providerId="ADAL" clId="{217FD861-A0A4-44E5-A462-7DB728F0CAAE}" dt="2024-05-28T14:39:12.472" v="354" actId="11"/>
          <ac:spMkLst>
            <pc:docMk/>
            <pc:sldMk cId="1273362466" sldId="301"/>
            <ac:spMk id="3" creationId="{4589FDDA-59C3-3A10-8EBA-C786553B3617}"/>
          </ac:spMkLst>
        </pc:spChg>
      </pc:sldChg>
      <pc:sldChg chg="modSp mod modNotesTx">
        <pc:chgData name="Lee, Michael" userId="582cefe8-dc95-4968-b9e7-bd4745f93bca" providerId="ADAL" clId="{217FD861-A0A4-44E5-A462-7DB728F0CAAE}" dt="2024-05-28T14:39:28.208" v="355" actId="11"/>
        <pc:sldMkLst>
          <pc:docMk/>
          <pc:sldMk cId="3815815903" sldId="302"/>
        </pc:sldMkLst>
        <pc:spChg chg="mod">
          <ac:chgData name="Lee, Michael" userId="582cefe8-dc95-4968-b9e7-bd4745f93bca" providerId="ADAL" clId="{217FD861-A0A4-44E5-A462-7DB728F0CAAE}" dt="2024-05-28T14:39:28.208" v="355" actId="11"/>
          <ac:spMkLst>
            <pc:docMk/>
            <pc:sldMk cId="3815815903" sldId="302"/>
            <ac:spMk id="3" creationId="{4589FDDA-59C3-3A10-8EBA-C786553B3617}"/>
          </ac:spMkLst>
        </pc:spChg>
        <pc:spChg chg="mod">
          <ac:chgData name="Lee, Michael" userId="582cefe8-dc95-4968-b9e7-bd4745f93bca" providerId="ADAL" clId="{217FD861-A0A4-44E5-A462-7DB728F0CAAE}" dt="2024-05-28T14:32:16.776" v="25" actId="207"/>
          <ac:spMkLst>
            <pc:docMk/>
            <pc:sldMk cId="3815815903" sldId="302"/>
            <ac:spMk id="6" creationId="{9727D576-6F98-9317-8595-0695C0D27843}"/>
          </ac:spMkLst>
        </pc:spChg>
      </pc:sldChg>
      <pc:sldChg chg="modSp add mod">
        <pc:chgData name="Lee, Michael" userId="582cefe8-dc95-4968-b9e7-bd4745f93bca" providerId="ADAL" clId="{217FD861-A0A4-44E5-A462-7DB728F0CAAE}" dt="2024-05-28T14:43:21.350" v="791" actId="20577"/>
        <pc:sldMkLst>
          <pc:docMk/>
          <pc:sldMk cId="682201833" sldId="303"/>
        </pc:sldMkLst>
        <pc:spChg chg="mod">
          <ac:chgData name="Lee, Michael" userId="582cefe8-dc95-4968-b9e7-bd4745f93bca" providerId="ADAL" clId="{217FD861-A0A4-44E5-A462-7DB728F0CAAE}" dt="2024-05-28T14:43:21.350" v="791" actId="20577"/>
          <ac:spMkLst>
            <pc:docMk/>
            <pc:sldMk cId="682201833" sldId="303"/>
            <ac:spMk id="3" creationId="{4589FDDA-59C3-3A10-8EBA-C786553B36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2"/>
            <a:ext cx="3037840" cy="466434"/>
          </a:xfrm>
          <a:prstGeom prst="rect">
            <a:avLst/>
          </a:prstGeom>
        </p:spPr>
        <p:txBody>
          <a:bodyPr vert="horz" lIns="93177" tIns="46589" rIns="93177" bIns="46589" rtlCol="0"/>
          <a:lstStyle>
            <a:lvl1pPr algn="r">
              <a:defRPr sz="1200"/>
            </a:lvl1pPr>
          </a:lstStyle>
          <a:p>
            <a:fld id="{92F8590A-BFB5-AF4A-A9F6-A660D5490FCB}" type="datetimeFigureOut">
              <a:rPr lang="en-US" smtClean="0"/>
              <a:t>5/28/2024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8FD5E94-A40E-9647-B425-1131B1C3E5AE}" type="slidenum">
              <a:rPr lang="en-US" smtClean="0"/>
              <a:t>‹#›</a:t>
            </a:fld>
            <a:endParaRPr lang="en-US" dirty="0"/>
          </a:p>
        </p:txBody>
      </p:sp>
    </p:spTree>
    <p:extLst>
      <p:ext uri="{BB962C8B-B14F-4D97-AF65-F5344CB8AC3E}">
        <p14:creationId xmlns:p14="http://schemas.microsoft.com/office/powerpoint/2010/main" val="242724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1</a:t>
            </a:fld>
            <a:endParaRPr lang="en-US" dirty="0"/>
          </a:p>
        </p:txBody>
      </p:sp>
    </p:spTree>
    <p:extLst>
      <p:ext uri="{BB962C8B-B14F-4D97-AF65-F5344CB8AC3E}">
        <p14:creationId xmlns:p14="http://schemas.microsoft.com/office/powerpoint/2010/main" val="260626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runs the TensorFlow model server in the background, serving the "my_mnist_model" model on port 8500 for gRPC and port 8501 for REST API, and logs all outputs and errors to my_server.log.</a:t>
            </a:r>
          </a:p>
        </p:txBody>
      </p:sp>
      <p:sp>
        <p:nvSpPr>
          <p:cNvPr id="4" name="Slide Number Placeholder 3"/>
          <p:cNvSpPr>
            <a:spLocks noGrp="1"/>
          </p:cNvSpPr>
          <p:nvPr>
            <p:ph type="sldNum" sz="quarter" idx="5"/>
          </p:nvPr>
        </p:nvSpPr>
        <p:spPr/>
        <p:txBody>
          <a:bodyPr/>
          <a:lstStyle/>
          <a:p>
            <a:fld id="{68FD5E94-A40E-9647-B425-1131B1C3E5AE}" type="slidenum">
              <a:rPr lang="en-US" smtClean="0"/>
              <a:t>10</a:t>
            </a:fld>
            <a:endParaRPr lang="en-US" dirty="0"/>
          </a:p>
        </p:txBody>
      </p:sp>
    </p:spTree>
    <p:extLst>
      <p:ext uri="{BB962C8B-B14F-4D97-AF65-F5344CB8AC3E}">
        <p14:creationId xmlns:p14="http://schemas.microsoft.com/office/powerpoint/2010/main" val="187830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11</a:t>
            </a:fld>
            <a:endParaRPr lang="en-US" dirty="0"/>
          </a:p>
        </p:txBody>
      </p:sp>
    </p:spTree>
    <p:extLst>
      <p:ext uri="{BB962C8B-B14F-4D97-AF65-F5344CB8AC3E}">
        <p14:creationId xmlns:p14="http://schemas.microsoft.com/office/powerpoint/2010/main" val="96397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12</a:t>
            </a:fld>
            <a:endParaRPr lang="en-US" dirty="0"/>
          </a:p>
        </p:txBody>
      </p:sp>
    </p:spTree>
    <p:extLst>
      <p:ext uri="{BB962C8B-B14F-4D97-AF65-F5344CB8AC3E}">
        <p14:creationId xmlns:p14="http://schemas.microsoft.com/office/powerpoint/2010/main" val="19382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13</a:t>
            </a:fld>
            <a:endParaRPr lang="en-US" dirty="0"/>
          </a:p>
        </p:txBody>
      </p:sp>
    </p:spTree>
    <p:extLst>
      <p:ext uri="{BB962C8B-B14F-4D97-AF65-F5344CB8AC3E}">
        <p14:creationId xmlns:p14="http://schemas.microsoft.com/office/powerpoint/2010/main" val="393121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Sets the Google Cloud project ID: to be used in subsequent operations. Checks the execution environment: (1) Google Colab: Uses Colab's authentication method to authenticate the user.  (2) Kaggle: Uses Kaggle's secret management to set Google Cloud credentials. (3) Local Machine: Sets the environment variable for Google Cloud credentials using a service account key file. This setup ensures that the code can authenticate and access Google Cloud services regardless of whether it is running in Google Colab, Kaggle, or a local environment.</a:t>
            </a:r>
          </a:p>
        </p:txBody>
      </p:sp>
      <p:sp>
        <p:nvSpPr>
          <p:cNvPr id="4" name="Slide Number Placeholder 3"/>
          <p:cNvSpPr>
            <a:spLocks noGrp="1"/>
          </p:cNvSpPr>
          <p:nvPr>
            <p:ph type="sldNum" sz="quarter" idx="5"/>
          </p:nvPr>
        </p:nvSpPr>
        <p:spPr/>
        <p:txBody>
          <a:bodyPr/>
          <a:lstStyle/>
          <a:p>
            <a:fld id="{68FD5E94-A40E-9647-B425-1131B1C3E5AE}" type="slidenum">
              <a:rPr lang="en-US" smtClean="0"/>
              <a:t>14</a:t>
            </a:fld>
            <a:endParaRPr lang="en-US" dirty="0"/>
          </a:p>
        </p:txBody>
      </p:sp>
    </p:spTree>
    <p:extLst>
      <p:ext uri="{BB962C8B-B14F-4D97-AF65-F5344CB8AC3E}">
        <p14:creationId xmlns:p14="http://schemas.microsoft.com/office/powerpoint/2010/main" val="39454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Imports the necessary storage library: for interacting with Google Cloud Storage. Defines the bucket name and location: where the bucket will be created. Creates a storage client: to interact with Google Cloud Storage. Creates a new bucket: with the specified name and location or references an existing bucket if that line is uncommented. By the end of this process, you will have a new bucket created in Google Cloud Storage, or you will have a reference to an existing bucket, which you can then use for various storage operations, such as uploading or downloading files.</a:t>
            </a:r>
          </a:p>
        </p:txBody>
      </p:sp>
      <p:sp>
        <p:nvSpPr>
          <p:cNvPr id="4" name="Slide Number Placeholder 3"/>
          <p:cNvSpPr>
            <a:spLocks noGrp="1"/>
          </p:cNvSpPr>
          <p:nvPr>
            <p:ph type="sldNum" sz="quarter" idx="5"/>
          </p:nvPr>
        </p:nvSpPr>
        <p:spPr/>
        <p:txBody>
          <a:bodyPr/>
          <a:lstStyle/>
          <a:p>
            <a:fld id="{68FD5E94-A40E-9647-B425-1131B1C3E5AE}" type="slidenum">
              <a:rPr lang="en-US" smtClean="0"/>
              <a:t>15</a:t>
            </a:fld>
            <a:endParaRPr lang="en-US" dirty="0"/>
          </a:p>
        </p:txBody>
      </p:sp>
    </p:spTree>
    <p:extLst>
      <p:ext uri="{BB962C8B-B14F-4D97-AF65-F5344CB8AC3E}">
        <p14:creationId xmlns:p14="http://schemas.microsoft.com/office/powerpoint/2010/main" val="4043734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Imports the necessary Path class: for handling filesystem paths. Defines a function: that uploads all files in a given directory to a Google Cloud Storage bucket. Converts the directory path to a Path object: for easier manipulation. Iterates over all files and directories: in the specified directory recursively. Checks if each path is a file: and uploads it to the Google Cloud Storage bucket. Uploads files using relative paths: to maintain the directory structure in the bucket. By the end of this process, all files in the my_mnist_model directory are uploaded to the Google Cloud Storage bucket, preserving their relative paths within the directory structure.</a:t>
            </a:r>
          </a:p>
        </p:txBody>
      </p:sp>
      <p:sp>
        <p:nvSpPr>
          <p:cNvPr id="4" name="Slide Number Placeholder 3"/>
          <p:cNvSpPr>
            <a:spLocks noGrp="1"/>
          </p:cNvSpPr>
          <p:nvPr>
            <p:ph type="sldNum" sz="quarter" idx="5"/>
          </p:nvPr>
        </p:nvSpPr>
        <p:spPr/>
        <p:txBody>
          <a:bodyPr/>
          <a:lstStyle/>
          <a:p>
            <a:fld id="{68FD5E94-A40E-9647-B425-1131B1C3E5AE}" type="slidenum">
              <a:rPr lang="en-US" smtClean="0"/>
              <a:t>16</a:t>
            </a:fld>
            <a:endParaRPr lang="en-US" dirty="0"/>
          </a:p>
        </p:txBody>
      </p:sp>
    </p:spTree>
    <p:extLst>
      <p:ext uri="{BB962C8B-B14F-4D97-AF65-F5344CB8AC3E}">
        <p14:creationId xmlns:p14="http://schemas.microsoft.com/office/powerpoint/2010/main" val="1392331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Imports the necessary AI Platform library: to interact with Google Cloud AI Platform.  Defines the server image: that will be used to serve the model.  Initializes the AI Platform client: with the appropriate project and location.  Uploads the model: to the specified project and location, using the specified Docker image for serving.  By the end of this process, the model is uploaded to Google Cloud AI Platform and is ready to be deployed to an endpoint for serving predictions.</a:t>
            </a:r>
          </a:p>
        </p:txBody>
      </p:sp>
      <p:sp>
        <p:nvSpPr>
          <p:cNvPr id="4" name="Slide Number Placeholder 3"/>
          <p:cNvSpPr>
            <a:spLocks noGrp="1"/>
          </p:cNvSpPr>
          <p:nvPr>
            <p:ph type="sldNum" sz="quarter" idx="5"/>
          </p:nvPr>
        </p:nvSpPr>
        <p:spPr/>
        <p:txBody>
          <a:bodyPr/>
          <a:lstStyle/>
          <a:p>
            <a:fld id="{68FD5E94-A40E-9647-B425-1131B1C3E5AE}" type="slidenum">
              <a:rPr lang="en-US" smtClean="0"/>
              <a:t>17</a:t>
            </a:fld>
            <a:endParaRPr lang="en-US" dirty="0"/>
          </a:p>
        </p:txBody>
      </p:sp>
    </p:spTree>
    <p:extLst>
      <p:ext uri="{BB962C8B-B14F-4D97-AF65-F5344CB8AC3E}">
        <p14:creationId xmlns:p14="http://schemas.microsoft.com/office/powerpoint/2010/main" val="816082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code creates an endpoint named "mnist-endpoint" in Google Cloud's AI Platform and deploys a machine learning model (mnist_model) to it. The deployment is configured to use between 1 and 5 instances of the "n1-standard-4" machine type, each with one NVIDIA Tesla K80 GPU. This setup ensures that the model can handle varying levels of traffic efficiently.  </a:t>
            </a:r>
          </a:p>
          <a:p>
            <a:endParaRPr lang="en-US" dirty="0"/>
          </a:p>
          <a:p>
            <a:r>
              <a:rPr lang="en-US" dirty="0"/>
              <a:t>However, this is where the model stopped executing due to a resource limit (GPU) reached.  I recommend changing the code to from 5 to 1 and 4 to 2 (see code in red).  Note:  an endpoint is a network-accessible address where a deployed machine learning model can be accessed to perform predictions or other tasks.</a:t>
            </a:r>
          </a:p>
        </p:txBody>
      </p:sp>
      <p:sp>
        <p:nvSpPr>
          <p:cNvPr id="4" name="Slide Number Placeholder 3"/>
          <p:cNvSpPr>
            <a:spLocks noGrp="1"/>
          </p:cNvSpPr>
          <p:nvPr>
            <p:ph type="sldNum" sz="quarter" idx="5"/>
          </p:nvPr>
        </p:nvSpPr>
        <p:spPr/>
        <p:txBody>
          <a:bodyPr/>
          <a:lstStyle/>
          <a:p>
            <a:fld id="{68FD5E94-A40E-9647-B425-1131B1C3E5AE}" type="slidenum">
              <a:rPr lang="en-US" smtClean="0"/>
              <a:t>18</a:t>
            </a:fld>
            <a:endParaRPr lang="en-US" dirty="0"/>
          </a:p>
        </p:txBody>
      </p:sp>
    </p:spTree>
    <p:extLst>
      <p:ext uri="{BB962C8B-B14F-4D97-AF65-F5344CB8AC3E}">
        <p14:creationId xmlns:p14="http://schemas.microsoft.com/office/powerpoint/2010/main" val="9567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model size, TFLite can quantize model weights to fixed-point, 8-bit integers.  This leads to a fourfold size reduction (compared to 32-bit floats).  A simple approach (illustrated above) is post-training quantization:  it finds the maximum absolute weight value, m, then maps the floating-point range, -m to +m (e.g., -1.5 to +1.5), to fa fixed-point range -127 to +127.  </a:t>
            </a:r>
          </a:p>
        </p:txBody>
      </p:sp>
      <p:sp>
        <p:nvSpPr>
          <p:cNvPr id="4" name="Slide Number Placeholder 3"/>
          <p:cNvSpPr>
            <a:spLocks noGrp="1"/>
          </p:cNvSpPr>
          <p:nvPr>
            <p:ph type="sldNum" sz="quarter" idx="5"/>
          </p:nvPr>
        </p:nvSpPr>
        <p:spPr/>
        <p:txBody>
          <a:bodyPr/>
          <a:lstStyle/>
          <a:p>
            <a:fld id="{68FD5E94-A40E-9647-B425-1131B1C3E5AE}" type="slidenum">
              <a:rPr lang="en-US" smtClean="0"/>
              <a:t>19</a:t>
            </a:fld>
            <a:endParaRPr lang="en-US" dirty="0"/>
          </a:p>
        </p:txBody>
      </p:sp>
    </p:spTree>
    <p:extLst>
      <p:ext uri="{BB962C8B-B14F-4D97-AF65-F5344CB8AC3E}">
        <p14:creationId xmlns:p14="http://schemas.microsoft.com/office/powerpoint/2010/main" val="219923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2</a:t>
            </a:fld>
            <a:endParaRPr lang="en-US" dirty="0"/>
          </a:p>
        </p:txBody>
      </p:sp>
    </p:spTree>
    <p:extLst>
      <p:ext uri="{BB962C8B-B14F-4D97-AF65-F5344CB8AC3E}">
        <p14:creationId xmlns:p14="http://schemas.microsoft.com/office/powerpoint/2010/main" val="2038527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20</a:t>
            </a:fld>
            <a:endParaRPr lang="en-US" dirty="0"/>
          </a:p>
        </p:txBody>
      </p:sp>
    </p:spTree>
    <p:extLst>
      <p:ext uri="{BB962C8B-B14F-4D97-AF65-F5344CB8AC3E}">
        <p14:creationId xmlns:p14="http://schemas.microsoft.com/office/powerpoint/2010/main" val="110244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illustration of distributing computations across the CPU and multiple GPU devices on a single machine.  </a:t>
            </a:r>
          </a:p>
        </p:txBody>
      </p:sp>
      <p:sp>
        <p:nvSpPr>
          <p:cNvPr id="4" name="Slide Number Placeholder 3"/>
          <p:cNvSpPr>
            <a:spLocks noGrp="1"/>
          </p:cNvSpPr>
          <p:nvPr>
            <p:ph type="sldNum" sz="quarter" idx="5"/>
          </p:nvPr>
        </p:nvSpPr>
        <p:spPr/>
        <p:txBody>
          <a:bodyPr/>
          <a:lstStyle/>
          <a:p>
            <a:fld id="{68FD5E94-A40E-9647-B425-1131B1C3E5AE}" type="slidenum">
              <a:rPr lang="en-US" smtClean="0"/>
              <a:t>21</a:t>
            </a:fld>
            <a:endParaRPr lang="en-US" dirty="0"/>
          </a:p>
        </p:txBody>
      </p:sp>
    </p:spTree>
    <p:extLst>
      <p:ext uri="{BB962C8B-B14F-4D97-AF65-F5344CB8AC3E}">
        <p14:creationId xmlns:p14="http://schemas.microsoft.com/office/powerpoint/2010/main" val="3490311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NVIDIA GPU cared, one needs to install the Nvidia drivers and libraries:  Compute Unified Device Architecture Library (CUDA) toolkit and the CUDA Deep Neural Network library (cuDNN).  CUDA allows developers to use CUDA-enabled GPUs for various computations (including graphics acceleration).  The cuDNN is a GPU-accelerated library of common DNN computations such as activation layers, normalization, forward and backward convolutions, and pooling.</a:t>
            </a:r>
          </a:p>
        </p:txBody>
      </p:sp>
      <p:sp>
        <p:nvSpPr>
          <p:cNvPr id="4" name="Slide Number Placeholder 3"/>
          <p:cNvSpPr>
            <a:spLocks noGrp="1"/>
          </p:cNvSpPr>
          <p:nvPr>
            <p:ph type="sldNum" sz="quarter" idx="5"/>
          </p:nvPr>
        </p:nvSpPr>
        <p:spPr/>
        <p:txBody>
          <a:bodyPr/>
          <a:lstStyle/>
          <a:p>
            <a:fld id="{68FD5E94-A40E-9647-B425-1131B1C3E5AE}" type="slidenum">
              <a:rPr lang="en-US" smtClean="0"/>
              <a:t>22</a:t>
            </a:fld>
            <a:endParaRPr lang="en-US" dirty="0"/>
          </a:p>
        </p:txBody>
      </p:sp>
    </p:spTree>
    <p:extLst>
      <p:ext uri="{BB962C8B-B14F-4D97-AF65-F5344CB8AC3E}">
        <p14:creationId xmlns:p14="http://schemas.microsoft.com/office/powerpoint/2010/main" val="144832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needs to run multiple programs (or models) on the same machine and allocate GPU, one can split the GPU RAM between programs or models.  Above, Program 1 is assigned GPU 0 and GPU 1, and Program 2 is assigned GPU 2 and GPU 3.</a:t>
            </a:r>
          </a:p>
        </p:txBody>
      </p:sp>
      <p:sp>
        <p:nvSpPr>
          <p:cNvPr id="4" name="Slide Number Placeholder 3"/>
          <p:cNvSpPr>
            <a:spLocks noGrp="1"/>
          </p:cNvSpPr>
          <p:nvPr>
            <p:ph type="sldNum" sz="quarter" idx="5"/>
          </p:nvPr>
        </p:nvSpPr>
        <p:spPr/>
        <p:txBody>
          <a:bodyPr/>
          <a:lstStyle/>
          <a:p>
            <a:fld id="{68FD5E94-A40E-9647-B425-1131B1C3E5AE}" type="slidenum">
              <a:rPr lang="en-US" smtClean="0"/>
              <a:t>23</a:t>
            </a:fld>
            <a:endParaRPr lang="en-US" dirty="0"/>
          </a:p>
        </p:txBody>
      </p:sp>
    </p:spTree>
    <p:extLst>
      <p:ext uri="{BB962C8B-B14F-4D97-AF65-F5344CB8AC3E}">
        <p14:creationId xmlns:p14="http://schemas.microsoft.com/office/powerpoint/2010/main" val="44646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in allocating GPU is to allow each program a specific amount of GPU RAM.  If each GPU above has 4 GB of RAM and each program is constrained to 2 GB for each GPU, then the Tensorflow can allocate GPU resources as shown above.</a:t>
            </a:r>
          </a:p>
        </p:txBody>
      </p:sp>
      <p:sp>
        <p:nvSpPr>
          <p:cNvPr id="4" name="Slide Number Placeholder 3"/>
          <p:cNvSpPr>
            <a:spLocks noGrp="1"/>
          </p:cNvSpPr>
          <p:nvPr>
            <p:ph type="sldNum" sz="quarter" idx="5"/>
          </p:nvPr>
        </p:nvSpPr>
        <p:spPr/>
        <p:txBody>
          <a:bodyPr/>
          <a:lstStyle/>
          <a:p>
            <a:fld id="{68FD5E94-A40E-9647-B425-1131B1C3E5AE}" type="slidenum">
              <a:rPr lang="en-US" smtClean="0"/>
              <a:t>24</a:t>
            </a:fld>
            <a:endParaRPr lang="en-US" dirty="0"/>
          </a:p>
        </p:txBody>
      </p:sp>
    </p:spTree>
    <p:extLst>
      <p:ext uri="{BB962C8B-B14F-4D97-AF65-F5344CB8AC3E}">
        <p14:creationId xmlns:p14="http://schemas.microsoft.com/office/powerpoint/2010/main" val="1508514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 provides an example of the order of execution for CPU and GPU.  In this example, the execution of operations A, B, C, D, E, and F are evaluated.  Operations A and B are evaluated using the CPU.  The CPU has the inter-op and intra-op thread pools, and if the CPU has multiple cores, then the operations will be evaluated in parallel.  If some operations have multithreaded CPU kernels, then the kernels are split into suboperations and dispatched to the intra-op thread pool.  Operation C is evaluated by the GPU, which evaluates the operations sequentially.  Most operations in the GPU have multithreaded kernels and implemented by CUDA and cuDNN and have their own thread pool (which uses parallel processing).  Once the dependency counter for a program reaches 0, then it executed by Tensorflow.  Suppose C reaches 0 first, then B (then F would have a dependency count of 3 from 4).  Then A, D, E finish, then F can finish because it now has a 0 dependency count.</a:t>
            </a:r>
          </a:p>
        </p:txBody>
      </p:sp>
      <p:sp>
        <p:nvSpPr>
          <p:cNvPr id="4" name="Slide Number Placeholder 3"/>
          <p:cNvSpPr>
            <a:spLocks noGrp="1"/>
          </p:cNvSpPr>
          <p:nvPr>
            <p:ph type="sldNum" sz="quarter" idx="5"/>
          </p:nvPr>
        </p:nvSpPr>
        <p:spPr/>
        <p:txBody>
          <a:bodyPr/>
          <a:lstStyle/>
          <a:p>
            <a:fld id="{68FD5E94-A40E-9647-B425-1131B1C3E5AE}" type="slidenum">
              <a:rPr lang="en-US" smtClean="0"/>
              <a:t>25</a:t>
            </a:fld>
            <a:endParaRPr lang="en-US" dirty="0"/>
          </a:p>
        </p:txBody>
      </p:sp>
    </p:spTree>
    <p:extLst>
      <p:ext uri="{BB962C8B-B14F-4D97-AF65-F5344CB8AC3E}">
        <p14:creationId xmlns:p14="http://schemas.microsoft.com/office/powerpoint/2010/main" val="3394043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book discusses model parallelism and data parallelism.  As an example of model parallelism, suppose we wanted to train a single neural network across multiple devices. The illustration above shows the difficulty in splitting a fully connect neural network.  Splitting a model horizontally with one layer per device can be problematic because each subsequent device would have to wait for the previous device to complete its operations (per the previous slide) to start its computations.  Splitting the model vertically can be challenging even though the work is done in parallel, the next half layer would have to wait on the completion of the both halves of the previous layer.</a:t>
            </a:r>
          </a:p>
        </p:txBody>
      </p:sp>
      <p:sp>
        <p:nvSpPr>
          <p:cNvPr id="4" name="Slide Number Placeholder 3"/>
          <p:cNvSpPr>
            <a:spLocks noGrp="1"/>
          </p:cNvSpPr>
          <p:nvPr>
            <p:ph type="sldNum" sz="quarter" idx="5"/>
          </p:nvPr>
        </p:nvSpPr>
        <p:spPr/>
        <p:txBody>
          <a:bodyPr/>
          <a:lstStyle/>
          <a:p>
            <a:fld id="{68FD5E94-A40E-9647-B425-1131B1C3E5AE}" type="slidenum">
              <a:rPr lang="en-US" smtClean="0"/>
              <a:t>26</a:t>
            </a:fld>
            <a:endParaRPr lang="en-US" dirty="0"/>
          </a:p>
        </p:txBody>
      </p:sp>
    </p:spTree>
    <p:extLst>
      <p:ext uri="{BB962C8B-B14F-4D97-AF65-F5344CB8AC3E}">
        <p14:creationId xmlns:p14="http://schemas.microsoft.com/office/powerpoint/2010/main" val="2309627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a neural network is partially connected (as shown above), splitting the model into two devices can be more successfully achieved. For example, some convolutional neural networks are constructed as partially connected network.</a:t>
            </a:r>
          </a:p>
        </p:txBody>
      </p:sp>
      <p:sp>
        <p:nvSpPr>
          <p:cNvPr id="4" name="Slide Number Placeholder 3"/>
          <p:cNvSpPr>
            <a:spLocks noGrp="1"/>
          </p:cNvSpPr>
          <p:nvPr>
            <p:ph type="sldNum" sz="quarter" idx="5"/>
          </p:nvPr>
        </p:nvSpPr>
        <p:spPr/>
        <p:txBody>
          <a:bodyPr/>
          <a:lstStyle/>
          <a:p>
            <a:fld id="{68FD5E94-A40E-9647-B425-1131B1C3E5AE}" type="slidenum">
              <a:rPr lang="en-US" smtClean="0"/>
              <a:t>27</a:t>
            </a:fld>
            <a:endParaRPr lang="en-US" dirty="0"/>
          </a:p>
        </p:txBody>
      </p:sp>
    </p:spTree>
    <p:extLst>
      <p:ext uri="{BB962C8B-B14F-4D97-AF65-F5344CB8AC3E}">
        <p14:creationId xmlns:p14="http://schemas.microsoft.com/office/powerpoint/2010/main" val="146385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deep recurrent neural network can be split more efficiently across multiple GPUs.  For example, one could split the network horizontally by placing each layer on a different device and feed the network with an input sequence to process.</a:t>
            </a:r>
          </a:p>
        </p:txBody>
      </p:sp>
      <p:sp>
        <p:nvSpPr>
          <p:cNvPr id="4" name="Slide Number Placeholder 3"/>
          <p:cNvSpPr>
            <a:spLocks noGrp="1"/>
          </p:cNvSpPr>
          <p:nvPr>
            <p:ph type="sldNum" sz="quarter" idx="5"/>
          </p:nvPr>
        </p:nvSpPr>
        <p:spPr/>
        <p:txBody>
          <a:bodyPr/>
          <a:lstStyle/>
          <a:p>
            <a:fld id="{68FD5E94-A40E-9647-B425-1131B1C3E5AE}" type="slidenum">
              <a:rPr lang="en-US" smtClean="0"/>
              <a:t>28</a:t>
            </a:fld>
            <a:endParaRPr lang="en-US" dirty="0"/>
          </a:p>
        </p:txBody>
      </p:sp>
    </p:spTree>
    <p:extLst>
      <p:ext uri="{BB962C8B-B14F-4D97-AF65-F5344CB8AC3E}">
        <p14:creationId xmlns:p14="http://schemas.microsoft.com/office/powerpoint/2010/main" val="2372236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implement data parallelism is to use a mirrored strategy.  With a mirrored strategy, all the model parameters across all GPUs are completely mirrored and the exact same parameter updates are applied.  All replicas always remain perfectly identical, and it is efficient especially when using a single machine.  The difficulty comes from efficiently computing the mean of all gradients from all of the GPUs and then distribute the results across all the GPUs.</a:t>
            </a:r>
          </a:p>
        </p:txBody>
      </p:sp>
      <p:sp>
        <p:nvSpPr>
          <p:cNvPr id="4" name="Slide Number Placeholder 3"/>
          <p:cNvSpPr>
            <a:spLocks noGrp="1"/>
          </p:cNvSpPr>
          <p:nvPr>
            <p:ph type="sldNum" sz="quarter" idx="5"/>
          </p:nvPr>
        </p:nvSpPr>
        <p:spPr/>
        <p:txBody>
          <a:bodyPr/>
          <a:lstStyle/>
          <a:p>
            <a:fld id="{68FD5E94-A40E-9647-B425-1131B1C3E5AE}" type="slidenum">
              <a:rPr lang="en-US" smtClean="0"/>
              <a:t>29</a:t>
            </a:fld>
            <a:endParaRPr lang="en-US" dirty="0"/>
          </a:p>
        </p:txBody>
      </p:sp>
    </p:spTree>
    <p:extLst>
      <p:ext uri="{BB962C8B-B14F-4D97-AF65-F5344CB8AC3E}">
        <p14:creationId xmlns:p14="http://schemas.microsoft.com/office/powerpoint/2010/main" val="189588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3</a:t>
            </a:fld>
            <a:endParaRPr lang="en-US" dirty="0"/>
          </a:p>
        </p:txBody>
      </p:sp>
    </p:spTree>
    <p:extLst>
      <p:ext uri="{BB962C8B-B14F-4D97-AF65-F5344CB8AC3E}">
        <p14:creationId xmlns:p14="http://schemas.microsoft.com/office/powerpoint/2010/main" val="1355242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approach for data parallelism stores the model parameters outside of the GPU devices performing the computations.  With this approach, one can place the parameters on one or more CPU-only servers called parameter servers, which only update parameters.  A difference between the mirrored approach and the centralized approach is that the former imposes synchronous weight updates, and the centralized approach allows either synchronous or asynchronous updates.   With synchronous updates, the aggregator waits until all gradients are available before it compute the average gradients and passes them to the optimizer, which will update the model parameter.  With asynchronous updates, whenever a replica has finished computing the gradients, the gradients are immediately used to update the model parameters. Asynchronous updating may seem advantageous due to its simplicity and absence of synchronization delay, but it may result in stale gradients.</a:t>
            </a:r>
          </a:p>
        </p:txBody>
      </p:sp>
      <p:sp>
        <p:nvSpPr>
          <p:cNvPr id="4" name="Slide Number Placeholder 3"/>
          <p:cNvSpPr>
            <a:spLocks noGrp="1"/>
          </p:cNvSpPr>
          <p:nvPr>
            <p:ph type="sldNum" sz="quarter" idx="5"/>
          </p:nvPr>
        </p:nvSpPr>
        <p:spPr/>
        <p:txBody>
          <a:bodyPr/>
          <a:lstStyle/>
          <a:p>
            <a:fld id="{68FD5E94-A40E-9647-B425-1131B1C3E5AE}" type="slidenum">
              <a:rPr lang="en-US" smtClean="0"/>
              <a:t>30</a:t>
            </a:fld>
            <a:endParaRPr lang="en-US" dirty="0"/>
          </a:p>
        </p:txBody>
      </p:sp>
    </p:spTree>
    <p:extLst>
      <p:ext uri="{BB962C8B-B14F-4D97-AF65-F5344CB8AC3E}">
        <p14:creationId xmlns:p14="http://schemas.microsoft.com/office/powerpoint/2010/main" val="1490469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potential problem with data parallelism is bandwidth saturation.  The centralized approach requires the communication of model parameters from parameter servers to every replica at the beginning of each training step, and the gradients in the other direction at the end of each training step.  The mirrored strategy produces gradients from GPU that need to be shared with other GPU.  A 2018 proposed a solution:  a system called PipeDream, using a technique called pipeline parallelism – a combination of model and data parallelism.  The model is chopped into consecutive parts (stages), each of which is trained a different machine.  This would result in an asynchronous pipeline in which all machines work in parallel with very little idle time.  But this approach may suffer from stale gradients.</a:t>
            </a:r>
          </a:p>
        </p:txBody>
      </p:sp>
      <p:sp>
        <p:nvSpPr>
          <p:cNvPr id="4" name="Slide Number Placeholder 3"/>
          <p:cNvSpPr>
            <a:spLocks noGrp="1"/>
          </p:cNvSpPr>
          <p:nvPr>
            <p:ph type="sldNum" sz="quarter" idx="5"/>
          </p:nvPr>
        </p:nvSpPr>
        <p:spPr/>
        <p:txBody>
          <a:bodyPr/>
          <a:lstStyle/>
          <a:p>
            <a:fld id="{68FD5E94-A40E-9647-B425-1131B1C3E5AE}" type="slidenum">
              <a:rPr lang="en-US" smtClean="0"/>
              <a:t>31</a:t>
            </a:fld>
            <a:endParaRPr lang="en-US" dirty="0"/>
          </a:p>
        </p:txBody>
      </p:sp>
    </p:spTree>
    <p:extLst>
      <p:ext uri="{BB962C8B-B14F-4D97-AF65-F5344CB8AC3E}">
        <p14:creationId xmlns:p14="http://schemas.microsoft.com/office/powerpoint/2010/main" val="3362522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Tensorflow cluster is a group of Tensorflow processes running in parallel, usually on different machines, and talking to each other to complete some work (e.g., training or executing a neural network).  In the illustration, the cluster specification definesa cluster with three tasks – two workers and one parameter server. </a:t>
            </a:r>
          </a:p>
        </p:txBody>
      </p:sp>
      <p:sp>
        <p:nvSpPr>
          <p:cNvPr id="4" name="Slide Number Placeholder 3"/>
          <p:cNvSpPr>
            <a:spLocks noGrp="1"/>
          </p:cNvSpPr>
          <p:nvPr>
            <p:ph type="sldNum" sz="quarter" idx="5"/>
          </p:nvPr>
        </p:nvSpPr>
        <p:spPr/>
        <p:txBody>
          <a:bodyPr/>
          <a:lstStyle/>
          <a:p>
            <a:fld id="{68FD5E94-A40E-9647-B425-1131B1C3E5AE}" type="slidenum">
              <a:rPr lang="en-US" smtClean="0"/>
              <a:t>32</a:t>
            </a:fld>
            <a:endParaRPr lang="en-US" dirty="0"/>
          </a:p>
        </p:txBody>
      </p:sp>
    </p:spTree>
    <p:extLst>
      <p:ext uri="{BB962C8B-B14F-4D97-AF65-F5344CB8AC3E}">
        <p14:creationId xmlns:p14="http://schemas.microsoft.com/office/powerpoint/2010/main" val="4154227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33</a:t>
            </a:fld>
            <a:endParaRPr lang="en-US" dirty="0"/>
          </a:p>
        </p:txBody>
      </p:sp>
    </p:spTree>
    <p:extLst>
      <p:ext uri="{BB962C8B-B14F-4D97-AF65-F5344CB8AC3E}">
        <p14:creationId xmlns:p14="http://schemas.microsoft.com/office/powerpoint/2010/main" val="1822936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34</a:t>
            </a:fld>
            <a:endParaRPr lang="en-US" dirty="0"/>
          </a:p>
        </p:txBody>
      </p:sp>
    </p:spTree>
    <p:extLst>
      <p:ext uri="{BB962C8B-B14F-4D97-AF65-F5344CB8AC3E}">
        <p14:creationId xmlns:p14="http://schemas.microsoft.com/office/powerpoint/2010/main" val="137782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4</a:t>
            </a:fld>
            <a:endParaRPr lang="en-US" dirty="0"/>
          </a:p>
        </p:txBody>
      </p:sp>
    </p:spTree>
    <p:extLst>
      <p:ext uri="{BB962C8B-B14F-4D97-AF65-F5344CB8AC3E}">
        <p14:creationId xmlns:p14="http://schemas.microsoft.com/office/powerpoint/2010/main" val="183971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serving is useful in deploying a model when it has gone though the model development process.</a:t>
            </a:r>
          </a:p>
        </p:txBody>
      </p:sp>
      <p:sp>
        <p:nvSpPr>
          <p:cNvPr id="4" name="Slide Number Placeholder 3"/>
          <p:cNvSpPr>
            <a:spLocks noGrp="1"/>
          </p:cNvSpPr>
          <p:nvPr>
            <p:ph type="sldNum" sz="quarter" idx="5"/>
          </p:nvPr>
        </p:nvSpPr>
        <p:spPr/>
        <p:txBody>
          <a:bodyPr/>
          <a:lstStyle/>
          <a:p>
            <a:fld id="{68FD5E94-A40E-9647-B425-1131B1C3E5AE}" type="slidenum">
              <a:rPr lang="en-US" smtClean="0"/>
              <a:t>5</a:t>
            </a:fld>
            <a:endParaRPr lang="en-US" dirty="0"/>
          </a:p>
        </p:txBody>
      </p:sp>
    </p:spTree>
    <p:extLst>
      <p:ext uri="{BB962C8B-B14F-4D97-AF65-F5344CB8AC3E}">
        <p14:creationId xmlns:p14="http://schemas.microsoft.com/office/powerpoint/2010/main" val="29717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Serving is very flexible – it can serve multiple versions of your models and deploy the latest versions.</a:t>
            </a:r>
          </a:p>
        </p:txBody>
      </p:sp>
      <p:sp>
        <p:nvSpPr>
          <p:cNvPr id="4" name="Slide Number Placeholder 3"/>
          <p:cNvSpPr>
            <a:spLocks noGrp="1"/>
          </p:cNvSpPr>
          <p:nvPr>
            <p:ph type="sldNum" sz="quarter" idx="5"/>
          </p:nvPr>
        </p:nvSpPr>
        <p:spPr/>
        <p:txBody>
          <a:bodyPr/>
          <a:lstStyle/>
          <a:p>
            <a:fld id="{68FD5E94-A40E-9647-B425-1131B1C3E5AE}" type="slidenum">
              <a:rPr lang="en-US" smtClean="0"/>
              <a:t>6</a:t>
            </a:fld>
            <a:endParaRPr lang="en-US" dirty="0"/>
          </a:p>
        </p:txBody>
      </p:sp>
    </p:spTree>
    <p:extLst>
      <p:ext uri="{BB962C8B-B14F-4D97-AF65-F5344CB8AC3E}">
        <p14:creationId xmlns:p14="http://schemas.microsoft.com/office/powerpoint/2010/main" val="25422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are too many queries in a short period of time, a solution is to employ multiple servers.  The illustration is an example of TF Serving on multiple servers and load balancing queries.  </a:t>
            </a:r>
          </a:p>
        </p:txBody>
      </p:sp>
      <p:sp>
        <p:nvSpPr>
          <p:cNvPr id="4" name="Slide Number Placeholder 3"/>
          <p:cNvSpPr>
            <a:spLocks noGrp="1"/>
          </p:cNvSpPr>
          <p:nvPr>
            <p:ph type="sldNum" sz="quarter" idx="5"/>
          </p:nvPr>
        </p:nvSpPr>
        <p:spPr/>
        <p:txBody>
          <a:bodyPr/>
          <a:lstStyle/>
          <a:p>
            <a:fld id="{68FD5E94-A40E-9647-B425-1131B1C3E5AE}" type="slidenum">
              <a:rPr lang="en-US" smtClean="0"/>
              <a:t>7</a:t>
            </a:fld>
            <a:endParaRPr lang="en-US" dirty="0"/>
          </a:p>
        </p:txBody>
      </p:sp>
    </p:spTree>
    <p:extLst>
      <p:ext uri="{BB962C8B-B14F-4D97-AF65-F5344CB8AC3E}">
        <p14:creationId xmlns:p14="http://schemas.microsoft.com/office/powerpoint/2010/main" val="225064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D5E94-A40E-9647-B425-1131B1C3E5AE}" type="slidenum">
              <a:rPr lang="en-US" smtClean="0"/>
              <a:t>8</a:t>
            </a:fld>
            <a:endParaRPr lang="en-US" dirty="0"/>
          </a:p>
        </p:txBody>
      </p:sp>
    </p:spTree>
    <p:extLst>
      <p:ext uri="{BB962C8B-B14F-4D97-AF65-F5344CB8AC3E}">
        <p14:creationId xmlns:p14="http://schemas.microsoft.com/office/powerpoint/2010/main" val="291504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Checks if the code is running in Google Colab or Kaggle. Defines the TensorFlow Serving APT repository URL and package names. Adds the TensorFlow Serving APT repository to the list of sources. Adds the GPG key for the repository to the list of trusted keys. Updates the package list and installs TensorFlow Serving using APT. Installs the TensorFlow Serving API Python package. This setup ensures that TensorFlow Serving and its API are installed on the machine, allowing you to serve machine learning models and interact with them via the API.  </a:t>
            </a:r>
          </a:p>
          <a:p>
            <a:endParaRPr lang="en-US" dirty="0"/>
          </a:p>
          <a:p>
            <a:r>
              <a:rPr lang="en-US" dirty="0"/>
              <a:t>Imports the os module: to interact with the operating system's environment variables. Sets the MODEL_DIR environment variable: to the absolute path of the parent directory of the model_path. This is typically used to set up environment variables that can be accessed by other parts of the application or by subprocesses spawned by the application, ensuring that the path to the model directory is consistently available.</a:t>
            </a:r>
          </a:p>
        </p:txBody>
      </p:sp>
      <p:sp>
        <p:nvSpPr>
          <p:cNvPr id="4" name="Slide Number Placeholder 3"/>
          <p:cNvSpPr>
            <a:spLocks noGrp="1"/>
          </p:cNvSpPr>
          <p:nvPr>
            <p:ph type="sldNum" sz="quarter" idx="5"/>
          </p:nvPr>
        </p:nvSpPr>
        <p:spPr/>
        <p:txBody>
          <a:bodyPr/>
          <a:lstStyle/>
          <a:p>
            <a:fld id="{68FD5E94-A40E-9647-B425-1131B1C3E5AE}" type="slidenum">
              <a:rPr lang="en-US" smtClean="0"/>
              <a:t>9</a:t>
            </a:fld>
            <a:endParaRPr lang="en-US" dirty="0"/>
          </a:p>
        </p:txBody>
      </p:sp>
    </p:spTree>
    <p:extLst>
      <p:ext uri="{BB962C8B-B14F-4D97-AF65-F5344CB8AC3E}">
        <p14:creationId xmlns:p14="http://schemas.microsoft.com/office/powerpoint/2010/main" val="233105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2D2A-5329-2539-9EF4-641E3468A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AC3CE-1C96-D563-50DB-46C5BB5D0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4CBDE-962D-7B1C-B387-489F267E3503}"/>
              </a:ext>
            </a:extLst>
          </p:cNvPr>
          <p:cNvSpPr>
            <a:spLocks noGrp="1"/>
          </p:cNvSpPr>
          <p:nvPr>
            <p:ph type="dt" sz="half" idx="10"/>
          </p:nvPr>
        </p:nvSpPr>
        <p:spPr/>
        <p:txBody>
          <a:bodyPr/>
          <a:lstStyle/>
          <a:p>
            <a:fld id="{51C47909-94E8-E447-8940-DCDCE717F4FE}" type="datetime1">
              <a:rPr lang="en-US" smtClean="0"/>
              <a:t>5/28/2024</a:t>
            </a:fld>
            <a:endParaRPr lang="en-US" dirty="0"/>
          </a:p>
        </p:txBody>
      </p:sp>
      <p:sp>
        <p:nvSpPr>
          <p:cNvPr id="5" name="Footer Placeholder 4">
            <a:extLst>
              <a:ext uri="{FF2B5EF4-FFF2-40B4-BE49-F238E27FC236}">
                <a16:creationId xmlns:a16="http://schemas.microsoft.com/office/drawing/2014/main" id="{FE4FB4EA-A070-3B02-9528-9FF91B328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BE6ECC-4A97-7B7B-BB62-30E6ADA0BD8E}"/>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07509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9C14-43E6-F7F1-8B77-A3D80F302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88A8A-C201-B396-1186-714D62E95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DBB32-5930-7B6C-2221-A2BA6AF6448F}"/>
              </a:ext>
            </a:extLst>
          </p:cNvPr>
          <p:cNvSpPr>
            <a:spLocks noGrp="1"/>
          </p:cNvSpPr>
          <p:nvPr>
            <p:ph type="dt" sz="half" idx="10"/>
          </p:nvPr>
        </p:nvSpPr>
        <p:spPr/>
        <p:txBody>
          <a:bodyPr/>
          <a:lstStyle/>
          <a:p>
            <a:fld id="{AC0942C2-A20C-D046-B1D2-06D2274117A6}" type="datetime1">
              <a:rPr lang="en-US" smtClean="0"/>
              <a:t>5/28/2024</a:t>
            </a:fld>
            <a:endParaRPr lang="en-US" dirty="0"/>
          </a:p>
        </p:txBody>
      </p:sp>
      <p:sp>
        <p:nvSpPr>
          <p:cNvPr id="5" name="Footer Placeholder 4">
            <a:extLst>
              <a:ext uri="{FF2B5EF4-FFF2-40B4-BE49-F238E27FC236}">
                <a16:creationId xmlns:a16="http://schemas.microsoft.com/office/drawing/2014/main" id="{71E6EF13-F06D-61EE-C820-7D822E1A5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65225A-B436-E38D-FCFC-757D2F713DD0}"/>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1167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BFE71-6647-A47D-E6AA-FF7CBA53C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2F6B0-8CFF-F276-ED88-ABC37F50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4B743-A350-E26C-8CDB-6C89D204FC08}"/>
              </a:ext>
            </a:extLst>
          </p:cNvPr>
          <p:cNvSpPr>
            <a:spLocks noGrp="1"/>
          </p:cNvSpPr>
          <p:nvPr>
            <p:ph type="dt" sz="half" idx="10"/>
          </p:nvPr>
        </p:nvSpPr>
        <p:spPr/>
        <p:txBody>
          <a:bodyPr/>
          <a:lstStyle/>
          <a:p>
            <a:fld id="{E50DA756-A27C-2D47-BAA7-AEDA47B64A1B}" type="datetime1">
              <a:rPr lang="en-US" smtClean="0"/>
              <a:t>5/28/2024</a:t>
            </a:fld>
            <a:endParaRPr lang="en-US" dirty="0"/>
          </a:p>
        </p:txBody>
      </p:sp>
      <p:sp>
        <p:nvSpPr>
          <p:cNvPr id="5" name="Footer Placeholder 4">
            <a:extLst>
              <a:ext uri="{FF2B5EF4-FFF2-40B4-BE49-F238E27FC236}">
                <a16:creationId xmlns:a16="http://schemas.microsoft.com/office/drawing/2014/main" id="{B40CBCCE-DC97-F48B-70B2-9A2081D9D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AFA777-EBF4-17AF-ECA2-89BC4F160C08}"/>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371778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4C6E-8138-485E-59EE-D7B578377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F86F7-A23B-B86B-DD06-AEB59322E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4E713-DC3E-5997-B77D-A85CD3A26081}"/>
              </a:ext>
            </a:extLst>
          </p:cNvPr>
          <p:cNvSpPr>
            <a:spLocks noGrp="1"/>
          </p:cNvSpPr>
          <p:nvPr>
            <p:ph type="dt" sz="half" idx="10"/>
          </p:nvPr>
        </p:nvSpPr>
        <p:spPr/>
        <p:txBody>
          <a:bodyPr/>
          <a:lstStyle/>
          <a:p>
            <a:fld id="{CE3CDB7F-AB59-B84C-9598-E4D6913DEC41}" type="datetime1">
              <a:rPr lang="en-US" smtClean="0"/>
              <a:t>5/28/2024</a:t>
            </a:fld>
            <a:endParaRPr lang="en-US" dirty="0"/>
          </a:p>
        </p:txBody>
      </p:sp>
      <p:sp>
        <p:nvSpPr>
          <p:cNvPr id="5" name="Footer Placeholder 4">
            <a:extLst>
              <a:ext uri="{FF2B5EF4-FFF2-40B4-BE49-F238E27FC236}">
                <a16:creationId xmlns:a16="http://schemas.microsoft.com/office/drawing/2014/main" id="{EF9E18A4-1DC9-9D59-E69B-24919B7F4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550E61-3AB3-8FD7-E624-020DA23816C7}"/>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44028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A832-EABA-53AC-95FF-34DD7E605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C1740-A342-FEF7-18F0-0148D39A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ACFCB-CA7C-80B8-B82A-6F30B3DA7CC4}"/>
              </a:ext>
            </a:extLst>
          </p:cNvPr>
          <p:cNvSpPr>
            <a:spLocks noGrp="1"/>
          </p:cNvSpPr>
          <p:nvPr>
            <p:ph type="dt" sz="half" idx="10"/>
          </p:nvPr>
        </p:nvSpPr>
        <p:spPr/>
        <p:txBody>
          <a:bodyPr/>
          <a:lstStyle/>
          <a:p>
            <a:fld id="{287EE956-802D-F04B-97FD-B0B205CCFDCD}" type="datetime1">
              <a:rPr lang="en-US" smtClean="0"/>
              <a:t>5/28/2024</a:t>
            </a:fld>
            <a:endParaRPr lang="en-US" dirty="0"/>
          </a:p>
        </p:txBody>
      </p:sp>
      <p:sp>
        <p:nvSpPr>
          <p:cNvPr id="5" name="Footer Placeholder 4">
            <a:extLst>
              <a:ext uri="{FF2B5EF4-FFF2-40B4-BE49-F238E27FC236}">
                <a16:creationId xmlns:a16="http://schemas.microsoft.com/office/drawing/2014/main" id="{889AB8C2-DE9B-B3DC-6D9A-41DE502AD8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8F1354-B2AF-A6C6-1CD0-2E77B7D53BFD}"/>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31880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592F-FBDE-6B80-D7F4-FBB453B74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90C78-391A-12F9-71AC-92E8A2E99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28211-5310-186C-C6BA-BC1AEDA90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25369-769C-AEC7-BED2-FF8E04A820C0}"/>
              </a:ext>
            </a:extLst>
          </p:cNvPr>
          <p:cNvSpPr>
            <a:spLocks noGrp="1"/>
          </p:cNvSpPr>
          <p:nvPr>
            <p:ph type="dt" sz="half" idx="10"/>
          </p:nvPr>
        </p:nvSpPr>
        <p:spPr/>
        <p:txBody>
          <a:bodyPr/>
          <a:lstStyle/>
          <a:p>
            <a:fld id="{1F6A5ACC-4795-314C-B3C1-1459E3D7670F}" type="datetime1">
              <a:rPr lang="en-US" smtClean="0"/>
              <a:t>5/28/2024</a:t>
            </a:fld>
            <a:endParaRPr lang="en-US" dirty="0"/>
          </a:p>
        </p:txBody>
      </p:sp>
      <p:sp>
        <p:nvSpPr>
          <p:cNvPr id="6" name="Footer Placeholder 5">
            <a:extLst>
              <a:ext uri="{FF2B5EF4-FFF2-40B4-BE49-F238E27FC236}">
                <a16:creationId xmlns:a16="http://schemas.microsoft.com/office/drawing/2014/main" id="{402967F5-7249-9E11-79D2-B1D310E0D1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DEA04B-E9AB-ED0D-49BC-E2042695BB01}"/>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82330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9998-DF73-BB51-B82E-24F258F4B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9604E-B1B5-3F68-A781-7FCF6D879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01A7D-A9B8-AD72-B722-369BE843B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A20199-DAF5-3D67-0682-07551410E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191A5-BD0A-02F0-4689-DFB937617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E0996C-C458-6B1C-E56C-D855B866C5B8}"/>
              </a:ext>
            </a:extLst>
          </p:cNvPr>
          <p:cNvSpPr>
            <a:spLocks noGrp="1"/>
          </p:cNvSpPr>
          <p:nvPr>
            <p:ph type="dt" sz="half" idx="10"/>
          </p:nvPr>
        </p:nvSpPr>
        <p:spPr/>
        <p:txBody>
          <a:bodyPr/>
          <a:lstStyle/>
          <a:p>
            <a:fld id="{E094D4BE-152B-BC49-838F-12548DF1E5E1}" type="datetime1">
              <a:rPr lang="en-US" smtClean="0"/>
              <a:t>5/28/2024</a:t>
            </a:fld>
            <a:endParaRPr lang="en-US" dirty="0"/>
          </a:p>
        </p:txBody>
      </p:sp>
      <p:sp>
        <p:nvSpPr>
          <p:cNvPr id="8" name="Footer Placeholder 7">
            <a:extLst>
              <a:ext uri="{FF2B5EF4-FFF2-40B4-BE49-F238E27FC236}">
                <a16:creationId xmlns:a16="http://schemas.microsoft.com/office/drawing/2014/main" id="{04FECC1F-08BC-271F-0D3F-F31294D81A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06397EB-FD9B-2091-3FC2-BB7178770241}"/>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8045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425B-DB32-0D66-1E8F-16E02DE52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A15385-D9C1-F944-A513-DE2DDC973D9E}"/>
              </a:ext>
            </a:extLst>
          </p:cNvPr>
          <p:cNvSpPr>
            <a:spLocks noGrp="1"/>
          </p:cNvSpPr>
          <p:nvPr>
            <p:ph type="dt" sz="half" idx="10"/>
          </p:nvPr>
        </p:nvSpPr>
        <p:spPr/>
        <p:txBody>
          <a:bodyPr/>
          <a:lstStyle/>
          <a:p>
            <a:fld id="{FE350F65-0758-C04A-9436-D5200FAC04BE}" type="datetime1">
              <a:rPr lang="en-US" smtClean="0"/>
              <a:t>5/28/2024</a:t>
            </a:fld>
            <a:endParaRPr lang="en-US" dirty="0"/>
          </a:p>
        </p:txBody>
      </p:sp>
      <p:sp>
        <p:nvSpPr>
          <p:cNvPr id="4" name="Footer Placeholder 3">
            <a:extLst>
              <a:ext uri="{FF2B5EF4-FFF2-40B4-BE49-F238E27FC236}">
                <a16:creationId xmlns:a16="http://schemas.microsoft.com/office/drawing/2014/main" id="{78BFB9BC-9B3E-CF87-5B64-D69354A1AD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687033-5791-0E94-D09B-A224B0AAC343}"/>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418936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F4AD0-5355-4880-1473-8C002B5F7747}"/>
              </a:ext>
            </a:extLst>
          </p:cNvPr>
          <p:cNvSpPr>
            <a:spLocks noGrp="1"/>
          </p:cNvSpPr>
          <p:nvPr>
            <p:ph type="dt" sz="half" idx="10"/>
          </p:nvPr>
        </p:nvSpPr>
        <p:spPr/>
        <p:txBody>
          <a:bodyPr/>
          <a:lstStyle/>
          <a:p>
            <a:fld id="{383712C4-2A35-AB49-B91C-BDA1A7A72542}" type="datetime1">
              <a:rPr lang="en-US" smtClean="0"/>
              <a:t>5/28/2024</a:t>
            </a:fld>
            <a:endParaRPr lang="en-US" dirty="0"/>
          </a:p>
        </p:txBody>
      </p:sp>
      <p:sp>
        <p:nvSpPr>
          <p:cNvPr id="3" name="Footer Placeholder 2">
            <a:extLst>
              <a:ext uri="{FF2B5EF4-FFF2-40B4-BE49-F238E27FC236}">
                <a16:creationId xmlns:a16="http://schemas.microsoft.com/office/drawing/2014/main" id="{236D148D-850E-7121-8B24-88C299D43B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31701E-EE2A-5493-E616-C6BD912A52EF}"/>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75540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8D67-DC7B-6620-A4BC-546A20E57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8E264-C61A-9822-B116-B224B8640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7BED8-843F-293F-4A82-A8A3DFDA2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4CBF5-6701-58C6-8EB9-075ECCDFA731}"/>
              </a:ext>
            </a:extLst>
          </p:cNvPr>
          <p:cNvSpPr>
            <a:spLocks noGrp="1"/>
          </p:cNvSpPr>
          <p:nvPr>
            <p:ph type="dt" sz="half" idx="10"/>
          </p:nvPr>
        </p:nvSpPr>
        <p:spPr/>
        <p:txBody>
          <a:bodyPr/>
          <a:lstStyle/>
          <a:p>
            <a:fld id="{3FD89766-2D17-F742-B8B4-4BE0DF53829F}" type="datetime1">
              <a:rPr lang="en-US" smtClean="0"/>
              <a:t>5/28/2024</a:t>
            </a:fld>
            <a:endParaRPr lang="en-US" dirty="0"/>
          </a:p>
        </p:txBody>
      </p:sp>
      <p:sp>
        <p:nvSpPr>
          <p:cNvPr id="6" name="Footer Placeholder 5">
            <a:extLst>
              <a:ext uri="{FF2B5EF4-FFF2-40B4-BE49-F238E27FC236}">
                <a16:creationId xmlns:a16="http://schemas.microsoft.com/office/drawing/2014/main" id="{AC24D8D7-4807-2358-EDA6-518FECCE1E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02D62A-DFEB-C01C-7E77-3443F1CF9864}"/>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39847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68DE-485F-E65C-EA28-508A15CE8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82D901-ABE0-5CD6-F96B-D7F1BD337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613072A-E015-C322-ED1B-A936E05A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AFE7C-BE09-E5B8-281E-1351D01A1123}"/>
              </a:ext>
            </a:extLst>
          </p:cNvPr>
          <p:cNvSpPr>
            <a:spLocks noGrp="1"/>
          </p:cNvSpPr>
          <p:nvPr>
            <p:ph type="dt" sz="half" idx="10"/>
          </p:nvPr>
        </p:nvSpPr>
        <p:spPr/>
        <p:txBody>
          <a:bodyPr/>
          <a:lstStyle/>
          <a:p>
            <a:fld id="{F154537B-BC7F-CC4C-8537-03CAC7F64118}" type="datetime1">
              <a:rPr lang="en-US" smtClean="0"/>
              <a:t>5/28/2024</a:t>
            </a:fld>
            <a:endParaRPr lang="en-US" dirty="0"/>
          </a:p>
        </p:txBody>
      </p:sp>
      <p:sp>
        <p:nvSpPr>
          <p:cNvPr id="6" name="Footer Placeholder 5">
            <a:extLst>
              <a:ext uri="{FF2B5EF4-FFF2-40B4-BE49-F238E27FC236}">
                <a16:creationId xmlns:a16="http://schemas.microsoft.com/office/drawing/2014/main" id="{4AAFECDA-D61C-FE16-FF38-73D1C4E871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C36115-8777-48E1-6D9B-19CC4B66AAD0}"/>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314993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7ACA-33AC-83EB-B736-72085A78D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F6F454-675F-4B1A-B0B2-C4849B999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5F40-ABE5-FBC1-DE7C-F74677574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8EFC8-86D9-C748-B88A-A48C4C88DF56}" type="datetime1">
              <a:rPr lang="en-US" smtClean="0"/>
              <a:t>5/28/2024</a:t>
            </a:fld>
            <a:endParaRPr lang="en-US" dirty="0"/>
          </a:p>
        </p:txBody>
      </p:sp>
      <p:sp>
        <p:nvSpPr>
          <p:cNvPr id="5" name="Footer Placeholder 4">
            <a:extLst>
              <a:ext uri="{FF2B5EF4-FFF2-40B4-BE49-F238E27FC236}">
                <a16:creationId xmlns:a16="http://schemas.microsoft.com/office/drawing/2014/main" id="{469DC1A9-9049-9210-AB52-491402E83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549EAB-45BF-96BF-8836-0E14E9E01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A49F6-57A4-E440-B12B-4A17C756D3E3}" type="slidenum">
              <a:rPr lang="en-US" smtClean="0"/>
              <a:t>‹#›</a:t>
            </a:fld>
            <a:endParaRPr lang="en-US" dirty="0"/>
          </a:p>
        </p:txBody>
      </p:sp>
    </p:spTree>
    <p:extLst>
      <p:ext uri="{BB962C8B-B14F-4D97-AF65-F5344CB8AC3E}">
        <p14:creationId xmlns:p14="http://schemas.microsoft.com/office/powerpoint/2010/main" val="287492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ECCE-5FDE-211D-F855-B0557C754858}"/>
              </a:ext>
            </a:extLst>
          </p:cNvPr>
          <p:cNvSpPr>
            <a:spLocks noGrp="1"/>
          </p:cNvSpPr>
          <p:nvPr>
            <p:ph type="ctrTitle"/>
          </p:nvPr>
        </p:nvSpPr>
        <p:spPr/>
        <p:txBody>
          <a:bodyPr/>
          <a:lstStyle/>
          <a:p>
            <a:r>
              <a:rPr lang="en-US" dirty="0"/>
              <a:t>AI Study Group</a:t>
            </a:r>
          </a:p>
        </p:txBody>
      </p:sp>
      <p:sp>
        <p:nvSpPr>
          <p:cNvPr id="3" name="Subtitle 2">
            <a:extLst>
              <a:ext uri="{FF2B5EF4-FFF2-40B4-BE49-F238E27FC236}">
                <a16:creationId xmlns:a16="http://schemas.microsoft.com/office/drawing/2014/main" id="{B762B857-7C56-6820-3FDE-41D37D738C8B}"/>
              </a:ext>
            </a:extLst>
          </p:cNvPr>
          <p:cNvSpPr>
            <a:spLocks noGrp="1"/>
          </p:cNvSpPr>
          <p:nvPr>
            <p:ph type="subTitle" idx="1"/>
          </p:nvPr>
        </p:nvSpPr>
        <p:spPr/>
        <p:txBody>
          <a:bodyPr/>
          <a:lstStyle/>
          <a:p>
            <a:r>
              <a:rPr lang="en-US" i="1" dirty="0"/>
              <a:t>Hands-on Machine Learning with Scikit-Learn, Keras &amp; Tensorflow</a:t>
            </a:r>
            <a:r>
              <a:rPr lang="en-US" dirty="0"/>
              <a:t>, Géron, 3</a:t>
            </a:r>
            <a:r>
              <a:rPr lang="en-US" baseline="30000" dirty="0"/>
              <a:t>rd</a:t>
            </a:r>
            <a:r>
              <a:rPr lang="en-US" dirty="0"/>
              <a:t> Edition, Chapter 19 Discussion</a:t>
            </a:r>
          </a:p>
        </p:txBody>
      </p:sp>
      <p:sp>
        <p:nvSpPr>
          <p:cNvPr id="4" name="TextBox 3">
            <a:extLst>
              <a:ext uri="{FF2B5EF4-FFF2-40B4-BE49-F238E27FC236}">
                <a16:creationId xmlns:a16="http://schemas.microsoft.com/office/drawing/2014/main" id="{A9DD846A-AAD8-F73E-0AF8-C6A5F87B43F4}"/>
              </a:ext>
            </a:extLst>
          </p:cNvPr>
          <p:cNvSpPr txBox="1"/>
          <p:nvPr/>
        </p:nvSpPr>
        <p:spPr>
          <a:xfrm>
            <a:off x="10026869" y="6064469"/>
            <a:ext cx="1457450" cy="369332"/>
          </a:xfrm>
          <a:prstGeom prst="rect">
            <a:avLst/>
          </a:prstGeom>
          <a:noFill/>
        </p:spPr>
        <p:txBody>
          <a:bodyPr wrap="none" rtlCol="0">
            <a:spAutoFit/>
          </a:bodyPr>
          <a:lstStyle/>
          <a:p>
            <a:r>
              <a:rPr lang="en-US" dirty="0"/>
              <a:t>May 29, 2024</a:t>
            </a:r>
          </a:p>
        </p:txBody>
      </p:sp>
      <p:sp>
        <p:nvSpPr>
          <p:cNvPr id="5" name="Slide Number Placeholder 4">
            <a:extLst>
              <a:ext uri="{FF2B5EF4-FFF2-40B4-BE49-F238E27FC236}">
                <a16:creationId xmlns:a16="http://schemas.microsoft.com/office/drawing/2014/main" id="{BFE4936E-BA7C-3F4B-571A-A4C9D13A2D36}"/>
              </a:ext>
            </a:extLst>
          </p:cNvPr>
          <p:cNvSpPr>
            <a:spLocks noGrp="1"/>
          </p:cNvSpPr>
          <p:nvPr>
            <p:ph type="sldNum" sz="quarter" idx="12"/>
          </p:nvPr>
        </p:nvSpPr>
        <p:spPr/>
        <p:txBody>
          <a:bodyPr/>
          <a:lstStyle/>
          <a:p>
            <a:fld id="{747A49F6-57A4-E440-B12B-4A17C756D3E3}" type="slidenum">
              <a:rPr lang="en-US" smtClean="0"/>
              <a:t>1</a:t>
            </a:fld>
            <a:endParaRPr lang="en-US" dirty="0"/>
          </a:p>
        </p:txBody>
      </p:sp>
    </p:spTree>
    <p:extLst>
      <p:ext uri="{BB962C8B-B14F-4D97-AF65-F5344CB8AC3E}">
        <p14:creationId xmlns:p14="http://schemas.microsoft.com/office/powerpoint/2010/main" val="386281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A. Tensorflow Serving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914400" lvl="2" indent="0">
              <a:buNone/>
            </a:pPr>
            <a:r>
              <a:rPr lang="en-US" dirty="0"/>
              <a:t>3.    Start the server.</a:t>
            </a:r>
          </a:p>
          <a:p>
            <a:pPr marL="914400" lvl="2" indent="0">
              <a:buNone/>
            </a:pPr>
            <a:endParaRPr lang="en-US" dirty="0"/>
          </a:p>
          <a:p>
            <a:pPr marL="1371600" lvl="3" indent="0">
              <a:buNone/>
            </a:pPr>
            <a:r>
              <a:rPr lang="en-US" dirty="0">
                <a:solidFill>
                  <a:srgbClr val="0070C0"/>
                </a:solidFill>
              </a:rPr>
              <a:t>%%bash --bg</a:t>
            </a:r>
          </a:p>
          <a:p>
            <a:pPr marL="1371600" lvl="3" indent="0">
              <a:buNone/>
            </a:pPr>
            <a:r>
              <a:rPr lang="en-US" dirty="0">
                <a:solidFill>
                  <a:srgbClr val="0070C0"/>
                </a:solidFill>
              </a:rPr>
              <a:t>tensorflow_model_server \</a:t>
            </a:r>
          </a:p>
          <a:p>
            <a:pPr marL="1371600" lvl="3" indent="0">
              <a:buNone/>
            </a:pPr>
            <a:r>
              <a:rPr lang="en-US" dirty="0">
                <a:solidFill>
                  <a:srgbClr val="0070C0"/>
                </a:solidFill>
              </a:rPr>
              <a:t>    --port=8500 \</a:t>
            </a:r>
          </a:p>
          <a:p>
            <a:pPr marL="1371600" lvl="3" indent="0">
              <a:buNone/>
            </a:pPr>
            <a:r>
              <a:rPr lang="en-US" dirty="0">
                <a:solidFill>
                  <a:srgbClr val="0070C0"/>
                </a:solidFill>
              </a:rPr>
              <a:t>    --rest_api_port=8501 \</a:t>
            </a:r>
          </a:p>
          <a:p>
            <a:pPr marL="1371600" lvl="3" indent="0">
              <a:buNone/>
            </a:pPr>
            <a:r>
              <a:rPr lang="en-US" dirty="0">
                <a:solidFill>
                  <a:srgbClr val="0070C0"/>
                </a:solidFill>
              </a:rPr>
              <a:t>    --model_name=my_mnist_model \</a:t>
            </a:r>
          </a:p>
          <a:p>
            <a:pPr marL="1371600" lvl="3" indent="0">
              <a:buNone/>
            </a:pPr>
            <a:r>
              <a:rPr lang="en-US" dirty="0">
                <a:solidFill>
                  <a:srgbClr val="0070C0"/>
                </a:solidFill>
              </a:rPr>
              <a:t>    --model_base_path="${MODEL_DIR}" &gt;my_server.log 2&gt;&amp;1</a:t>
            </a:r>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10</a:t>
            </a:fld>
            <a:endParaRPr lang="en-US" dirty="0"/>
          </a:p>
        </p:txBody>
      </p:sp>
    </p:spTree>
    <p:extLst>
      <p:ext uri="{BB962C8B-B14F-4D97-AF65-F5344CB8AC3E}">
        <p14:creationId xmlns:p14="http://schemas.microsoft.com/office/powerpoint/2010/main" val="366698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Google Vertex AI</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b="0" i="0" u="none" strike="noStrike" dirty="0">
                <a:solidFill>
                  <a:srgbClr val="0D0D0D"/>
                </a:solidFill>
                <a:effectLst/>
                <a:highlight>
                  <a:srgbClr val="FFFFFF"/>
                </a:highlight>
                <a:latin typeface="Söhne"/>
              </a:rPr>
              <a:t>Google's Vertex AI is a managed machine learning platform designed to build, deploy, and scale machine learning models. It provides a unified environment that integrates Google's machine learning tools and services, simplifying the end-to-end process of developing and managing machine learning workflows.</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Vertex AI </a:t>
            </a:r>
            <a:r>
              <a:rPr lang="en-US" dirty="0">
                <a:solidFill>
                  <a:srgbClr val="0D0D0D"/>
                </a:solidFill>
                <a:highlight>
                  <a:srgbClr val="FFFFFF"/>
                </a:highlight>
                <a:latin typeface="Söhne"/>
              </a:rPr>
              <a:t>s</a:t>
            </a:r>
            <a:r>
              <a:rPr lang="en-US" b="0" i="0" u="none" strike="noStrike" dirty="0">
                <a:solidFill>
                  <a:srgbClr val="0D0D0D"/>
                </a:solidFill>
                <a:effectLst/>
                <a:highlight>
                  <a:srgbClr val="FFFFFF"/>
                </a:highlight>
                <a:latin typeface="Söhne"/>
              </a:rPr>
              <a:t>implifies the deployment and management of models, supporting versioning, monitoring, and scaling to ensure reliable and efficient operation in production environments.</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By providing these comprehensive features, Vertex AI helps organizations streamline their machine learning workflows, from data preparation and model training to deployment and monitoring, enhancing productivity and accelerating time to value.</a:t>
            </a: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11</a:t>
            </a:fld>
            <a:endParaRPr lang="en-US" dirty="0"/>
          </a:p>
        </p:txBody>
      </p:sp>
    </p:spTree>
    <p:extLst>
      <p:ext uri="{BB962C8B-B14F-4D97-AF65-F5344CB8AC3E}">
        <p14:creationId xmlns:p14="http://schemas.microsoft.com/office/powerpoint/2010/main" val="243827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Implementation</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dirty="0"/>
              <a:t>Vertex AI can be implemented as follows:</a:t>
            </a:r>
          </a:p>
          <a:p>
            <a:pPr marL="457200" lvl="1" indent="0">
              <a:buNone/>
            </a:pPr>
            <a:endParaRPr lang="en-US" dirty="0"/>
          </a:p>
          <a:p>
            <a:pPr marL="1371600" lvl="2" indent="-457200">
              <a:buFont typeface="+mj-lt"/>
              <a:buAutoNum type="arabicPeriod"/>
            </a:pPr>
            <a:r>
              <a:rPr lang="en-US" dirty="0"/>
              <a:t>Login to Google Cloud Services, create a project ID, and enable Vertex AI and Cloud Storage API.</a:t>
            </a:r>
          </a:p>
          <a:p>
            <a:pPr marL="1371600" lvl="2" indent="-457200">
              <a:buFont typeface="+mj-lt"/>
              <a:buAutoNum type="arabicPeriod"/>
            </a:pPr>
            <a:r>
              <a:rPr lang="en-US" dirty="0"/>
              <a:t>Authenticate to use Google Cloud Service (Vertex AI).</a:t>
            </a:r>
          </a:p>
          <a:p>
            <a:pPr marL="1371600" lvl="2" indent="-457200">
              <a:buFont typeface="+mj-lt"/>
              <a:buAutoNum type="arabicPeriod"/>
            </a:pPr>
            <a:r>
              <a:rPr lang="en-US" dirty="0"/>
              <a:t>Create a Google Cloud Storage bucket to store the SavedModel.</a:t>
            </a:r>
          </a:p>
          <a:p>
            <a:pPr marL="1371600" lvl="2" indent="-457200">
              <a:buFont typeface="+mj-lt"/>
              <a:buAutoNum type="arabicPeriod"/>
            </a:pPr>
            <a:r>
              <a:rPr lang="en-US" dirty="0"/>
              <a:t>Upload the model directory to the bucket.</a:t>
            </a:r>
          </a:p>
          <a:p>
            <a:pPr marL="1371600" lvl="2" indent="-457200">
              <a:buFont typeface="+mj-lt"/>
              <a:buAutoNum type="arabicPeriod"/>
            </a:pPr>
            <a:r>
              <a:rPr lang="en-US" dirty="0"/>
              <a:t>Tell Vertex AI about the model.</a:t>
            </a:r>
          </a:p>
          <a:p>
            <a:pPr marL="1371600" lvl="2" indent="-457200">
              <a:buFont typeface="+mj-lt"/>
              <a:buAutoNum type="arabicPeriod"/>
            </a:pPr>
            <a:r>
              <a:rPr lang="en-US" dirty="0"/>
              <a:t>Create an endpoint and deploy the model in Vertex AI.</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12</a:t>
            </a:fld>
            <a:endParaRPr lang="en-US" dirty="0"/>
          </a:p>
        </p:txBody>
      </p:sp>
    </p:spTree>
    <p:extLst>
      <p:ext uri="{BB962C8B-B14F-4D97-AF65-F5344CB8AC3E}">
        <p14:creationId xmlns:p14="http://schemas.microsoft.com/office/powerpoint/2010/main" val="154779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Implementation</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dirty="0"/>
              <a:t>Vertex AI can be implemented as follows:</a:t>
            </a:r>
          </a:p>
          <a:p>
            <a:pPr marL="457200" lvl="1" indent="0">
              <a:buNone/>
            </a:pPr>
            <a:endParaRPr lang="en-US" dirty="0"/>
          </a:p>
          <a:p>
            <a:pPr marL="1371600" lvl="2" indent="-457200">
              <a:buFont typeface="+mj-lt"/>
              <a:buAutoNum type="arabicPeriod"/>
            </a:pPr>
            <a:r>
              <a:rPr lang="en-US" dirty="0"/>
              <a:t>Login to Google Cloud Services, create a project ID, and enable Vertex AI and Cloud Storage API.</a:t>
            </a:r>
          </a:p>
          <a:p>
            <a:pPr marL="457200" lvl="1" indent="0">
              <a:buNone/>
            </a:pPr>
            <a:endParaRPr lang="en-US" dirty="0"/>
          </a:p>
          <a:p>
            <a:pPr lvl="3"/>
            <a:r>
              <a:rPr lang="en-US" sz="2000" dirty="0">
                <a:solidFill>
                  <a:srgbClr val="0070C0"/>
                </a:solidFill>
              </a:rPr>
              <a:t>Create a Google Cloud Services account (if necessary).</a:t>
            </a:r>
          </a:p>
          <a:p>
            <a:pPr lvl="3"/>
            <a:r>
              <a:rPr lang="en-US" sz="2000" dirty="0">
                <a:solidFill>
                  <a:srgbClr val="0070C0"/>
                </a:solidFill>
              </a:rPr>
              <a:t>Google Cloud Services will automatically create a project ID (use this in code).</a:t>
            </a:r>
          </a:p>
          <a:p>
            <a:pPr lvl="3"/>
            <a:r>
              <a:rPr lang="en-US" sz="2000" dirty="0">
                <a:solidFill>
                  <a:srgbClr val="0070C0"/>
                </a:solidFill>
              </a:rPr>
              <a:t>Enable Vertex AI and Cloud Storage API within Google Cloud Services.</a:t>
            </a:r>
          </a:p>
          <a:p>
            <a:pPr lvl="3"/>
            <a:r>
              <a:rPr lang="en-US" sz="2000" dirty="0">
                <a:solidFill>
                  <a:srgbClr val="0070C0"/>
                </a:solidFill>
              </a:rPr>
              <a:t>Change the name of bucket ID in the code (slide 15).</a:t>
            </a:r>
          </a:p>
          <a:p>
            <a:pPr marL="1371600" lvl="3" indent="0">
              <a:buNone/>
            </a:pPr>
            <a:endParaRPr lang="en-US" sz="2000"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13</a:t>
            </a:fld>
            <a:endParaRPr lang="en-US" dirty="0"/>
          </a:p>
        </p:txBody>
      </p:sp>
    </p:spTree>
    <p:extLst>
      <p:ext uri="{BB962C8B-B14F-4D97-AF65-F5344CB8AC3E}">
        <p14:creationId xmlns:p14="http://schemas.microsoft.com/office/powerpoint/2010/main" val="68220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457200" lvl="1" indent="0">
              <a:buNone/>
            </a:pPr>
            <a:endParaRPr lang="en-US" dirty="0"/>
          </a:p>
          <a:p>
            <a:pPr marL="1371600" lvl="2" indent="-457200">
              <a:buFont typeface="+mj-lt"/>
              <a:buAutoNum type="arabicPeriod" startAt="2"/>
            </a:pPr>
            <a:r>
              <a:rPr lang="en-US" dirty="0"/>
              <a:t>Authenticate to use Google Cloud Service (Vertex AI).</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14</a:t>
            </a:fld>
            <a:endParaRPr lang="en-US" dirty="0"/>
          </a:p>
        </p:txBody>
      </p:sp>
      <p:sp>
        <p:nvSpPr>
          <p:cNvPr id="6" name="TextBox 5">
            <a:extLst>
              <a:ext uri="{FF2B5EF4-FFF2-40B4-BE49-F238E27FC236}">
                <a16:creationId xmlns:a16="http://schemas.microsoft.com/office/drawing/2014/main" id="{1F29EBBC-36E7-9448-570E-1D2F7FECC479}"/>
              </a:ext>
            </a:extLst>
          </p:cNvPr>
          <p:cNvSpPr txBox="1"/>
          <p:nvPr/>
        </p:nvSpPr>
        <p:spPr>
          <a:xfrm>
            <a:off x="2235200" y="2360504"/>
            <a:ext cx="7573818" cy="3139321"/>
          </a:xfrm>
          <a:prstGeom prst="rect">
            <a:avLst/>
          </a:prstGeom>
          <a:noFill/>
        </p:spPr>
        <p:txBody>
          <a:bodyPr wrap="square">
            <a:spAutoFit/>
          </a:bodyPr>
          <a:lstStyle/>
          <a:p>
            <a:r>
              <a:rPr lang="en-US" dirty="0">
                <a:solidFill>
                  <a:srgbClr val="0070C0"/>
                </a:solidFill>
              </a:rPr>
              <a:t>project_id = "my_project"  ##### CHANGE THIS TO YOUR PROJECT ID #####</a:t>
            </a:r>
          </a:p>
          <a:p>
            <a:endParaRPr lang="en-US" dirty="0">
              <a:solidFill>
                <a:srgbClr val="0070C0"/>
              </a:solidFill>
            </a:endParaRPr>
          </a:p>
          <a:p>
            <a:r>
              <a:rPr lang="en-US" dirty="0">
                <a:solidFill>
                  <a:srgbClr val="0070C0"/>
                </a:solidFill>
              </a:rPr>
              <a:t>if "google.colab" in sys.modules:</a:t>
            </a:r>
          </a:p>
          <a:p>
            <a:r>
              <a:rPr lang="en-US" dirty="0">
                <a:solidFill>
                  <a:srgbClr val="0070C0"/>
                </a:solidFill>
              </a:rPr>
              <a:t>    from google.colab import auth</a:t>
            </a:r>
          </a:p>
          <a:p>
            <a:r>
              <a:rPr lang="en-US" dirty="0">
                <a:solidFill>
                  <a:srgbClr val="0070C0"/>
                </a:solidFill>
              </a:rPr>
              <a:t>    auth.authenticate_user()</a:t>
            </a:r>
          </a:p>
          <a:p>
            <a:r>
              <a:rPr lang="en-US" dirty="0">
                <a:solidFill>
                  <a:srgbClr val="0070C0"/>
                </a:solidFill>
              </a:rPr>
              <a:t>elif "kaggle_secrets" in sys.modules:</a:t>
            </a:r>
          </a:p>
          <a:p>
            <a:r>
              <a:rPr lang="en-US" dirty="0">
                <a:solidFill>
                  <a:srgbClr val="0070C0"/>
                </a:solidFill>
              </a:rPr>
              <a:t>    from kaggle_secrets import UserSecretsClient</a:t>
            </a:r>
          </a:p>
          <a:p>
            <a:r>
              <a:rPr lang="en-US" dirty="0">
                <a:solidFill>
                  <a:srgbClr val="0070C0"/>
                </a:solidFill>
              </a:rPr>
              <a:t>    UserSecretsClient().set_gcloud_credentials(project=project_id)</a:t>
            </a:r>
          </a:p>
          <a:p>
            <a:r>
              <a:rPr lang="en-US" dirty="0">
                <a:solidFill>
                  <a:srgbClr val="0070C0"/>
                </a:solidFill>
              </a:rPr>
              <a:t>else:</a:t>
            </a:r>
          </a:p>
          <a:p>
            <a:r>
              <a:rPr lang="en-US" dirty="0">
                <a:solidFill>
                  <a:srgbClr val="0070C0"/>
                </a:solidFill>
              </a:rPr>
              <a:t>    os.environ["GOOGLE_APPLICATION_CREDENTIALS"] = "my_service_account_key.json"</a:t>
            </a:r>
          </a:p>
        </p:txBody>
      </p:sp>
    </p:spTree>
    <p:extLst>
      <p:ext uri="{BB962C8B-B14F-4D97-AF65-F5344CB8AC3E}">
        <p14:creationId xmlns:p14="http://schemas.microsoft.com/office/powerpoint/2010/main" val="356971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457200" lvl="1" indent="0">
              <a:buNone/>
            </a:pPr>
            <a:endParaRPr lang="en-US" dirty="0"/>
          </a:p>
          <a:p>
            <a:pPr marL="1371600" lvl="2" indent="-457200">
              <a:buFont typeface="+mj-lt"/>
              <a:buAutoNum type="arabicPeriod" startAt="3"/>
            </a:pPr>
            <a:r>
              <a:rPr lang="en-US" dirty="0"/>
              <a:t>Create a Google Cloud Storage bucket to store the SavedModel.</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15</a:t>
            </a:fld>
            <a:endParaRPr lang="en-US" dirty="0"/>
          </a:p>
        </p:txBody>
      </p:sp>
      <p:sp>
        <p:nvSpPr>
          <p:cNvPr id="6" name="TextBox 5">
            <a:extLst>
              <a:ext uri="{FF2B5EF4-FFF2-40B4-BE49-F238E27FC236}">
                <a16:creationId xmlns:a16="http://schemas.microsoft.com/office/drawing/2014/main" id="{6E6A2EEE-CD04-E307-BD02-6AEC98873735}"/>
              </a:ext>
            </a:extLst>
          </p:cNvPr>
          <p:cNvSpPr txBox="1"/>
          <p:nvPr/>
        </p:nvSpPr>
        <p:spPr>
          <a:xfrm>
            <a:off x="2216726" y="2471249"/>
            <a:ext cx="8552873" cy="2308324"/>
          </a:xfrm>
          <a:prstGeom prst="rect">
            <a:avLst/>
          </a:prstGeom>
          <a:noFill/>
        </p:spPr>
        <p:txBody>
          <a:bodyPr wrap="square">
            <a:spAutoFit/>
          </a:bodyPr>
          <a:lstStyle/>
          <a:p>
            <a:r>
              <a:rPr lang="en-US" dirty="0">
                <a:solidFill>
                  <a:srgbClr val="0070C0"/>
                </a:solidFill>
              </a:rPr>
              <a:t>from google.cloud import storage</a:t>
            </a:r>
          </a:p>
          <a:p>
            <a:endParaRPr lang="en-US" dirty="0">
              <a:solidFill>
                <a:srgbClr val="0070C0"/>
              </a:solidFill>
            </a:endParaRPr>
          </a:p>
          <a:p>
            <a:r>
              <a:rPr lang="en-US" dirty="0">
                <a:solidFill>
                  <a:srgbClr val="0070C0"/>
                </a:solidFill>
              </a:rPr>
              <a:t>bucket_name = "my_bucket"  ##### CHANGE THIS TO A UNIQUE BUCKET NAME #####</a:t>
            </a:r>
          </a:p>
          <a:p>
            <a:r>
              <a:rPr lang="en-US" dirty="0">
                <a:solidFill>
                  <a:srgbClr val="0070C0"/>
                </a:solidFill>
              </a:rPr>
              <a:t>location = "us-central1"</a:t>
            </a:r>
          </a:p>
          <a:p>
            <a:endParaRPr lang="en-US" dirty="0">
              <a:solidFill>
                <a:srgbClr val="0070C0"/>
              </a:solidFill>
            </a:endParaRPr>
          </a:p>
          <a:p>
            <a:r>
              <a:rPr lang="en-US" dirty="0">
                <a:solidFill>
                  <a:srgbClr val="0070C0"/>
                </a:solidFill>
              </a:rPr>
              <a:t>storage_client = storage.Client(project=project_id)</a:t>
            </a:r>
          </a:p>
          <a:p>
            <a:r>
              <a:rPr lang="en-US" dirty="0">
                <a:solidFill>
                  <a:srgbClr val="0070C0"/>
                </a:solidFill>
              </a:rPr>
              <a:t>bucket = storage_client.create_bucket(bucket_name, location=location)</a:t>
            </a:r>
          </a:p>
          <a:p>
            <a:r>
              <a:rPr lang="en-US" dirty="0">
                <a:solidFill>
                  <a:srgbClr val="0070C0"/>
                </a:solidFill>
              </a:rPr>
              <a:t>#bucket = storage_client.bucket(bucket_name)  # to reuse a bucket instead</a:t>
            </a:r>
          </a:p>
        </p:txBody>
      </p:sp>
    </p:spTree>
    <p:extLst>
      <p:ext uri="{BB962C8B-B14F-4D97-AF65-F5344CB8AC3E}">
        <p14:creationId xmlns:p14="http://schemas.microsoft.com/office/powerpoint/2010/main" val="108222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457200" lvl="1" indent="0">
              <a:buNone/>
            </a:pPr>
            <a:endParaRPr lang="en-US" dirty="0"/>
          </a:p>
          <a:p>
            <a:pPr marL="1371600" lvl="2" indent="-457200">
              <a:buFont typeface="+mj-lt"/>
              <a:buAutoNum type="arabicPeriod" startAt="4"/>
            </a:pPr>
            <a:r>
              <a:rPr lang="en-US" dirty="0"/>
              <a:t>Upload the model directory to the bucket.</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16</a:t>
            </a:fld>
            <a:endParaRPr lang="en-US" dirty="0"/>
          </a:p>
        </p:txBody>
      </p:sp>
      <p:sp>
        <p:nvSpPr>
          <p:cNvPr id="6" name="TextBox 5">
            <a:extLst>
              <a:ext uri="{FF2B5EF4-FFF2-40B4-BE49-F238E27FC236}">
                <a16:creationId xmlns:a16="http://schemas.microsoft.com/office/drawing/2014/main" id="{3896CFD0-55C5-E389-9FC1-579E3AD0391B}"/>
              </a:ext>
            </a:extLst>
          </p:cNvPr>
          <p:cNvSpPr txBox="1"/>
          <p:nvPr/>
        </p:nvSpPr>
        <p:spPr>
          <a:xfrm>
            <a:off x="2364509" y="2561788"/>
            <a:ext cx="6096000" cy="2585323"/>
          </a:xfrm>
          <a:prstGeom prst="rect">
            <a:avLst/>
          </a:prstGeom>
          <a:noFill/>
        </p:spPr>
        <p:txBody>
          <a:bodyPr wrap="square">
            <a:spAutoFit/>
          </a:bodyPr>
          <a:lstStyle/>
          <a:p>
            <a:r>
              <a:rPr lang="en-US" dirty="0">
                <a:solidFill>
                  <a:srgbClr val="0070C0"/>
                </a:solidFill>
              </a:rPr>
              <a:t>def upload_directory(bucket, dirpath):</a:t>
            </a:r>
          </a:p>
          <a:p>
            <a:r>
              <a:rPr lang="en-US" dirty="0">
                <a:solidFill>
                  <a:srgbClr val="0070C0"/>
                </a:solidFill>
              </a:rPr>
              <a:t>    dirpath = Path(dirpath)</a:t>
            </a:r>
          </a:p>
          <a:p>
            <a:r>
              <a:rPr lang="en-US" dirty="0">
                <a:solidFill>
                  <a:srgbClr val="0070C0"/>
                </a:solidFill>
              </a:rPr>
              <a:t>    for filepath in dirpath.glob("**/*"):</a:t>
            </a:r>
          </a:p>
          <a:p>
            <a:r>
              <a:rPr lang="en-US" dirty="0">
                <a:solidFill>
                  <a:srgbClr val="0070C0"/>
                </a:solidFill>
              </a:rPr>
              <a:t>        if filepath.is_file():</a:t>
            </a:r>
          </a:p>
          <a:p>
            <a:r>
              <a:rPr lang="en-US" dirty="0">
                <a:solidFill>
                  <a:srgbClr val="0070C0"/>
                </a:solidFill>
              </a:rPr>
              <a:t>            blob = bucket.blob(filepath.relative_to(dirpath.parent).as_posix())</a:t>
            </a:r>
          </a:p>
          <a:p>
            <a:r>
              <a:rPr lang="en-US" dirty="0">
                <a:solidFill>
                  <a:srgbClr val="0070C0"/>
                </a:solidFill>
              </a:rPr>
              <a:t>            blob.upload_from_filename(filepath)</a:t>
            </a:r>
          </a:p>
          <a:p>
            <a:endParaRPr lang="en-US" dirty="0">
              <a:solidFill>
                <a:srgbClr val="0070C0"/>
              </a:solidFill>
            </a:endParaRPr>
          </a:p>
          <a:p>
            <a:r>
              <a:rPr lang="en-US" dirty="0">
                <a:solidFill>
                  <a:srgbClr val="0070C0"/>
                </a:solidFill>
              </a:rPr>
              <a:t>upload_directory(bucket, "my_mnist_model")</a:t>
            </a:r>
          </a:p>
        </p:txBody>
      </p:sp>
    </p:spTree>
    <p:extLst>
      <p:ext uri="{BB962C8B-B14F-4D97-AF65-F5344CB8AC3E}">
        <p14:creationId xmlns:p14="http://schemas.microsoft.com/office/powerpoint/2010/main" val="403999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457200" lvl="1" indent="0">
              <a:buNone/>
            </a:pPr>
            <a:endParaRPr lang="en-US" dirty="0"/>
          </a:p>
          <a:p>
            <a:pPr marL="1371600" lvl="2" indent="-457200">
              <a:buFont typeface="+mj-lt"/>
              <a:buAutoNum type="arabicPeriod" startAt="5"/>
            </a:pPr>
            <a:r>
              <a:rPr lang="en-US" dirty="0"/>
              <a:t>Tell Vertex AI about the model.</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17</a:t>
            </a:fld>
            <a:endParaRPr lang="en-US" dirty="0"/>
          </a:p>
        </p:txBody>
      </p:sp>
      <p:sp>
        <p:nvSpPr>
          <p:cNvPr id="6" name="TextBox 5">
            <a:extLst>
              <a:ext uri="{FF2B5EF4-FFF2-40B4-BE49-F238E27FC236}">
                <a16:creationId xmlns:a16="http://schemas.microsoft.com/office/drawing/2014/main" id="{4079AE70-9013-C661-5E25-2D1FE5543116}"/>
              </a:ext>
            </a:extLst>
          </p:cNvPr>
          <p:cNvSpPr txBox="1"/>
          <p:nvPr/>
        </p:nvSpPr>
        <p:spPr>
          <a:xfrm>
            <a:off x="2281382" y="2526667"/>
            <a:ext cx="6096000" cy="3139321"/>
          </a:xfrm>
          <a:prstGeom prst="rect">
            <a:avLst/>
          </a:prstGeom>
          <a:noFill/>
        </p:spPr>
        <p:txBody>
          <a:bodyPr wrap="square">
            <a:spAutoFit/>
          </a:bodyPr>
          <a:lstStyle/>
          <a:p>
            <a:r>
              <a:rPr lang="en-US" dirty="0">
                <a:solidFill>
                  <a:srgbClr val="0070C0"/>
                </a:solidFill>
              </a:rPr>
              <a:t>from google.cloud import aiplatform</a:t>
            </a:r>
          </a:p>
          <a:p>
            <a:endParaRPr lang="en-US" dirty="0">
              <a:solidFill>
                <a:srgbClr val="0070C0"/>
              </a:solidFill>
            </a:endParaRPr>
          </a:p>
          <a:p>
            <a:r>
              <a:rPr lang="en-US" dirty="0">
                <a:solidFill>
                  <a:srgbClr val="0070C0"/>
                </a:solidFill>
              </a:rPr>
              <a:t>server_image = "gcr.io/cloud-aiplatform/prediction/tf2-gpu.2-8:latest"</a:t>
            </a:r>
          </a:p>
          <a:p>
            <a:endParaRPr lang="en-US" dirty="0">
              <a:solidFill>
                <a:srgbClr val="0070C0"/>
              </a:solidFill>
            </a:endParaRPr>
          </a:p>
          <a:p>
            <a:r>
              <a:rPr lang="en-US" dirty="0">
                <a:solidFill>
                  <a:srgbClr val="0070C0"/>
                </a:solidFill>
              </a:rPr>
              <a:t>aiplatform.init(project=project_id, location=location)</a:t>
            </a:r>
          </a:p>
          <a:p>
            <a:r>
              <a:rPr lang="en-US" dirty="0">
                <a:solidFill>
                  <a:srgbClr val="0070C0"/>
                </a:solidFill>
              </a:rPr>
              <a:t>mnist_model = aiplatform.Model.upload(</a:t>
            </a:r>
          </a:p>
          <a:p>
            <a:r>
              <a:rPr lang="en-US" dirty="0">
                <a:solidFill>
                  <a:srgbClr val="0070C0"/>
                </a:solidFill>
              </a:rPr>
              <a:t>    display_name="mnist",</a:t>
            </a:r>
          </a:p>
          <a:p>
            <a:r>
              <a:rPr lang="en-US" dirty="0">
                <a:solidFill>
                  <a:srgbClr val="0070C0"/>
                </a:solidFill>
              </a:rPr>
              <a:t>    artifact_uri=f"gs://{bucket_name}/my_mnist_model/0001",</a:t>
            </a:r>
          </a:p>
          <a:p>
            <a:r>
              <a:rPr lang="en-US" dirty="0">
                <a:solidFill>
                  <a:srgbClr val="0070C0"/>
                </a:solidFill>
              </a:rPr>
              <a:t>    serving_container_image_uri=server_image,</a:t>
            </a:r>
          </a:p>
          <a:p>
            <a:r>
              <a:rPr lang="en-US" dirty="0">
                <a:solidFill>
                  <a:srgbClr val="0070C0"/>
                </a:solidFill>
              </a:rPr>
              <a:t>)</a:t>
            </a:r>
          </a:p>
        </p:txBody>
      </p:sp>
    </p:spTree>
    <p:extLst>
      <p:ext uri="{BB962C8B-B14F-4D97-AF65-F5344CB8AC3E}">
        <p14:creationId xmlns:p14="http://schemas.microsoft.com/office/powerpoint/2010/main" val="127336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Vertex AI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marL="457200" lvl="1" indent="0">
              <a:buNone/>
            </a:pPr>
            <a:endParaRPr lang="en-US" dirty="0"/>
          </a:p>
          <a:p>
            <a:pPr marL="1371600" lvl="2" indent="-457200">
              <a:buFont typeface="+mj-lt"/>
              <a:buAutoNum type="arabicPeriod" startAt="6"/>
            </a:pPr>
            <a:r>
              <a:rPr lang="en-US" dirty="0"/>
              <a:t>Create an endpoint and deploy the model in Vertex AI.</a:t>
            </a: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18</a:t>
            </a:fld>
            <a:endParaRPr lang="en-US" dirty="0"/>
          </a:p>
        </p:txBody>
      </p:sp>
      <p:sp>
        <p:nvSpPr>
          <p:cNvPr id="6" name="TextBox 5">
            <a:extLst>
              <a:ext uri="{FF2B5EF4-FFF2-40B4-BE49-F238E27FC236}">
                <a16:creationId xmlns:a16="http://schemas.microsoft.com/office/drawing/2014/main" id="{9727D576-6F98-9317-8595-0695C0D27843}"/>
              </a:ext>
            </a:extLst>
          </p:cNvPr>
          <p:cNvSpPr txBox="1"/>
          <p:nvPr/>
        </p:nvSpPr>
        <p:spPr>
          <a:xfrm>
            <a:off x="2336800" y="2572849"/>
            <a:ext cx="6096000" cy="3139321"/>
          </a:xfrm>
          <a:prstGeom prst="rect">
            <a:avLst/>
          </a:prstGeom>
          <a:noFill/>
        </p:spPr>
        <p:txBody>
          <a:bodyPr wrap="square">
            <a:spAutoFit/>
          </a:bodyPr>
          <a:lstStyle/>
          <a:p>
            <a:r>
              <a:rPr lang="en-US" dirty="0">
                <a:solidFill>
                  <a:srgbClr val="0070C0"/>
                </a:solidFill>
              </a:rPr>
              <a:t>endpoint = aiplatform.Endpoint.create(display_name="mnist-endpoint")</a:t>
            </a:r>
          </a:p>
          <a:p>
            <a:endParaRPr lang="en-US" dirty="0">
              <a:solidFill>
                <a:srgbClr val="0070C0"/>
              </a:solidFill>
            </a:endParaRPr>
          </a:p>
          <a:p>
            <a:r>
              <a:rPr lang="en-US" dirty="0">
                <a:solidFill>
                  <a:srgbClr val="0070C0"/>
                </a:solidFill>
              </a:rPr>
              <a:t>endpoint.deploy(</a:t>
            </a:r>
          </a:p>
          <a:p>
            <a:r>
              <a:rPr lang="en-US" dirty="0">
                <a:solidFill>
                  <a:srgbClr val="0070C0"/>
                </a:solidFill>
              </a:rPr>
              <a:t>    mnist_model,</a:t>
            </a:r>
          </a:p>
          <a:p>
            <a:r>
              <a:rPr lang="en-US" dirty="0">
                <a:solidFill>
                  <a:srgbClr val="0070C0"/>
                </a:solidFill>
              </a:rPr>
              <a:t>    min_replica_count=1,</a:t>
            </a:r>
          </a:p>
          <a:p>
            <a:r>
              <a:rPr lang="en-US" dirty="0">
                <a:solidFill>
                  <a:srgbClr val="0070C0"/>
                </a:solidFill>
              </a:rPr>
              <a:t>    max_replica_count=</a:t>
            </a:r>
            <a:r>
              <a:rPr lang="en-US" dirty="0">
                <a:solidFill>
                  <a:srgbClr val="FF0000"/>
                </a:solidFill>
              </a:rPr>
              <a:t>5</a:t>
            </a:r>
            <a:r>
              <a:rPr lang="en-US" dirty="0">
                <a:solidFill>
                  <a:srgbClr val="0070C0"/>
                </a:solidFill>
              </a:rPr>
              <a:t>,</a:t>
            </a:r>
          </a:p>
          <a:p>
            <a:r>
              <a:rPr lang="en-US" dirty="0">
                <a:solidFill>
                  <a:srgbClr val="0070C0"/>
                </a:solidFill>
              </a:rPr>
              <a:t>    machine_type="n1-standard-</a:t>
            </a:r>
            <a:r>
              <a:rPr lang="en-US" dirty="0">
                <a:solidFill>
                  <a:srgbClr val="FF0000"/>
                </a:solidFill>
              </a:rPr>
              <a:t>4</a:t>
            </a:r>
            <a:r>
              <a:rPr lang="en-US" dirty="0">
                <a:solidFill>
                  <a:srgbClr val="0070C0"/>
                </a:solidFill>
              </a:rPr>
              <a:t>",</a:t>
            </a:r>
          </a:p>
          <a:p>
            <a:r>
              <a:rPr lang="en-US" dirty="0">
                <a:solidFill>
                  <a:srgbClr val="0070C0"/>
                </a:solidFill>
              </a:rPr>
              <a:t>    accelerator_type="NVIDIA_TESLA_K80",</a:t>
            </a:r>
          </a:p>
          <a:p>
            <a:r>
              <a:rPr lang="en-US" dirty="0">
                <a:solidFill>
                  <a:srgbClr val="0070C0"/>
                </a:solidFill>
              </a:rPr>
              <a:t>    accelerator_count=1</a:t>
            </a:r>
          </a:p>
          <a:p>
            <a:r>
              <a:rPr lang="en-US" dirty="0">
                <a:solidFill>
                  <a:srgbClr val="0070C0"/>
                </a:solidFill>
              </a:rPr>
              <a:t>)</a:t>
            </a:r>
          </a:p>
        </p:txBody>
      </p:sp>
    </p:spTree>
    <p:extLst>
      <p:ext uri="{BB962C8B-B14F-4D97-AF65-F5344CB8AC3E}">
        <p14:creationId xmlns:p14="http://schemas.microsoft.com/office/powerpoint/2010/main" val="381581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Quantization</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19-5). </a:t>
            </a:r>
            <a:br>
              <a:rPr lang="en-US" sz="2700" dirty="0">
                <a:solidFill>
                  <a:srgbClr val="FFFFFF"/>
                </a:solidFill>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Useful when deploying a model to an embedded or mobile device (TFLite).</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19</a:t>
            </a:fld>
            <a:endParaRPr lang="en-US" sz="1100" dirty="0">
              <a:solidFill>
                <a:schemeClr val="tx1">
                  <a:lumMod val="50000"/>
                  <a:lumOff val="50000"/>
                </a:schemeClr>
              </a:solidFill>
            </a:endParaRPr>
          </a:p>
        </p:txBody>
      </p:sp>
      <p:pic>
        <p:nvPicPr>
          <p:cNvPr id="5122" name="Picture 2" descr="mls3 1905">
            <a:extLst>
              <a:ext uri="{FF2B5EF4-FFF2-40B4-BE49-F238E27FC236}">
                <a16:creationId xmlns:a16="http://schemas.microsoft.com/office/drawing/2014/main" id="{D806F124-67C2-942D-5ECF-192FA64F2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086" y="2382677"/>
            <a:ext cx="6353266" cy="181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0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8201" name="Rectangle 820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761803" y="350196"/>
            <a:ext cx="10799576" cy="1624520"/>
          </a:xfrm>
        </p:spPr>
        <p:txBody>
          <a:bodyPr anchor="ctr">
            <a:normAutofit/>
          </a:bodyPr>
          <a:lstStyle/>
          <a:p>
            <a:r>
              <a:rPr lang="en-US" sz="3700" dirty="0"/>
              <a:t>Chapter 19:  Training and Deploying Tensorflow Models</a:t>
            </a:r>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a:xfrm>
            <a:off x="961498" y="2285999"/>
            <a:ext cx="10021811" cy="2441641"/>
          </a:xfrm>
        </p:spPr>
        <p:txBody>
          <a:bodyPr anchor="ctr">
            <a:normAutofit lnSpcReduction="10000"/>
          </a:bodyPr>
          <a:lstStyle/>
          <a:p>
            <a:pPr indent="-457200">
              <a:lnSpc>
                <a:spcPct val="100000"/>
              </a:lnSpc>
              <a:spcBef>
                <a:spcPts val="0"/>
              </a:spcBef>
            </a:pPr>
            <a:endParaRPr lang="en-US" dirty="0"/>
          </a:p>
          <a:p>
            <a:pPr indent="-457200">
              <a:lnSpc>
                <a:spcPct val="100000"/>
              </a:lnSpc>
              <a:spcBef>
                <a:spcPts val="0"/>
              </a:spcBef>
            </a:pPr>
            <a:r>
              <a:rPr lang="en-US" dirty="0"/>
              <a:t>Tensorflow Serving</a:t>
            </a:r>
          </a:p>
          <a:p>
            <a:pPr indent="-457200">
              <a:lnSpc>
                <a:spcPct val="100000"/>
              </a:lnSpc>
              <a:spcBef>
                <a:spcPts val="0"/>
              </a:spcBef>
            </a:pPr>
            <a:r>
              <a:rPr lang="en-US" dirty="0"/>
              <a:t>Vertex AI</a:t>
            </a:r>
          </a:p>
          <a:p>
            <a:pPr indent="-457200">
              <a:lnSpc>
                <a:spcPct val="100000"/>
              </a:lnSpc>
              <a:spcBef>
                <a:spcPts val="0"/>
              </a:spcBef>
            </a:pPr>
            <a:r>
              <a:rPr lang="en-US" dirty="0"/>
              <a:t>GPU Considerations</a:t>
            </a:r>
          </a:p>
          <a:p>
            <a:pPr indent="-457200">
              <a:lnSpc>
                <a:spcPct val="100000"/>
              </a:lnSpc>
              <a:spcBef>
                <a:spcPts val="0"/>
              </a:spcBef>
            </a:pPr>
            <a:r>
              <a:rPr lang="en-US" dirty="0"/>
              <a:t>Other Vertex AI Considerations</a:t>
            </a:r>
          </a:p>
          <a:p>
            <a:pPr indent="-457200">
              <a:lnSpc>
                <a:spcPct val="100000"/>
              </a:lnSpc>
              <a:spcBef>
                <a:spcPts val="0"/>
              </a:spcBef>
            </a:pPr>
            <a:r>
              <a:rPr lang="en-US" dirty="0"/>
              <a:t>Final Thoughts on the Book</a:t>
            </a:r>
          </a:p>
          <a:p>
            <a:pPr marL="0" indent="0">
              <a:lnSpc>
                <a:spcPct val="100000"/>
              </a:lnSpc>
              <a:spcBef>
                <a:spcPts val="0"/>
              </a:spcBef>
              <a:buNone/>
            </a:pPr>
            <a:endParaRPr lang="en-US" dirty="0"/>
          </a:p>
          <a:p>
            <a:pPr marL="0" indent="0">
              <a:buNone/>
            </a:pPr>
            <a:endParaRPr lang="en-US" sz="1700" dirty="0"/>
          </a:p>
        </p:txBody>
      </p:sp>
      <p:sp>
        <p:nvSpPr>
          <p:cNvPr id="4" name="Slide Number Placeholder 3">
            <a:extLst>
              <a:ext uri="{FF2B5EF4-FFF2-40B4-BE49-F238E27FC236}">
                <a16:creationId xmlns:a16="http://schemas.microsoft.com/office/drawing/2014/main" id="{BE8FF0F8-6AC3-BE95-8418-EB2ADF0BC376}"/>
              </a:ext>
            </a:extLst>
          </p:cNvPr>
          <p:cNvSpPr>
            <a:spLocks noGrp="1"/>
          </p:cNvSpPr>
          <p:nvPr>
            <p:ph type="sldNum" sz="quarter" idx="12"/>
          </p:nvPr>
        </p:nvSpPr>
        <p:spPr/>
        <p:txBody>
          <a:bodyPr/>
          <a:lstStyle/>
          <a:p>
            <a:fld id="{747A49F6-57A4-E440-B12B-4A17C756D3E3}" type="slidenum">
              <a:rPr lang="en-US" smtClean="0"/>
              <a:t>2</a:t>
            </a:fld>
            <a:endParaRPr lang="en-US" dirty="0"/>
          </a:p>
        </p:txBody>
      </p:sp>
    </p:spTree>
    <p:extLst>
      <p:ext uri="{BB962C8B-B14F-4D97-AF65-F5344CB8AC3E}">
        <p14:creationId xmlns:p14="http://schemas.microsoft.com/office/powerpoint/2010/main" val="1703006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C. GPU Considerations</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b="0" i="0" u="none" strike="noStrike" dirty="0">
                <a:solidFill>
                  <a:srgbClr val="0D0D0D"/>
                </a:solidFill>
                <a:effectLst/>
                <a:highlight>
                  <a:srgbClr val="FFFFFF"/>
                </a:highlight>
                <a:latin typeface="Söhne"/>
              </a:rPr>
              <a:t>Generally, one should place data processing operations on the CPU, and place neural network operations on the GPU. </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GPU have relatively narrow communication bandwidth and so it is better to avoid unnecessary data transfers to and from the GPU.</a:t>
            </a:r>
          </a:p>
          <a:p>
            <a:pPr marL="457200" lvl="1" indent="0">
              <a:buNone/>
            </a:pPr>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Adding CPU RAM is simple and relatively inexpensive, whereas adding GPU RAM is expensive because it is embedded in the GPU.</a:t>
            </a:r>
          </a:p>
          <a:p>
            <a:pPr marL="457200" lvl="1" indent="0">
              <a:buNone/>
            </a:pPr>
            <a:endParaRPr lang="en-US" b="0" i="0" u="none" strike="noStrike" dirty="0">
              <a:solidFill>
                <a:srgbClr val="0D0D0D"/>
              </a:solidFill>
              <a:effectLst/>
              <a:highlight>
                <a:srgbClr val="FFFFFF"/>
              </a:highlight>
              <a:latin typeface="Söhne"/>
            </a:endParaRPr>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20</a:t>
            </a:fld>
            <a:endParaRPr lang="en-US" dirty="0"/>
          </a:p>
        </p:txBody>
      </p:sp>
    </p:spTree>
    <p:extLst>
      <p:ext uri="{BB962C8B-B14F-4D97-AF65-F5344CB8AC3E}">
        <p14:creationId xmlns:p14="http://schemas.microsoft.com/office/powerpoint/2010/main" val="119545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Executing a Tensorflow graph across multiple devices in parallel</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19-6)</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21</a:t>
            </a:fld>
            <a:endParaRPr lang="en-US" sz="1100" dirty="0">
              <a:solidFill>
                <a:schemeClr val="tx1">
                  <a:lumMod val="50000"/>
                  <a:lumOff val="50000"/>
                </a:schemeClr>
              </a:solidFill>
            </a:endParaRPr>
          </a:p>
        </p:txBody>
      </p:sp>
      <p:pic>
        <p:nvPicPr>
          <p:cNvPr id="7170" name="Picture 2" descr="mls3 1906">
            <a:extLst>
              <a:ext uri="{FF2B5EF4-FFF2-40B4-BE49-F238E27FC236}">
                <a16:creationId xmlns:a16="http://schemas.microsoft.com/office/drawing/2014/main" id="{466D6594-0ABE-1BAF-0FD2-E049AFB36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840" y="97726"/>
            <a:ext cx="7620000" cy="654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1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Tensorflow using CUDA and cuDNN to control GPUs.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19-7)</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22</a:t>
            </a:fld>
            <a:endParaRPr lang="en-US" sz="1100" dirty="0">
              <a:solidFill>
                <a:schemeClr val="tx1">
                  <a:lumMod val="50000"/>
                  <a:lumOff val="50000"/>
                </a:schemeClr>
              </a:solidFill>
            </a:endParaRPr>
          </a:p>
        </p:txBody>
      </p:sp>
      <p:pic>
        <p:nvPicPr>
          <p:cNvPr id="9218" name="Picture 2" descr="mls3 1907">
            <a:extLst>
              <a:ext uri="{FF2B5EF4-FFF2-40B4-BE49-F238E27FC236}">
                <a16:creationId xmlns:a16="http://schemas.microsoft.com/office/drawing/2014/main" id="{61619D3C-660D-B568-86F4-6273EAF93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616" y="229777"/>
            <a:ext cx="4974089" cy="641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38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3100" dirty="0">
                <a:solidFill>
                  <a:srgbClr val="FFFFFF"/>
                </a:solidFill>
              </a:rPr>
              <a:t>Each program gets two GPUs.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19-8)</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23</a:t>
            </a:fld>
            <a:endParaRPr lang="en-US" sz="1100" dirty="0">
              <a:solidFill>
                <a:schemeClr val="tx1">
                  <a:lumMod val="50000"/>
                  <a:lumOff val="50000"/>
                </a:schemeClr>
              </a:solidFill>
            </a:endParaRPr>
          </a:p>
        </p:txBody>
      </p:sp>
      <p:pic>
        <p:nvPicPr>
          <p:cNvPr id="11266" name="Picture 2" descr="mls3 1908">
            <a:extLst>
              <a:ext uri="{FF2B5EF4-FFF2-40B4-BE49-F238E27FC236}">
                <a16:creationId xmlns:a16="http://schemas.microsoft.com/office/drawing/2014/main" id="{4E3A3436-D5B6-0A0E-0C92-A9B9E2180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9" y="1864614"/>
            <a:ext cx="76200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5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Each program gets all four GPUs, but only 2 GB of RAM on each GPU.</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19-9)</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24</a:t>
            </a:fld>
            <a:endParaRPr lang="en-US" sz="1100" dirty="0">
              <a:solidFill>
                <a:schemeClr val="tx1">
                  <a:lumMod val="50000"/>
                  <a:lumOff val="50000"/>
                </a:schemeClr>
              </a:solidFill>
            </a:endParaRPr>
          </a:p>
        </p:txBody>
      </p:sp>
      <p:pic>
        <p:nvPicPr>
          <p:cNvPr id="12290" name="Picture 2" descr="mls3 1909">
            <a:extLst>
              <a:ext uri="{FF2B5EF4-FFF2-40B4-BE49-F238E27FC236}">
                <a16:creationId xmlns:a16="http://schemas.microsoft.com/office/drawing/2014/main" id="{2C24FFC5-642C-8179-9848-4DB3E7CEF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920" y="1283495"/>
            <a:ext cx="762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989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a:bodyPr>
          <a:lstStyle/>
          <a:p>
            <a:r>
              <a:rPr lang="en-US" sz="2700" kern="1200" dirty="0">
                <a:solidFill>
                  <a:srgbClr val="FFFFFF"/>
                </a:solidFill>
                <a:latin typeface="+mj-lt"/>
                <a:ea typeface="+mj-ea"/>
                <a:cs typeface="+mj-cs"/>
              </a:rPr>
              <a:t>Order of e</a:t>
            </a:r>
            <a:r>
              <a:rPr lang="en-US" sz="2700" dirty="0">
                <a:solidFill>
                  <a:srgbClr val="FFFFFF"/>
                </a:solidFill>
              </a:rPr>
              <a:t>xecution</a:t>
            </a:r>
            <a:r>
              <a:rPr lang="en-US" sz="2700" kern="1200" dirty="0">
                <a:solidFill>
                  <a:srgbClr val="FFFFFF"/>
                </a:solidFill>
                <a:latin typeface="+mj-lt"/>
                <a:ea typeface="+mj-ea"/>
                <a:cs typeface="+mj-cs"/>
              </a:rPr>
              <a:t>.</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19-10)</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25</a:t>
            </a:fld>
            <a:endParaRPr lang="en-US" sz="1100" dirty="0">
              <a:solidFill>
                <a:schemeClr val="tx1">
                  <a:lumMod val="50000"/>
                  <a:lumOff val="50000"/>
                </a:schemeClr>
              </a:solidFill>
            </a:endParaRPr>
          </a:p>
        </p:txBody>
      </p:sp>
      <p:pic>
        <p:nvPicPr>
          <p:cNvPr id="14338" name="Picture 2" descr="mls3 1910">
            <a:extLst>
              <a:ext uri="{FF2B5EF4-FFF2-40B4-BE49-F238E27FC236}">
                <a16:creationId xmlns:a16="http://schemas.microsoft.com/office/drawing/2014/main" id="{4C28E7C4-E70D-0E01-CFA4-90793E52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9" y="127889"/>
            <a:ext cx="7620000" cy="66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1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fully connected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19-11)</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26</a:t>
            </a:fld>
            <a:endParaRPr lang="en-US" sz="1100" dirty="0">
              <a:solidFill>
                <a:schemeClr val="tx1">
                  <a:lumMod val="50000"/>
                  <a:lumOff val="50000"/>
                </a:schemeClr>
              </a:solidFill>
            </a:endParaRPr>
          </a:p>
        </p:txBody>
      </p:sp>
      <p:pic>
        <p:nvPicPr>
          <p:cNvPr id="16386" name="Picture 2" descr="mls3 1911">
            <a:extLst>
              <a:ext uri="{FF2B5EF4-FFF2-40B4-BE49-F238E27FC236}">
                <a16:creationId xmlns:a16="http://schemas.microsoft.com/office/drawing/2014/main" id="{4A1AFEB0-B7E5-0AF3-E50B-764803CBC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17" y="1010445"/>
            <a:ext cx="76200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5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partially connected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19-12)</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27</a:t>
            </a:fld>
            <a:endParaRPr lang="en-US" sz="1100" dirty="0">
              <a:solidFill>
                <a:schemeClr val="tx1">
                  <a:lumMod val="50000"/>
                  <a:lumOff val="50000"/>
                </a:schemeClr>
              </a:solidFill>
            </a:endParaRPr>
          </a:p>
        </p:txBody>
      </p:sp>
      <p:pic>
        <p:nvPicPr>
          <p:cNvPr id="18434" name="Picture 2" descr="mls3 1912">
            <a:extLst>
              <a:ext uri="{FF2B5EF4-FFF2-40B4-BE49-F238E27FC236}">
                <a16:creationId xmlns:a16="http://schemas.microsoft.com/office/drawing/2014/main" id="{538C57D1-29B8-7D00-8E2E-1DAF35C4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260" y="478712"/>
            <a:ext cx="7620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2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deep recurrent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19-13)</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28</a:t>
            </a:fld>
            <a:endParaRPr lang="en-US" sz="1100" dirty="0">
              <a:solidFill>
                <a:schemeClr val="tx1">
                  <a:lumMod val="50000"/>
                  <a:lumOff val="50000"/>
                </a:schemeClr>
              </a:solidFill>
            </a:endParaRPr>
          </a:p>
        </p:txBody>
      </p:sp>
      <p:pic>
        <p:nvPicPr>
          <p:cNvPr id="20482" name="Picture 2" descr="mls3 1913">
            <a:extLst>
              <a:ext uri="{FF2B5EF4-FFF2-40B4-BE49-F238E27FC236}">
                <a16:creationId xmlns:a16="http://schemas.microsoft.com/office/drawing/2014/main" id="{ECA1D324-5A1D-D57D-26C8-EE7F8AE8F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1" y="662959"/>
            <a:ext cx="762000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44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Data parallelism using a mirrored strategy.</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19-14)</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29</a:t>
            </a:fld>
            <a:endParaRPr lang="en-US" sz="1100" dirty="0">
              <a:solidFill>
                <a:schemeClr val="tx1">
                  <a:lumMod val="50000"/>
                  <a:lumOff val="50000"/>
                </a:schemeClr>
              </a:solidFill>
            </a:endParaRPr>
          </a:p>
        </p:txBody>
      </p:sp>
      <p:pic>
        <p:nvPicPr>
          <p:cNvPr id="22530" name="Picture 2" descr="mls3 1914">
            <a:extLst>
              <a:ext uri="{FF2B5EF4-FFF2-40B4-BE49-F238E27FC236}">
                <a16:creationId xmlns:a16="http://schemas.microsoft.com/office/drawing/2014/main" id="{F83200B5-BC56-FFB5-C0AA-32F441CB3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086" y="80193"/>
            <a:ext cx="7413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5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838200" y="365125"/>
            <a:ext cx="10515600" cy="4679841"/>
          </a:xfrm>
        </p:spPr>
        <p:txBody>
          <a:bodyPr>
            <a:normAutofit/>
          </a:bodyPr>
          <a:lstStyle/>
          <a:p>
            <a:r>
              <a:rPr lang="en-US" dirty="0"/>
              <a:t>A. Tensorflow Serving</a:t>
            </a: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p:txBody>
          <a:bodyPr>
            <a:normAutofit/>
          </a:bodyPr>
          <a:lstStyle/>
          <a:p>
            <a:pPr lvl="1"/>
            <a:r>
              <a:rPr lang="en-US" b="0" i="0" u="none" strike="noStrike" dirty="0">
                <a:solidFill>
                  <a:srgbClr val="0D0D0D"/>
                </a:solidFill>
                <a:effectLst/>
                <a:highlight>
                  <a:srgbClr val="FFFFFF"/>
                </a:highlight>
                <a:latin typeface="Söhne"/>
              </a:rPr>
              <a:t>A serving system is a software infrastructure designed to deploy, manage, and serve machine learning models in production environments. The primary purpose of a serving system is to make trained models available for use by applications and end-users, allowing them to generate predictions or inferences in real-time or batch model.</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TensorFlow Serving (TS) is a serving system written in C++ and designed for machine learning models. Developed by Google, </a:t>
            </a:r>
            <a:r>
              <a:rPr lang="en-US" dirty="0">
                <a:solidFill>
                  <a:srgbClr val="0D0D0D"/>
                </a:solidFill>
                <a:highlight>
                  <a:srgbClr val="FFFFFF"/>
                </a:highlight>
                <a:latin typeface="Söhne"/>
              </a:rPr>
              <a:t>it also </a:t>
            </a:r>
            <a:r>
              <a:rPr lang="en-US" b="0" i="0" u="none" strike="noStrike" dirty="0">
                <a:solidFill>
                  <a:srgbClr val="0D0D0D"/>
                </a:solidFill>
                <a:effectLst/>
                <a:highlight>
                  <a:srgbClr val="FFFFFF"/>
                </a:highlight>
                <a:latin typeface="Söhne"/>
              </a:rPr>
              <a:t>supports serving models trained with other machine learning frameworks.  It is a “wrapper” for models ready to be deployed.</a:t>
            </a:r>
          </a:p>
          <a:p>
            <a:pPr marL="457200" lvl="1" indent="0">
              <a:buNone/>
            </a:pPr>
            <a:endParaRPr lang="en-US" b="0" i="0" u="none" strike="noStrike" dirty="0">
              <a:solidFill>
                <a:srgbClr val="0D0D0D"/>
              </a:solidFill>
              <a:effectLst/>
              <a:latin typeface="Söhne"/>
            </a:endParaRPr>
          </a:p>
          <a:p>
            <a:pPr lvl="1"/>
            <a:endParaRPr lang="en-US" dirty="0"/>
          </a:p>
          <a:p>
            <a:pPr marL="0"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p:txBody>
          <a:bodyPr/>
          <a:lstStyle/>
          <a:p>
            <a:fld id="{747A49F6-57A4-E440-B12B-4A17C756D3E3}" type="slidenum">
              <a:rPr lang="en-US" smtClean="0"/>
              <a:t>3</a:t>
            </a:fld>
            <a:endParaRPr lang="en-US" dirty="0"/>
          </a:p>
        </p:txBody>
      </p:sp>
    </p:spTree>
    <p:extLst>
      <p:ext uri="{BB962C8B-B14F-4D97-AF65-F5344CB8AC3E}">
        <p14:creationId xmlns:p14="http://schemas.microsoft.com/office/powerpoint/2010/main" val="262936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Data parallelism using centralized parameters.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19-15)</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30</a:t>
            </a:fld>
            <a:endParaRPr lang="en-US" sz="1100" dirty="0">
              <a:solidFill>
                <a:schemeClr val="tx1">
                  <a:lumMod val="50000"/>
                  <a:lumOff val="50000"/>
                </a:schemeClr>
              </a:solidFill>
            </a:endParaRPr>
          </a:p>
        </p:txBody>
      </p:sp>
      <p:pic>
        <p:nvPicPr>
          <p:cNvPr id="24578" name="Picture 2" descr="mls3 1915">
            <a:extLst>
              <a:ext uri="{FF2B5EF4-FFF2-40B4-BE49-F238E27FC236}">
                <a16:creationId xmlns:a16="http://schemas.microsoft.com/office/drawing/2014/main" id="{C2708781-ED40-7C62-6D72-136C56B3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1" y="876085"/>
            <a:ext cx="7620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PipeDream’s pipeline parallelism.</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19-17)</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31</a:t>
            </a:fld>
            <a:endParaRPr lang="en-US" sz="1100" dirty="0">
              <a:solidFill>
                <a:schemeClr val="tx1">
                  <a:lumMod val="50000"/>
                  <a:lumOff val="50000"/>
                </a:schemeClr>
              </a:solidFill>
            </a:endParaRPr>
          </a:p>
        </p:txBody>
      </p:sp>
      <p:pic>
        <p:nvPicPr>
          <p:cNvPr id="26626" name="Picture 2" descr="mls3 1917">
            <a:extLst>
              <a:ext uri="{FF2B5EF4-FFF2-40B4-BE49-F238E27FC236}">
                <a16:creationId xmlns:a16="http://schemas.microsoft.com/office/drawing/2014/main" id="{FEB37856-A3FC-349E-6F88-F1C957955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28" y="2648745"/>
            <a:ext cx="7620000"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70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An example Tensorflow cluster.</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19-18)</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32</a:t>
            </a:fld>
            <a:endParaRPr lang="en-US" sz="1100" dirty="0">
              <a:solidFill>
                <a:schemeClr val="tx1">
                  <a:lumMod val="50000"/>
                  <a:lumOff val="50000"/>
                </a:schemeClr>
              </a:solidFill>
            </a:endParaRPr>
          </a:p>
        </p:txBody>
      </p:sp>
      <p:pic>
        <p:nvPicPr>
          <p:cNvPr id="28674" name="Picture 2" descr="mls3 1918">
            <a:extLst>
              <a:ext uri="{FF2B5EF4-FFF2-40B4-BE49-F238E27FC236}">
                <a16:creationId xmlns:a16="http://schemas.microsoft.com/office/drawing/2014/main" id="{F9245B6A-D6D2-BD56-3AF7-947D72AB2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1" y="948709"/>
            <a:ext cx="76200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005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D. Other Vertex AI Considerations</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endParaRPr lang="en-US" dirty="0">
              <a:solidFill>
                <a:srgbClr val="0D0D0D"/>
              </a:solidFill>
              <a:highlight>
                <a:srgbClr val="FFFFFF"/>
              </a:highlight>
              <a:latin typeface="Söhne"/>
            </a:endParaRPr>
          </a:p>
          <a:p>
            <a:pPr marL="457200" lvl="1" indent="0">
              <a:buNone/>
            </a:pPr>
            <a:endParaRPr lang="en-US" dirty="0">
              <a:solidFill>
                <a:srgbClr val="0D0D0D"/>
              </a:solidFill>
              <a:highlight>
                <a:srgbClr val="FFFFFF"/>
              </a:highlight>
              <a:latin typeface="Söhne"/>
            </a:endParaRPr>
          </a:p>
          <a:p>
            <a:pPr lvl="1"/>
            <a:r>
              <a:rPr lang="en-US" dirty="0">
                <a:solidFill>
                  <a:srgbClr val="0D0D0D"/>
                </a:solidFill>
                <a:highlight>
                  <a:srgbClr val="FFFFFF"/>
                </a:highlight>
                <a:latin typeface="Söhne"/>
              </a:rPr>
              <a:t>Running Large Training Jobs on Vertex AI – using many GPUs and servers to train a very large model may be more efficiently conducted on the Google Cloud Service (Vertex AI).</a:t>
            </a:r>
            <a:endParaRPr lang="en-US" b="0" i="0" u="none" strike="noStrike" dirty="0">
              <a:solidFill>
                <a:srgbClr val="0D0D0D"/>
              </a:solidFill>
              <a:effectLst/>
              <a:highlight>
                <a:srgbClr val="FFFFFF"/>
              </a:highlight>
              <a:latin typeface="Söhne"/>
            </a:endParaRPr>
          </a:p>
          <a:p>
            <a:pPr marL="457200" lvl="1" indent="0">
              <a:buNone/>
            </a:pPr>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Hyperparameter Tuning on Vertex AI – based on a Bayesian optimization algorithm, it can find the optimal combination of hyperparameters quickly.</a:t>
            </a: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33</a:t>
            </a:fld>
            <a:endParaRPr lang="en-US" dirty="0"/>
          </a:p>
        </p:txBody>
      </p:sp>
    </p:spTree>
    <p:extLst>
      <p:ext uri="{BB962C8B-B14F-4D97-AF65-F5344CB8AC3E}">
        <p14:creationId xmlns:p14="http://schemas.microsoft.com/office/powerpoint/2010/main" val="648789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D. Final Thoughts on the Book</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85283"/>
            <a:ext cx="10515600" cy="4667250"/>
          </a:xfrm>
        </p:spPr>
        <p:txBody>
          <a:bodyPr>
            <a:normAutofit/>
          </a:bodyPr>
          <a:lstStyle/>
          <a:p>
            <a:pPr lvl="1"/>
            <a:endParaRPr lang="en-US" b="0" i="0" u="none" strike="noStrike" dirty="0">
              <a:solidFill>
                <a:srgbClr val="0D0D0D"/>
              </a:solidFill>
              <a:effectLst/>
              <a:highlight>
                <a:srgbClr val="FFFFFF"/>
              </a:highlight>
              <a:latin typeface="Söhne"/>
            </a:endParaRPr>
          </a:p>
          <a:p>
            <a:pPr marL="457200" lvl="1" indent="0">
              <a:buNone/>
            </a:pPr>
            <a:endParaRPr lang="en-US" b="0" i="0" u="none" strike="noStrike" dirty="0">
              <a:solidFill>
                <a:srgbClr val="0D0D0D"/>
              </a:solidFill>
              <a:effectLst/>
              <a:highlight>
                <a:srgbClr val="FFFFFF"/>
              </a:highlight>
              <a:latin typeface="Söhne"/>
            </a:endParaRPr>
          </a:p>
          <a:p>
            <a:pPr marL="457200" lvl="1" indent="0">
              <a:buNone/>
            </a:pP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34</a:t>
            </a:fld>
            <a:endParaRPr lang="en-US" dirty="0"/>
          </a:p>
        </p:txBody>
      </p:sp>
      <p:sp>
        <p:nvSpPr>
          <p:cNvPr id="5" name="TextBox 4">
            <a:extLst>
              <a:ext uri="{FF2B5EF4-FFF2-40B4-BE49-F238E27FC236}">
                <a16:creationId xmlns:a16="http://schemas.microsoft.com/office/drawing/2014/main" id="{0EE409DE-0400-7E71-AEA3-223EA2B9E0C7}"/>
              </a:ext>
            </a:extLst>
          </p:cNvPr>
          <p:cNvSpPr txBox="1"/>
          <p:nvPr/>
        </p:nvSpPr>
        <p:spPr>
          <a:xfrm>
            <a:off x="1450109" y="1853571"/>
            <a:ext cx="8192654"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book covered many topics well, but sometimes the details in the book did not seem necessary to explain the concepts or principles.</a:t>
            </a:r>
          </a:p>
          <a:p>
            <a:endParaRPr lang="en-US" sz="2000" dirty="0"/>
          </a:p>
          <a:p>
            <a:pPr marL="285750" indent="-285750">
              <a:buFont typeface="Arial" panose="020B0604020202020204" pitchFamily="34" charset="0"/>
              <a:buChar char="•"/>
            </a:pPr>
            <a:r>
              <a:rPr lang="en-US" sz="2000" dirty="0"/>
              <a:t>The book focuses on the Tensorflow/Keras/Scikit Learn libraries.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Certain sections of the book are quickly becoming dated.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book did not cover cost considerations in developing machine learning models well.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Overall, a very good introductory text on machine learning.</a:t>
            </a:r>
          </a:p>
        </p:txBody>
      </p:sp>
    </p:spTree>
    <p:extLst>
      <p:ext uri="{BB962C8B-B14F-4D97-AF65-F5344CB8AC3E}">
        <p14:creationId xmlns:p14="http://schemas.microsoft.com/office/powerpoint/2010/main" val="172270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838200" y="365125"/>
            <a:ext cx="10515600" cy="4921578"/>
          </a:xfrm>
        </p:spPr>
        <p:txBody>
          <a:bodyPr>
            <a:normAutofit/>
          </a:bodyPr>
          <a:lstStyle/>
          <a:p>
            <a:r>
              <a:rPr lang="en-US" dirty="0"/>
              <a:t>A. Tensorflow Serving</a:t>
            </a: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p:txBody>
          <a:bodyPr>
            <a:normAutofit/>
          </a:bodyPr>
          <a:lstStyle/>
          <a:p>
            <a:pPr lvl="1"/>
            <a:r>
              <a:rPr lang="en-US" dirty="0">
                <a:solidFill>
                  <a:srgbClr val="0D0D0D"/>
                </a:solidFill>
                <a:latin typeface="Söhne"/>
              </a:rPr>
              <a:t>TS</a:t>
            </a:r>
            <a:r>
              <a:rPr lang="en-US" b="0" i="0" u="none" strike="noStrike" dirty="0">
                <a:solidFill>
                  <a:srgbClr val="0D0D0D"/>
                </a:solidFill>
                <a:effectLst/>
                <a:latin typeface="Söhne"/>
              </a:rPr>
              <a:t> supports versioned models, allowing updates and rollbacks. It can </a:t>
            </a:r>
            <a:r>
              <a:rPr lang="en-US" dirty="0">
                <a:solidFill>
                  <a:srgbClr val="0D0D0D"/>
                </a:solidFill>
                <a:latin typeface="Söhne"/>
              </a:rPr>
              <a:t>deploy</a:t>
            </a:r>
            <a:r>
              <a:rPr lang="en-US" b="0" i="0" u="none" strike="noStrike" dirty="0">
                <a:solidFill>
                  <a:srgbClr val="0D0D0D"/>
                </a:solidFill>
                <a:effectLst/>
                <a:latin typeface="Söhne"/>
              </a:rPr>
              <a:t> new versions of models without downtime.</a:t>
            </a:r>
          </a:p>
          <a:p>
            <a:pPr lvl="1"/>
            <a:endParaRPr lang="en-US" b="0" i="0" u="none" strike="noStrike" dirty="0">
              <a:solidFill>
                <a:srgbClr val="0D0D0D"/>
              </a:solidFill>
              <a:effectLst/>
              <a:latin typeface="Söhne"/>
            </a:endParaRPr>
          </a:p>
          <a:p>
            <a:pPr lvl="1"/>
            <a:r>
              <a:rPr lang="en-US" dirty="0">
                <a:solidFill>
                  <a:srgbClr val="0D0D0D"/>
                </a:solidFill>
                <a:latin typeface="Söhne"/>
              </a:rPr>
              <a:t>TS p</a:t>
            </a:r>
            <a:r>
              <a:rPr lang="en-US" b="0" i="0" u="none" strike="noStrike" dirty="0">
                <a:solidFill>
                  <a:srgbClr val="0D0D0D"/>
                </a:solidFill>
                <a:effectLst/>
                <a:latin typeface="Söhne"/>
              </a:rPr>
              <a:t>rovides both REST API and gRPC interfaces, making it easy to integrate with different client applications.  A REST API is an API that uses standard HTTP verbs such as GET, POST, PUT and DELETE, and uses JSON as inputs and outputs.  </a:t>
            </a:r>
            <a:r>
              <a:rPr lang="en-US" dirty="0">
                <a:solidFill>
                  <a:srgbClr val="0D0D0D"/>
                </a:solidFill>
                <a:latin typeface="Söhne"/>
              </a:rPr>
              <a:t>The gRPC protocol is more complex but more efficient – data is exchanged using protocol buffers.</a:t>
            </a:r>
          </a:p>
          <a:p>
            <a:pPr lvl="1"/>
            <a:endParaRPr lang="en-US" b="0" i="0" u="none" strike="noStrike" dirty="0">
              <a:solidFill>
                <a:srgbClr val="0D0D0D"/>
              </a:solidFill>
              <a:effectLst/>
              <a:latin typeface="Söhne"/>
            </a:endParaRPr>
          </a:p>
          <a:p>
            <a:pPr lvl="1"/>
            <a:r>
              <a:rPr lang="en-US" dirty="0">
                <a:solidFill>
                  <a:srgbClr val="0D0D0D"/>
                </a:solidFill>
                <a:latin typeface="Söhne"/>
              </a:rPr>
              <a:t>TS</a:t>
            </a:r>
            <a:r>
              <a:rPr lang="en-US" b="0" i="0" u="none" strike="noStrike" dirty="0">
                <a:solidFill>
                  <a:srgbClr val="0D0D0D"/>
                </a:solidFill>
                <a:effectLst/>
                <a:latin typeface="Söhne"/>
              </a:rPr>
              <a:t> is widely used for deploying machine learning models in production due to its robustness and ease of integration with the TensorFlow ecosystem.</a:t>
            </a:r>
          </a:p>
          <a:p>
            <a:pPr lvl="1"/>
            <a:endParaRPr lang="en-US" b="0" i="0" u="none" strike="noStrike" dirty="0">
              <a:solidFill>
                <a:srgbClr val="0D0D0D"/>
              </a:solidFill>
              <a:effectLst/>
              <a:latin typeface="Söhne"/>
            </a:endParaRPr>
          </a:p>
          <a:p>
            <a:pPr lvl="1"/>
            <a:endParaRPr lang="en-US" dirty="0"/>
          </a:p>
          <a:p>
            <a:pPr marL="0"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p:txBody>
          <a:bodyPr/>
          <a:lstStyle/>
          <a:p>
            <a:fld id="{747A49F6-57A4-E440-B12B-4A17C756D3E3}" type="slidenum">
              <a:rPr lang="en-US" smtClean="0"/>
              <a:t>4</a:t>
            </a:fld>
            <a:endParaRPr lang="en-US" dirty="0"/>
          </a:p>
        </p:txBody>
      </p:sp>
    </p:spTree>
    <p:extLst>
      <p:ext uri="{BB962C8B-B14F-4D97-AF65-F5344CB8AC3E}">
        <p14:creationId xmlns:p14="http://schemas.microsoft.com/office/powerpoint/2010/main" val="225800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3100" dirty="0">
                <a:solidFill>
                  <a:srgbClr val="FFFFFF"/>
                </a:solidFill>
              </a:rPr>
              <a:t>T</a:t>
            </a:r>
            <a:r>
              <a:rPr lang="en-US" sz="2700" kern="1200" dirty="0">
                <a:solidFill>
                  <a:srgbClr val="FFFFFF"/>
                </a:solidFill>
                <a:latin typeface="+mj-lt"/>
                <a:ea typeface="+mj-ea"/>
                <a:cs typeface="+mj-cs"/>
              </a:rPr>
              <a:t>ensorflow</a:t>
            </a:r>
            <a:r>
              <a:rPr lang="en-US" sz="2700" dirty="0">
                <a:solidFill>
                  <a:srgbClr val="FFFFFF"/>
                </a:solidFill>
              </a:rPr>
              <a:t> </a:t>
            </a:r>
            <a:r>
              <a:rPr lang="en-US" sz="2700" kern="1200" dirty="0">
                <a:solidFill>
                  <a:srgbClr val="FFFFFF"/>
                </a:solidFill>
                <a:latin typeface="+mj-lt"/>
                <a:ea typeface="+mj-ea"/>
                <a:cs typeface="+mj-cs"/>
              </a:rPr>
              <a:t>Serving</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rgbClr val="FFFFFF"/>
                </a:solidFill>
              </a:rPr>
              <a:t>Moroney, </a:t>
            </a:r>
            <a:r>
              <a:rPr lang="en-US" sz="2700" i="1" dirty="0">
                <a:solidFill>
                  <a:srgbClr val="FFFFFF"/>
                </a:solidFill>
              </a:rPr>
              <a:t>AI and Machine Learning for Coders</a:t>
            </a:r>
            <a:r>
              <a:rPr lang="en-US" sz="2700" kern="1200" dirty="0">
                <a:solidFill>
                  <a:srgbClr val="FFFFFF"/>
                </a:solidFill>
                <a:latin typeface="+mj-lt"/>
                <a:ea typeface="+mj-ea"/>
                <a:cs typeface="+mj-cs"/>
              </a:rPr>
              <a:t>)</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5</a:t>
            </a:fld>
            <a:endParaRPr lang="en-US" sz="1100" dirty="0">
              <a:solidFill>
                <a:schemeClr val="tx1">
                  <a:lumMod val="50000"/>
                  <a:lumOff val="50000"/>
                </a:schemeClr>
              </a:solidFill>
            </a:endParaRPr>
          </a:p>
        </p:txBody>
      </p:sp>
      <p:pic>
        <p:nvPicPr>
          <p:cNvPr id="1026" name="Picture 2" descr="Adding model serving architecture to the pipeline">
            <a:extLst>
              <a:ext uri="{FF2B5EF4-FFF2-40B4-BE49-F238E27FC236}">
                <a16:creationId xmlns:a16="http://schemas.microsoft.com/office/drawing/2014/main" id="{4D49A770-385C-2549-9E1D-EB31CC01E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69" y="1720476"/>
            <a:ext cx="6976007" cy="357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6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a:bodyPr>
          <a:lstStyle/>
          <a:p>
            <a:r>
              <a:rPr lang="en-US" sz="3100" dirty="0">
                <a:solidFill>
                  <a:srgbClr val="FFFFFF"/>
                </a:solidFill>
              </a:rPr>
              <a:t>T</a:t>
            </a:r>
            <a:r>
              <a:rPr lang="en-US" sz="2700" kern="1200" dirty="0">
                <a:solidFill>
                  <a:srgbClr val="FFFFFF"/>
                </a:solidFill>
                <a:latin typeface="+mj-lt"/>
                <a:ea typeface="+mj-ea"/>
                <a:cs typeface="+mj-cs"/>
              </a:rPr>
              <a:t>ensorflow</a:t>
            </a:r>
            <a:r>
              <a:rPr lang="en-US" sz="2700" dirty="0">
                <a:solidFill>
                  <a:srgbClr val="FFFFFF"/>
                </a:solidFill>
              </a:rPr>
              <a:t> </a:t>
            </a:r>
            <a:r>
              <a:rPr lang="en-US" sz="2700" kern="1200" dirty="0">
                <a:solidFill>
                  <a:srgbClr val="FFFFFF"/>
                </a:solidFill>
                <a:latin typeface="+mj-lt"/>
                <a:ea typeface="+mj-ea"/>
                <a:cs typeface="+mj-cs"/>
              </a:rPr>
              <a:t>Serving</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a:t>
            </a:r>
            <a:r>
              <a:rPr lang="en-US" sz="2700" kern="1200" dirty="0">
                <a:solidFill>
                  <a:srgbClr val="FFFFFF"/>
                </a:solidFill>
                <a:latin typeface="+mj-lt"/>
                <a:ea typeface="+mj-ea"/>
                <a:cs typeface="+mj-cs"/>
              </a:rPr>
              <a:t>, Figure 19-1)</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pic>
        <p:nvPicPr>
          <p:cNvPr id="1028" name="Picture 4" descr="mls3 1901">
            <a:extLst>
              <a:ext uri="{FF2B5EF4-FFF2-40B4-BE49-F238E27FC236}">
                <a16:creationId xmlns:a16="http://schemas.microsoft.com/office/drawing/2014/main" id="{EBCD309D-4340-AC64-2B0D-98C7FEC912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945147"/>
            <a:ext cx="7225748" cy="49677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6</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143661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Scaling up TF Serving with Load Balancing</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a:t>
            </a:r>
            <a:r>
              <a:rPr lang="en-US" sz="2700" dirty="0">
                <a:solidFill>
                  <a:schemeClr val="bg1"/>
                </a:solidFill>
              </a:rPr>
              <a:t>Géron, </a:t>
            </a:r>
            <a:r>
              <a:rPr lang="en-US" sz="2700" kern="1200" dirty="0">
                <a:solidFill>
                  <a:srgbClr val="FFFFFF"/>
                </a:solidFill>
                <a:latin typeface="+mj-lt"/>
                <a:ea typeface="+mj-ea"/>
                <a:cs typeface="+mj-cs"/>
              </a:rPr>
              <a:t>Figure 19-2)</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7</a:t>
            </a:fld>
            <a:endParaRPr lang="en-US" sz="1100" dirty="0">
              <a:solidFill>
                <a:schemeClr val="tx1">
                  <a:lumMod val="50000"/>
                  <a:lumOff val="50000"/>
                </a:schemeClr>
              </a:solidFill>
            </a:endParaRPr>
          </a:p>
        </p:txBody>
      </p:sp>
      <p:pic>
        <p:nvPicPr>
          <p:cNvPr id="3074" name="Picture 2" descr="mls3 1902">
            <a:extLst>
              <a:ext uri="{FF2B5EF4-FFF2-40B4-BE49-F238E27FC236}">
                <a16:creationId xmlns:a16="http://schemas.microsoft.com/office/drawing/2014/main" id="{70C56B84-FDF6-BD82-5346-E2E9E0DD8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034" y="2193058"/>
            <a:ext cx="6248256" cy="190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2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A. Tensorflow Serving - Implementation</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dirty="0"/>
              <a:t>TS can be implemented in a variety of ways:</a:t>
            </a:r>
          </a:p>
          <a:p>
            <a:pPr lvl="2">
              <a:buFont typeface="Courier New" panose="02070309020205020404" pitchFamily="49" charset="0"/>
              <a:buChar char="o"/>
            </a:pPr>
            <a:r>
              <a:rPr lang="en-US" dirty="0"/>
              <a:t>System’s package manager</a:t>
            </a:r>
          </a:p>
          <a:p>
            <a:pPr lvl="2">
              <a:buFont typeface="Courier New" panose="02070309020205020404" pitchFamily="49" charset="0"/>
              <a:buChar char="o"/>
            </a:pPr>
            <a:r>
              <a:rPr lang="en-US" dirty="0"/>
              <a:t>Docker image/container</a:t>
            </a:r>
          </a:p>
          <a:p>
            <a:pPr lvl="2">
              <a:buFont typeface="Courier New" panose="02070309020205020404" pitchFamily="49" charset="0"/>
              <a:buChar char="o"/>
            </a:pPr>
            <a:r>
              <a:rPr lang="en-US" dirty="0"/>
              <a:t>Installing from the source</a:t>
            </a:r>
          </a:p>
          <a:p>
            <a:pPr marL="914400" lvl="2" indent="0">
              <a:buNone/>
            </a:pPr>
            <a:endParaRPr lang="en-US" dirty="0"/>
          </a:p>
          <a:p>
            <a:pPr lvl="1"/>
            <a:r>
              <a:rPr lang="en-US" dirty="0"/>
              <a:t>TS can be implemented in Ubuntu with the following steps:</a:t>
            </a:r>
          </a:p>
          <a:p>
            <a:pPr marL="1371600" lvl="2" indent="-457200">
              <a:buFont typeface="+mj-lt"/>
              <a:buAutoNum type="arabicPeriod"/>
            </a:pPr>
            <a:r>
              <a:rPr lang="en-US" dirty="0"/>
              <a:t>Install the tensorflow-model-server package.</a:t>
            </a:r>
          </a:p>
          <a:p>
            <a:pPr marL="1371600" lvl="2" indent="-457200">
              <a:buFont typeface="+mj-lt"/>
              <a:buAutoNum type="arabicPeriod"/>
            </a:pPr>
            <a:r>
              <a:rPr lang="en-US" dirty="0"/>
              <a:t>Save the absolute path of the base model directory.</a:t>
            </a:r>
          </a:p>
          <a:p>
            <a:pPr marL="1371600" lvl="2" indent="-457200">
              <a:buFont typeface="+mj-lt"/>
              <a:buAutoNum type="arabicPeriod"/>
            </a:pPr>
            <a:r>
              <a:rPr lang="en-US" dirty="0"/>
              <a:t>Start the server.</a:t>
            </a:r>
          </a:p>
          <a:p>
            <a:pPr lvl="2"/>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8</a:t>
            </a:fld>
            <a:endParaRPr lang="en-US" dirty="0"/>
          </a:p>
        </p:txBody>
      </p:sp>
    </p:spTree>
    <p:extLst>
      <p:ext uri="{BB962C8B-B14F-4D97-AF65-F5344CB8AC3E}">
        <p14:creationId xmlns:p14="http://schemas.microsoft.com/office/powerpoint/2010/main" val="9850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A. Tensorflow Serving - Code</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lnSpcReduction="10000"/>
          </a:bodyPr>
          <a:lstStyle/>
          <a:p>
            <a:pPr marL="1371600" lvl="2" indent="-457200">
              <a:buFont typeface="+mj-lt"/>
              <a:buAutoNum type="arabicPeriod"/>
            </a:pPr>
            <a:r>
              <a:rPr lang="en-US" dirty="0"/>
              <a:t>Install the tensorflow-model-server package (running on Colab):</a:t>
            </a:r>
          </a:p>
          <a:p>
            <a:pPr marL="1371600" lvl="2" indent="-457200">
              <a:buFont typeface="+mj-lt"/>
              <a:buAutoNum type="arabicPeriod"/>
            </a:pPr>
            <a:endParaRPr lang="en-US" dirty="0"/>
          </a:p>
          <a:p>
            <a:pPr marL="1371600" lvl="3" indent="0">
              <a:buNone/>
            </a:pPr>
            <a:r>
              <a:rPr lang="en-US" dirty="0">
                <a:solidFill>
                  <a:srgbClr val="0070C0"/>
                </a:solidFill>
              </a:rPr>
              <a:t>if "google.colab" in sys.modules or "kaggle_secrets" in sys.modules:</a:t>
            </a:r>
          </a:p>
          <a:p>
            <a:pPr marL="1371600" lvl="3" indent="0">
              <a:buNone/>
            </a:pPr>
            <a:r>
              <a:rPr lang="en-US" dirty="0">
                <a:solidFill>
                  <a:srgbClr val="0070C0"/>
                </a:solidFill>
              </a:rPr>
              <a:t>    url = "https://storage.googleapis.com/tensorflow-serving-apt"</a:t>
            </a:r>
          </a:p>
          <a:p>
            <a:pPr marL="1371600" lvl="3" indent="0">
              <a:buNone/>
            </a:pPr>
            <a:r>
              <a:rPr lang="en-US" dirty="0">
                <a:solidFill>
                  <a:srgbClr val="0070C0"/>
                </a:solidFill>
              </a:rPr>
              <a:t>    src = "stable tensorflow-model-server tensorflow-model-server-universal"</a:t>
            </a:r>
          </a:p>
          <a:p>
            <a:pPr marL="1371600" lvl="3" indent="0">
              <a:buNone/>
            </a:pPr>
            <a:r>
              <a:rPr lang="en-US" dirty="0">
                <a:solidFill>
                  <a:srgbClr val="0070C0"/>
                </a:solidFill>
              </a:rPr>
              <a:t>    !echo 'deb {url} {src}' &gt; /etc/apt/sources.list.d/tensorflow-serving.list</a:t>
            </a:r>
          </a:p>
          <a:p>
            <a:pPr marL="1371600" lvl="3" indent="0">
              <a:buNone/>
            </a:pPr>
            <a:r>
              <a:rPr lang="en-US" dirty="0">
                <a:solidFill>
                  <a:srgbClr val="0070C0"/>
                </a:solidFill>
              </a:rPr>
              <a:t>    !curl '{url}/tensorflow-serving.release.pub.gpg' | apt-key add -</a:t>
            </a:r>
          </a:p>
          <a:p>
            <a:pPr marL="1371600" lvl="3" indent="0">
              <a:buNone/>
            </a:pPr>
            <a:r>
              <a:rPr lang="en-US" dirty="0">
                <a:solidFill>
                  <a:srgbClr val="0070C0"/>
                </a:solidFill>
              </a:rPr>
              <a:t>    !apt update -q &amp;&amp; apt-get install -y tensorflow-model-server</a:t>
            </a:r>
          </a:p>
          <a:p>
            <a:pPr marL="1371600" lvl="3" indent="0">
              <a:buNone/>
            </a:pPr>
            <a:r>
              <a:rPr lang="en-US" dirty="0">
                <a:solidFill>
                  <a:srgbClr val="0070C0"/>
                </a:solidFill>
              </a:rPr>
              <a:t>    %pip install -q -U tensorflow-serving-api</a:t>
            </a:r>
          </a:p>
          <a:p>
            <a:pPr marL="1371600" lvl="3" indent="0">
              <a:buNone/>
            </a:pPr>
            <a:endParaRPr lang="en-US" dirty="0">
              <a:solidFill>
                <a:srgbClr val="FF0000"/>
              </a:solidFill>
            </a:endParaRPr>
          </a:p>
          <a:p>
            <a:pPr marL="0" lvl="3" indent="0">
              <a:buNone/>
            </a:pPr>
            <a:r>
              <a:rPr lang="en-US" sz="2000" dirty="0">
                <a:solidFill>
                  <a:srgbClr val="FF0000"/>
                </a:solidFill>
              </a:rPr>
              <a:t>  	</a:t>
            </a:r>
            <a:r>
              <a:rPr lang="en-US" sz="2000" dirty="0"/>
              <a:t>2. Save the absolute path of the base model directory:</a:t>
            </a:r>
          </a:p>
          <a:p>
            <a:pPr marL="0" lvl="3" indent="0">
              <a:buNone/>
            </a:pPr>
            <a:endParaRPr lang="en-US" dirty="0"/>
          </a:p>
          <a:p>
            <a:pPr marL="1371600" lvl="6" indent="0">
              <a:buNone/>
            </a:pPr>
            <a:r>
              <a:rPr lang="en-US" dirty="0">
                <a:solidFill>
                  <a:srgbClr val="0070C0"/>
                </a:solidFill>
              </a:rPr>
              <a:t>import os</a:t>
            </a:r>
          </a:p>
          <a:p>
            <a:pPr marL="1371600" lvl="6" indent="0">
              <a:buNone/>
            </a:pPr>
            <a:endParaRPr lang="en-US" dirty="0">
              <a:solidFill>
                <a:srgbClr val="0070C0"/>
              </a:solidFill>
            </a:endParaRPr>
          </a:p>
          <a:p>
            <a:pPr marL="1371600" lvl="6" indent="0">
              <a:buNone/>
            </a:pPr>
            <a:r>
              <a:rPr lang="en-US" dirty="0">
                <a:solidFill>
                  <a:srgbClr val="0070C0"/>
                </a:solidFill>
              </a:rPr>
              <a:t>os.environ["MODEL_DIR"] = str(model_path.parent.absolute())</a:t>
            </a:r>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9</a:t>
            </a:fld>
            <a:endParaRPr lang="en-US" dirty="0"/>
          </a:p>
        </p:txBody>
      </p:sp>
    </p:spTree>
    <p:extLst>
      <p:ext uri="{BB962C8B-B14F-4D97-AF65-F5344CB8AC3E}">
        <p14:creationId xmlns:p14="http://schemas.microsoft.com/office/powerpoint/2010/main" val="2005134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3878</Words>
  <Application>Microsoft Office PowerPoint</Application>
  <PresentationFormat>Widescreen</PresentationFormat>
  <Paragraphs>280</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Söhne</vt:lpstr>
      <vt:lpstr>Office Theme</vt:lpstr>
      <vt:lpstr>AI Study Group</vt:lpstr>
      <vt:lpstr>Chapter 19:  Training and Deploying Tensorflow Models</vt:lpstr>
      <vt:lpstr>A. Tensorflow Serving     </vt:lpstr>
      <vt:lpstr>A. Tensorflow Serving     </vt:lpstr>
      <vt:lpstr>Tensorflow Serving (Moroney, AI and Machine Learning for Coders)     </vt:lpstr>
      <vt:lpstr>Tensorflow Serving (Géron, Figure 19-1)     </vt:lpstr>
      <vt:lpstr>Scaling up TF Serving with Load Balancing (Géron, Figure 19-2)     </vt:lpstr>
      <vt:lpstr>A. Tensorflow Serving - Implementation</vt:lpstr>
      <vt:lpstr>A. Tensorflow Serving - Code</vt:lpstr>
      <vt:lpstr>A. Tensorflow Serving - Code</vt:lpstr>
      <vt:lpstr>B. Google Vertex AI</vt:lpstr>
      <vt:lpstr>B. Vertex AI - Implementation</vt:lpstr>
      <vt:lpstr>B. Vertex AI - Implementation</vt:lpstr>
      <vt:lpstr>B. Vertex AI - Code</vt:lpstr>
      <vt:lpstr>B. Vertex AI - Code</vt:lpstr>
      <vt:lpstr>B. Vertex AI - Code</vt:lpstr>
      <vt:lpstr>B. Vertex AI - Code</vt:lpstr>
      <vt:lpstr>B. Vertex AI - Code</vt:lpstr>
      <vt:lpstr>Quantization (Géron, Figure 19-5).   Useful when deploying a model to an embedded or mobile device (TFLite).     </vt:lpstr>
      <vt:lpstr>C. GPU Considerations</vt:lpstr>
      <vt:lpstr>Executing a Tensorflow graph across multiple devices in parallel (Géron, Figure 19-6)     </vt:lpstr>
      <vt:lpstr>Tensorflow using CUDA and cuDNN to control GPUs. (Géron, Figure 19-7)     </vt:lpstr>
      <vt:lpstr>Each program gets two GPUs. (Géron, Figure 19-8)     </vt:lpstr>
      <vt:lpstr>Each program gets all four GPUs, but only 2 GB of RAM on each GPU. (Géron, Figure 19-9)     </vt:lpstr>
      <vt:lpstr>Order of execution. (Géron, Figure 19-10)     </vt:lpstr>
      <vt:lpstr>Splitting a fully connected neural network. (Géron, Figure 19-11)     </vt:lpstr>
      <vt:lpstr>Splitting a partially connected neural network. (Géron, Figure 19-12)     </vt:lpstr>
      <vt:lpstr>Splitting a deep recurrent neural network. (Géron, Figure 19-13)     </vt:lpstr>
      <vt:lpstr>Data parallelism using a mirrored strategy. (Figure 19-14)     </vt:lpstr>
      <vt:lpstr>Data parallelism using centralized parameters. (Géron, Figure 19-15)     </vt:lpstr>
      <vt:lpstr>PipeDream’s pipeline parallelism. (Géron, Figure 19-17)     </vt:lpstr>
      <vt:lpstr>An example Tensorflow cluster. (Géron, Figure 19-18)     </vt:lpstr>
      <vt:lpstr>D. Other Vertex AI Considerations</vt:lpstr>
      <vt:lpstr>D. Final Thoughts on the 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Study Group</dc:title>
  <dc:creator>Mike Lee</dc:creator>
  <cp:lastModifiedBy>Lee, Michael</cp:lastModifiedBy>
  <cp:revision>42</cp:revision>
  <cp:lastPrinted>2024-05-28T17:50:38Z</cp:lastPrinted>
  <dcterms:created xsi:type="dcterms:W3CDTF">2024-01-15T23:08:20Z</dcterms:created>
  <dcterms:modified xsi:type="dcterms:W3CDTF">2024-05-28T17:57:47Z</dcterms:modified>
</cp:coreProperties>
</file>