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62" r:id="rId3"/>
    <p:sldId id="263" r:id="rId4"/>
    <p:sldId id="264" r:id="rId5"/>
    <p:sldId id="265" r:id="rId6"/>
    <p:sldId id="267" r:id="rId7"/>
    <p:sldId id="275" r:id="rId8"/>
    <p:sldId id="270" r:id="rId9"/>
    <p:sldId id="271" r:id="rId10"/>
    <p:sldId id="273" r:id="rId11"/>
    <p:sldId id="272" r:id="rId12"/>
    <p:sldId id="274" r:id="rId13"/>
    <p:sldId id="269" r:id="rId14"/>
    <p:sldId id="276" r:id="rId15"/>
    <p:sldId id="268" r:id="rId16"/>
    <p:sldId id="266" r:id="rId17"/>
    <p:sldId id="259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4"/>
    <p:restoredTop sz="96327"/>
  </p:normalViewPr>
  <p:slideViewPr>
    <p:cSldViewPr snapToGrid="0" snapToObjects="1">
      <p:cViewPr>
        <p:scale>
          <a:sx n="121" d="100"/>
          <a:sy n="121" d="100"/>
        </p:scale>
        <p:origin x="1480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36D1B3-4AD0-2F44-92FD-9DD2E338710E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25623F5-6326-9341-AFCF-00D72DA0F687}">
      <dgm:prSet phldrT="[Text]"/>
      <dgm:spPr/>
      <dgm:t>
        <a:bodyPr/>
        <a:lstStyle/>
        <a:p>
          <a:r>
            <a:rPr lang="en-US" dirty="0"/>
            <a:t>Data Clean</a:t>
          </a:r>
        </a:p>
      </dgm:t>
    </dgm:pt>
    <dgm:pt modelId="{E16B0F93-6B2D-3142-BFA4-6B15D038CB6F}" type="parTrans" cxnId="{583D1017-2161-DB49-A2FE-B15FB412A014}">
      <dgm:prSet/>
      <dgm:spPr/>
      <dgm:t>
        <a:bodyPr/>
        <a:lstStyle/>
        <a:p>
          <a:endParaRPr lang="en-US"/>
        </a:p>
      </dgm:t>
    </dgm:pt>
    <dgm:pt modelId="{458252C0-769D-EC4E-9297-7FB360A9989D}" type="sibTrans" cxnId="{583D1017-2161-DB49-A2FE-B15FB412A014}">
      <dgm:prSet/>
      <dgm:spPr/>
      <dgm:t>
        <a:bodyPr/>
        <a:lstStyle/>
        <a:p>
          <a:endParaRPr lang="en-US"/>
        </a:p>
      </dgm:t>
    </dgm:pt>
    <dgm:pt modelId="{AC7C2107-6205-394D-8F35-0F29A8B93442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FDC2F6DA-51BA-E64F-AD8C-B01C25645A65}" type="parTrans" cxnId="{9897E0DE-1B03-464C-8CA6-8DC24A28A4EB}">
      <dgm:prSet/>
      <dgm:spPr/>
      <dgm:t>
        <a:bodyPr/>
        <a:lstStyle/>
        <a:p>
          <a:endParaRPr lang="en-US"/>
        </a:p>
      </dgm:t>
    </dgm:pt>
    <dgm:pt modelId="{75CC816F-CB63-9847-8602-252091C0D866}" type="sibTrans" cxnId="{9897E0DE-1B03-464C-8CA6-8DC24A28A4EB}">
      <dgm:prSet/>
      <dgm:spPr/>
      <dgm:t>
        <a:bodyPr/>
        <a:lstStyle/>
        <a:p>
          <a:endParaRPr lang="en-US"/>
        </a:p>
      </dgm:t>
    </dgm:pt>
    <dgm:pt modelId="{91E2E8BD-030F-6947-9D61-34D56A7D744B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DD801C3C-E3DA-B843-B370-A10677750CE0}" type="parTrans" cxnId="{40B80672-9AE0-0240-8291-F943F49170DD}">
      <dgm:prSet/>
      <dgm:spPr/>
      <dgm:t>
        <a:bodyPr/>
        <a:lstStyle/>
        <a:p>
          <a:endParaRPr lang="en-US"/>
        </a:p>
      </dgm:t>
    </dgm:pt>
    <dgm:pt modelId="{3FB9995A-BDBE-9645-AB08-438BA22C8D2E}" type="sibTrans" cxnId="{40B80672-9AE0-0240-8291-F943F49170DD}">
      <dgm:prSet/>
      <dgm:spPr/>
      <dgm:t>
        <a:bodyPr/>
        <a:lstStyle/>
        <a:p>
          <a:endParaRPr lang="en-US"/>
        </a:p>
      </dgm:t>
    </dgm:pt>
    <dgm:pt modelId="{EF4D73A8-B872-9044-9E86-8030B26A887A}">
      <dgm:prSet phldrT="[Text]"/>
      <dgm:spPr/>
      <dgm:t>
        <a:bodyPr/>
        <a:lstStyle/>
        <a:p>
          <a:r>
            <a:rPr lang="en-US" dirty="0"/>
            <a:t>Final Model </a:t>
          </a:r>
          <a:r>
            <a:rPr lang="en-US" dirty="0" err="1"/>
            <a:t>Evaulation</a:t>
          </a:r>
          <a:endParaRPr lang="en-US" dirty="0"/>
        </a:p>
      </dgm:t>
    </dgm:pt>
    <dgm:pt modelId="{1E123688-B232-E343-A495-2BA4E266A0C5}" type="parTrans" cxnId="{CA79E00D-F215-1B4B-90BE-615D310EFF62}">
      <dgm:prSet/>
      <dgm:spPr/>
      <dgm:t>
        <a:bodyPr/>
        <a:lstStyle/>
        <a:p>
          <a:endParaRPr lang="en-US"/>
        </a:p>
      </dgm:t>
    </dgm:pt>
    <dgm:pt modelId="{E55E4FC2-5C82-CF4E-9824-8F45A3ADE208}" type="sibTrans" cxnId="{CA79E00D-F215-1B4B-90BE-615D310EFF62}">
      <dgm:prSet/>
      <dgm:spPr/>
      <dgm:t>
        <a:bodyPr/>
        <a:lstStyle/>
        <a:p>
          <a:endParaRPr lang="en-US"/>
        </a:p>
      </dgm:t>
    </dgm:pt>
    <dgm:pt modelId="{B0B22FB0-2119-8D4C-AF35-09F6CF3F9F6F}">
      <dgm:prSet phldrT="[Text]"/>
      <dgm:spPr/>
      <dgm:t>
        <a:bodyPr/>
        <a:lstStyle/>
        <a:p>
          <a:r>
            <a:rPr lang="en-US" dirty="0"/>
            <a:t>Fraud Detection Web </a:t>
          </a:r>
          <a:r>
            <a:rPr lang="en-US" dirty="0" err="1"/>
            <a:t>Appliction</a:t>
          </a:r>
          <a:endParaRPr lang="en-US" dirty="0"/>
        </a:p>
      </dgm:t>
    </dgm:pt>
    <dgm:pt modelId="{A20065BB-E568-284E-A4B3-AAD38A9F15D6}" type="parTrans" cxnId="{C423115C-3C1D-7848-BCB6-5F198111ACAC}">
      <dgm:prSet/>
      <dgm:spPr/>
      <dgm:t>
        <a:bodyPr/>
        <a:lstStyle/>
        <a:p>
          <a:endParaRPr lang="en-US"/>
        </a:p>
      </dgm:t>
    </dgm:pt>
    <dgm:pt modelId="{E4E2F36D-7291-8E42-805D-ECD1139584EC}" type="sibTrans" cxnId="{C423115C-3C1D-7848-BCB6-5F198111ACAC}">
      <dgm:prSet/>
      <dgm:spPr/>
      <dgm:t>
        <a:bodyPr/>
        <a:lstStyle/>
        <a:p>
          <a:endParaRPr lang="en-US"/>
        </a:p>
      </dgm:t>
    </dgm:pt>
    <dgm:pt modelId="{18FB2402-2F80-394C-A017-DDE1C4C00514}" type="pres">
      <dgm:prSet presAssocID="{3736D1B3-4AD0-2F44-92FD-9DD2E338710E}" presName="Name0" presStyleCnt="0">
        <dgm:presLayoutVars>
          <dgm:dir/>
          <dgm:animLvl val="lvl"/>
          <dgm:resizeHandles val="exact"/>
        </dgm:presLayoutVars>
      </dgm:prSet>
      <dgm:spPr/>
    </dgm:pt>
    <dgm:pt modelId="{876CAB25-9F1F-0B40-BF5A-DD03FE2A4FE1}" type="pres">
      <dgm:prSet presAssocID="{F25623F5-6326-9341-AFCF-00D72DA0F68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ADC4803-E933-2142-AB2C-729170E6911F}" type="pres">
      <dgm:prSet presAssocID="{458252C0-769D-EC4E-9297-7FB360A9989D}" presName="parTxOnlySpace" presStyleCnt="0"/>
      <dgm:spPr/>
    </dgm:pt>
    <dgm:pt modelId="{109429A5-19AB-E444-81D9-C391CDB17F0A}" type="pres">
      <dgm:prSet presAssocID="{AC7C2107-6205-394D-8F35-0F29A8B9344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CE09A73-5E8E-1E44-83ED-FD1C7911CDA2}" type="pres">
      <dgm:prSet presAssocID="{75CC816F-CB63-9847-8602-252091C0D866}" presName="parTxOnlySpace" presStyleCnt="0"/>
      <dgm:spPr/>
    </dgm:pt>
    <dgm:pt modelId="{12010508-7A0B-4841-8796-E00FD8BDD08A}" type="pres">
      <dgm:prSet presAssocID="{91E2E8BD-030F-6947-9D61-34D56A7D744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2A6227-D7EB-7643-8C24-68BB58F946A4}" type="pres">
      <dgm:prSet presAssocID="{3FB9995A-BDBE-9645-AB08-438BA22C8D2E}" presName="parTxOnlySpace" presStyleCnt="0"/>
      <dgm:spPr/>
    </dgm:pt>
    <dgm:pt modelId="{DBAC18A2-2007-ED4E-8B90-EC9A25A6D688}" type="pres">
      <dgm:prSet presAssocID="{EF4D73A8-B872-9044-9E86-8030B26A887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7C66F67-FCA4-264F-9AA6-FE584D1F7331}" type="pres">
      <dgm:prSet presAssocID="{E55E4FC2-5C82-CF4E-9824-8F45A3ADE208}" presName="parTxOnlySpace" presStyleCnt="0"/>
      <dgm:spPr/>
    </dgm:pt>
    <dgm:pt modelId="{2E3A9CAB-86E9-C64E-81BD-54E612B043FF}" type="pres">
      <dgm:prSet presAssocID="{B0B22FB0-2119-8D4C-AF35-09F6CF3F9F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A79E00D-F215-1B4B-90BE-615D310EFF62}" srcId="{3736D1B3-4AD0-2F44-92FD-9DD2E338710E}" destId="{EF4D73A8-B872-9044-9E86-8030B26A887A}" srcOrd="3" destOrd="0" parTransId="{1E123688-B232-E343-A495-2BA4E266A0C5}" sibTransId="{E55E4FC2-5C82-CF4E-9824-8F45A3ADE208}"/>
    <dgm:cxn modelId="{583D1017-2161-DB49-A2FE-B15FB412A014}" srcId="{3736D1B3-4AD0-2F44-92FD-9DD2E338710E}" destId="{F25623F5-6326-9341-AFCF-00D72DA0F687}" srcOrd="0" destOrd="0" parTransId="{E16B0F93-6B2D-3142-BFA4-6B15D038CB6F}" sibTransId="{458252C0-769D-EC4E-9297-7FB360A9989D}"/>
    <dgm:cxn modelId="{9EE02F34-575C-4B46-A48D-A27B892FE82B}" type="presOf" srcId="{EF4D73A8-B872-9044-9E86-8030B26A887A}" destId="{DBAC18A2-2007-ED4E-8B90-EC9A25A6D688}" srcOrd="0" destOrd="0" presId="urn:microsoft.com/office/officeart/2005/8/layout/chevron1"/>
    <dgm:cxn modelId="{EF940C35-285C-B540-B9FC-7774A824B261}" type="presOf" srcId="{3736D1B3-4AD0-2F44-92FD-9DD2E338710E}" destId="{18FB2402-2F80-394C-A017-DDE1C4C00514}" srcOrd="0" destOrd="0" presId="urn:microsoft.com/office/officeart/2005/8/layout/chevron1"/>
    <dgm:cxn modelId="{84BDB93C-20B3-DE4C-ACC4-2EF794A53D17}" type="presOf" srcId="{F25623F5-6326-9341-AFCF-00D72DA0F687}" destId="{876CAB25-9F1F-0B40-BF5A-DD03FE2A4FE1}" srcOrd="0" destOrd="0" presId="urn:microsoft.com/office/officeart/2005/8/layout/chevron1"/>
    <dgm:cxn modelId="{C423115C-3C1D-7848-BCB6-5F198111ACAC}" srcId="{3736D1B3-4AD0-2F44-92FD-9DD2E338710E}" destId="{B0B22FB0-2119-8D4C-AF35-09F6CF3F9F6F}" srcOrd="4" destOrd="0" parTransId="{A20065BB-E568-284E-A4B3-AAD38A9F15D6}" sibTransId="{E4E2F36D-7291-8E42-805D-ECD1139584EC}"/>
    <dgm:cxn modelId="{40B80672-9AE0-0240-8291-F943F49170DD}" srcId="{3736D1B3-4AD0-2F44-92FD-9DD2E338710E}" destId="{91E2E8BD-030F-6947-9D61-34D56A7D744B}" srcOrd="2" destOrd="0" parTransId="{DD801C3C-E3DA-B843-B370-A10677750CE0}" sibTransId="{3FB9995A-BDBE-9645-AB08-438BA22C8D2E}"/>
    <dgm:cxn modelId="{4CD02F85-84BF-B947-8071-B7478CA4BA96}" type="presOf" srcId="{AC7C2107-6205-394D-8F35-0F29A8B93442}" destId="{109429A5-19AB-E444-81D9-C391CDB17F0A}" srcOrd="0" destOrd="0" presId="urn:microsoft.com/office/officeart/2005/8/layout/chevron1"/>
    <dgm:cxn modelId="{083505B8-AF8B-C54B-967C-B438473DE1D2}" type="presOf" srcId="{91E2E8BD-030F-6947-9D61-34D56A7D744B}" destId="{12010508-7A0B-4841-8796-E00FD8BDD08A}" srcOrd="0" destOrd="0" presId="urn:microsoft.com/office/officeart/2005/8/layout/chevron1"/>
    <dgm:cxn modelId="{9897E0DE-1B03-464C-8CA6-8DC24A28A4EB}" srcId="{3736D1B3-4AD0-2F44-92FD-9DD2E338710E}" destId="{AC7C2107-6205-394D-8F35-0F29A8B93442}" srcOrd="1" destOrd="0" parTransId="{FDC2F6DA-51BA-E64F-AD8C-B01C25645A65}" sibTransId="{75CC816F-CB63-9847-8602-252091C0D866}"/>
    <dgm:cxn modelId="{601B52DF-A980-0B45-920E-DC81EBED7CEF}" type="presOf" srcId="{B0B22FB0-2119-8D4C-AF35-09F6CF3F9F6F}" destId="{2E3A9CAB-86E9-C64E-81BD-54E612B043FF}" srcOrd="0" destOrd="0" presId="urn:microsoft.com/office/officeart/2005/8/layout/chevron1"/>
    <dgm:cxn modelId="{40DBA0B4-5C51-5546-AE84-52B23304C8D5}" type="presParOf" srcId="{18FB2402-2F80-394C-A017-DDE1C4C00514}" destId="{876CAB25-9F1F-0B40-BF5A-DD03FE2A4FE1}" srcOrd="0" destOrd="0" presId="urn:microsoft.com/office/officeart/2005/8/layout/chevron1"/>
    <dgm:cxn modelId="{EA91B053-A087-3344-BD26-5A347641891A}" type="presParOf" srcId="{18FB2402-2F80-394C-A017-DDE1C4C00514}" destId="{DADC4803-E933-2142-AB2C-729170E6911F}" srcOrd="1" destOrd="0" presId="urn:microsoft.com/office/officeart/2005/8/layout/chevron1"/>
    <dgm:cxn modelId="{D04426A0-558B-DC4F-AAEB-AA5A1BD9531F}" type="presParOf" srcId="{18FB2402-2F80-394C-A017-DDE1C4C00514}" destId="{109429A5-19AB-E444-81D9-C391CDB17F0A}" srcOrd="2" destOrd="0" presId="urn:microsoft.com/office/officeart/2005/8/layout/chevron1"/>
    <dgm:cxn modelId="{C873D3E1-3EF9-334F-817F-9E39F7D8F63B}" type="presParOf" srcId="{18FB2402-2F80-394C-A017-DDE1C4C00514}" destId="{ECE09A73-5E8E-1E44-83ED-FD1C7911CDA2}" srcOrd="3" destOrd="0" presId="urn:microsoft.com/office/officeart/2005/8/layout/chevron1"/>
    <dgm:cxn modelId="{E0F3371D-B370-DE43-AB8F-0F4F74B73892}" type="presParOf" srcId="{18FB2402-2F80-394C-A017-DDE1C4C00514}" destId="{12010508-7A0B-4841-8796-E00FD8BDD08A}" srcOrd="4" destOrd="0" presId="urn:microsoft.com/office/officeart/2005/8/layout/chevron1"/>
    <dgm:cxn modelId="{6DC6D92F-131A-B141-A0EF-C6AB477B73FF}" type="presParOf" srcId="{18FB2402-2F80-394C-A017-DDE1C4C00514}" destId="{2D2A6227-D7EB-7643-8C24-68BB58F946A4}" srcOrd="5" destOrd="0" presId="urn:microsoft.com/office/officeart/2005/8/layout/chevron1"/>
    <dgm:cxn modelId="{36C70BD4-3C14-4D49-BA4F-65EB8C97BDEC}" type="presParOf" srcId="{18FB2402-2F80-394C-A017-DDE1C4C00514}" destId="{DBAC18A2-2007-ED4E-8B90-EC9A25A6D688}" srcOrd="6" destOrd="0" presId="urn:microsoft.com/office/officeart/2005/8/layout/chevron1"/>
    <dgm:cxn modelId="{9A37E588-D045-EF41-BB5A-1721E3C0B9A7}" type="presParOf" srcId="{18FB2402-2F80-394C-A017-DDE1C4C00514}" destId="{47C66F67-FCA4-264F-9AA6-FE584D1F7331}" srcOrd="7" destOrd="0" presId="urn:microsoft.com/office/officeart/2005/8/layout/chevron1"/>
    <dgm:cxn modelId="{AE638F1D-9E7D-7C4E-9D6F-818AC72556C0}" type="presParOf" srcId="{18FB2402-2F80-394C-A017-DDE1C4C00514}" destId="{2E3A9CAB-86E9-C64E-81BD-54E612B043F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CAB25-9F1F-0B40-BF5A-DD03FE2A4FE1}">
      <dsp:nvSpPr>
        <dsp:cNvPr id="0" name=""/>
        <dsp:cNvSpPr/>
      </dsp:nvSpPr>
      <dsp:spPr>
        <a:xfrm>
          <a:off x="2567" y="1718692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Clean</a:t>
          </a:r>
        </a:p>
      </dsp:txBody>
      <dsp:txXfrm>
        <a:off x="459544" y="1718692"/>
        <a:ext cx="1370930" cy="913953"/>
      </dsp:txXfrm>
    </dsp:sp>
    <dsp:sp modelId="{109429A5-19AB-E444-81D9-C391CDB17F0A}">
      <dsp:nvSpPr>
        <dsp:cNvPr id="0" name=""/>
        <dsp:cNvSpPr/>
      </dsp:nvSpPr>
      <dsp:spPr>
        <a:xfrm>
          <a:off x="2058962" y="1718692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EDA</a:t>
          </a:r>
        </a:p>
      </dsp:txBody>
      <dsp:txXfrm>
        <a:off x="2515939" y="1718692"/>
        <a:ext cx="1370930" cy="913953"/>
      </dsp:txXfrm>
    </dsp:sp>
    <dsp:sp modelId="{12010508-7A0B-4841-8796-E00FD8BDD08A}">
      <dsp:nvSpPr>
        <dsp:cNvPr id="0" name=""/>
        <dsp:cNvSpPr/>
      </dsp:nvSpPr>
      <dsp:spPr>
        <a:xfrm>
          <a:off x="4115358" y="1718692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Selection</a:t>
          </a:r>
        </a:p>
      </dsp:txBody>
      <dsp:txXfrm>
        <a:off x="4572335" y="1718692"/>
        <a:ext cx="1370930" cy="913953"/>
      </dsp:txXfrm>
    </dsp:sp>
    <dsp:sp modelId="{DBAC18A2-2007-ED4E-8B90-EC9A25A6D688}">
      <dsp:nvSpPr>
        <dsp:cNvPr id="0" name=""/>
        <dsp:cNvSpPr/>
      </dsp:nvSpPr>
      <dsp:spPr>
        <a:xfrm>
          <a:off x="6171753" y="1718692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Final Model </a:t>
          </a:r>
          <a:r>
            <a:rPr lang="en-US" sz="1600" kern="1200" dirty="0" err="1"/>
            <a:t>Evaulation</a:t>
          </a:r>
          <a:endParaRPr lang="en-US" sz="1600" kern="1200" dirty="0"/>
        </a:p>
      </dsp:txBody>
      <dsp:txXfrm>
        <a:off x="6628730" y="1718692"/>
        <a:ext cx="1370930" cy="913953"/>
      </dsp:txXfrm>
    </dsp:sp>
    <dsp:sp modelId="{2E3A9CAB-86E9-C64E-81BD-54E612B043FF}">
      <dsp:nvSpPr>
        <dsp:cNvPr id="0" name=""/>
        <dsp:cNvSpPr/>
      </dsp:nvSpPr>
      <dsp:spPr>
        <a:xfrm>
          <a:off x="8228148" y="1718692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Fraud Detection Web </a:t>
          </a:r>
          <a:r>
            <a:rPr lang="en-US" sz="1600" kern="1200" dirty="0" err="1"/>
            <a:t>Appliction</a:t>
          </a:r>
          <a:endParaRPr lang="en-US" sz="1600" kern="1200" dirty="0"/>
        </a:p>
      </dsp:txBody>
      <dsp:txXfrm>
        <a:off x="8685125" y="1718692"/>
        <a:ext cx="1370930" cy="913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38C3B-E477-FA48-8FA4-9B2DC872A41E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ED30E-70CF-1A45-A4D6-A3EB0BC6F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4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AC13-6560-2A46-A0C8-66977A12D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E7D46-03C0-ED4F-AA8C-D601DD59D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87091-C4EE-E44D-A28F-E6392FE8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218BF-8725-0E43-B3E1-E5BE98AB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BECE0-EC64-184D-90DD-ED32C8D7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7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CAFA-1929-2843-BD91-8189C3C9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75F5A-497C-FF4F-9801-F1EBD874C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A07D4-8F10-E446-BABD-9F7DB078F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4AA7-BF6C-8344-9F65-C8F52E09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E5CBB-A2F0-214E-9C1A-F4E5DF9B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8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0F76E-FF86-CA48-A1B3-DFABC5B6C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5B5DF-4AF6-BD40-92DD-9559F2E3B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0106E-3079-A742-8F16-273DAA84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5FEB3-E2F0-014E-8605-B7CE4FE9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BD150-60B1-D84A-A52E-5FC60A78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5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209D-4088-C841-9099-B8682E5D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DC49-FE7D-7540-AB40-5C021C291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A1BCA-3851-6C40-B267-DD40A5AD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C9963-CEFE-734C-B83F-25D71FC3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C8BE0-677D-774A-9C22-F0799258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0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45EE-F8AD-4A40-ACD3-33C1BEF0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90049-25DB-B149-8104-D128AE63E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9B44-3028-EB4E-AE08-CD6E3DC0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5E3AE-C69B-2A4B-8F88-83ED8148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0A9C5-D26B-0441-A0EC-A26D01CC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332E-407E-4349-BF65-A0F501A1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74B6-4F1A-6B4C-8B74-96A8104CC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12897-3BBC-1147-A3FF-62C41CC4C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5A31E-B45D-1148-A139-F70C62CC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D1A41-5471-E540-AF5A-BBE59B54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6FA65-9AD1-234E-9596-44327358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7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BCB8-95F7-BE4D-8BB2-94C4EE4A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822CA-5E58-AD4B-A50D-1221C474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DD05F-5A88-964B-BABD-D4AC87131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7EDC9-F40E-4347-92F6-64271256A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80466-E216-824C-BFD2-304D5BA92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8253A-3754-994F-8DA1-C5A35631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85225-DF7B-0B46-A9EA-AF84AA3F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2E70F-9332-854E-A2EC-342F634C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A9C8-F816-0547-842D-7DA1A9C1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F39D8-926B-C04C-94C6-44D82E4C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50F07-618C-564E-8AC9-CD4DEF37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E24C7-8E4A-7D4C-996A-F322D846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5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70EB9-78E7-C74D-9D84-8ED29842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6FDEA-83C2-AD4B-9D43-89E76CF4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C3A4E-7FF5-4D47-B5FB-CC5CC43B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5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4860-B924-9344-BA78-DE7AB896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A137-68A4-4249-ABFE-9C38A785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CD510-5077-FF44-A56A-0352D967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B584F-DB9D-B149-B9CB-FAD88F3E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20899-3055-A640-9AAB-60C48D9F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24F1F-DCA5-C747-980E-929FC1FC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6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AE83-9848-AE47-9AE6-A3481A3B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12B3D-9E24-C243-89CE-49941AD1B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1E72C-74CA-3E45-B5B3-D71CC4C4F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F1258-5E7A-1348-A2FB-F8C81611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6F678-0A84-784C-963A-EB637396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BE70C-E683-7947-8E99-D4F3AAFA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4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4745D-D6C6-724F-B871-7655BB52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21BA-C116-964E-BFB8-E1DE8546E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313F7-D2F5-C54F-A4E6-F9920E396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2750-2962-D449-B89A-D9515C725F0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BD2C7-32CB-4041-A9CE-D03E48DBB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98FAA-D353-B545-B8EC-6AF0F69A4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673DE-66CD-40B6-8A10-19AADF1D7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9" r="25679" b="8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3B5C9-7FA7-5547-A966-DE8C581F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651823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Automatically Detecting Financial Fraud In A Mobile Payment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99111-A76A-8D4F-A187-BD09D45A5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i="1">
                <a:solidFill>
                  <a:schemeClr val="tx1"/>
                </a:solidFill>
              </a:rPr>
              <a:t>A System for Mobile Payment Service Providers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105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02E3-9543-4242-BE79-24BBEC0F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</a:t>
            </a:r>
            <a:r>
              <a:rPr lang="en-US" dirty="0" err="1"/>
              <a:t>RandomForest</a:t>
            </a:r>
            <a:r>
              <a:rPr lang="en-US" dirty="0"/>
              <a:t> Model)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5F530F-17ED-CE44-ACB1-0C473A357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449433"/>
              </p:ext>
            </p:extLst>
          </p:nvPr>
        </p:nvGraphicFramePr>
        <p:xfrm>
          <a:off x="155028" y="1878177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3400982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161002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99905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029623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54793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9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NotFraud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635439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33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92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D24A06-2E0D-1B4C-9FDA-4682BD5080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83392"/>
              </p:ext>
            </p:extLst>
          </p:nvPr>
        </p:nvGraphicFramePr>
        <p:xfrm>
          <a:off x="155028" y="331104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3400982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161002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99905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029623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54793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9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636263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33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636263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Weighted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636263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9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46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ACB3-D179-9B48-A1EB-39B3C848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EB46-0F57-DC45-A31F-9C994C567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model should we use?</a:t>
            </a:r>
          </a:p>
          <a:p>
            <a:r>
              <a:rPr lang="en-US" dirty="0"/>
              <a:t>Depends</a:t>
            </a:r>
          </a:p>
          <a:p>
            <a:pPr lvl="1"/>
            <a:r>
              <a:rPr lang="en-US" dirty="0"/>
              <a:t>If you don’t want any Fraudulent transactions mislabeled as Not Fraudulent use </a:t>
            </a:r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But if your service does not want to inconvenience customers with false alarms go with </a:t>
            </a:r>
            <a:r>
              <a:rPr lang="en-US" dirty="0" err="1"/>
              <a:t>RandomForest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5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50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CF36-6C62-9F4B-AF63-DDEA18F7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9202"/>
          </a:xfrm>
        </p:spPr>
        <p:txBody>
          <a:bodyPr>
            <a:normAutofit/>
          </a:bodyPr>
          <a:lstStyle/>
          <a:p>
            <a:r>
              <a:rPr lang="en-US" sz="2400" dirty="0"/>
              <a:t>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A67D2-76F1-6541-BD12-039E177897FA}"/>
              </a:ext>
            </a:extLst>
          </p:cNvPr>
          <p:cNvSpPr txBox="1"/>
          <p:nvPr/>
        </p:nvSpPr>
        <p:spPr>
          <a:xfrm>
            <a:off x="1513490" y="1502980"/>
            <a:ext cx="103729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 largest challenges:</a:t>
            </a:r>
          </a:p>
          <a:p>
            <a:endParaRPr lang="en-US" dirty="0"/>
          </a:p>
          <a:p>
            <a:r>
              <a:rPr lang="en-US" dirty="0"/>
              <a:t>Large data set: 6M+ transactions</a:t>
            </a:r>
          </a:p>
          <a:p>
            <a:r>
              <a:rPr lang="en-US" dirty="0"/>
              <a:t>Greatly Imbalanced Data Set: 8,213 Fraudulent Transactions in 6,362,321 Total Transaction</a:t>
            </a:r>
          </a:p>
          <a:p>
            <a:r>
              <a:rPr lang="en-US" dirty="0"/>
              <a:t>Mixture of Feature types: 1 temporal, 3 Categorical (5 class, ~1000s of classes, ~1000 of classes), 4 numeric</a:t>
            </a:r>
          </a:p>
          <a:p>
            <a:r>
              <a:rPr lang="en-US" dirty="0"/>
              <a:t>Dirty Data: Accounting of several transactions did not add up due to unknown underlying assumptions of the</a:t>
            </a:r>
          </a:p>
          <a:p>
            <a:r>
              <a:rPr lang="en-US" dirty="0"/>
              <a:t>Dataset not documented by the dataset author</a:t>
            </a:r>
          </a:p>
        </p:txBody>
      </p:sp>
    </p:spTree>
    <p:extLst>
      <p:ext uri="{BB962C8B-B14F-4D97-AF65-F5344CB8AC3E}">
        <p14:creationId xmlns:p14="http://schemas.microsoft.com/office/powerpoint/2010/main" val="406925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72FF-3E57-E24F-BAFC-24032A35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10356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0818-9DA9-D44F-ABC7-1A1C675E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87BFA-3457-8741-8868-D0869A589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42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53E61D-0CD1-A24A-BB9A-4DCA9D760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9" r="25679" b="890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D546E82-7D20-B743-8837-4D9E2D3F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273" y="-544727"/>
            <a:ext cx="7947454" cy="794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96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C0C533-BCAF-DD41-B86D-8ED533C89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9" r="25679" b="890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A56224-D6C5-6A40-82FC-101BD42B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Evaluation Metric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9943A63-1822-994D-A077-4081A00818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733391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3664399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521864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6489867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560699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303485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60023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7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 pitchFamily="2" charset="0"/>
                        </a:rPr>
                        <a:t>NotFraud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6535450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3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1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5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636262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77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636262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49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Weighted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636362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94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589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4ACE5F-CCDF-EB40-835F-421976F98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9" r="25679" b="890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FCCDB6-4658-9346-9746-AE5CA049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9001-F86A-114A-8D96-B94D11C25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Formulated engineered features that will facilitate separation of </a:t>
            </a:r>
            <a:r>
              <a:rPr lang="en-US" b="1" dirty="0" err="1">
                <a:solidFill>
                  <a:schemeClr val="bg1"/>
                </a:solidFill>
                <a:latin typeface="Courier" pitchFamily="2" charset="0"/>
              </a:rPr>
              <a:t>isFraud</a:t>
            </a:r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==1 </a:t>
            </a:r>
            <a:r>
              <a:rPr lang="en-US" b="1" dirty="0">
                <a:solidFill>
                  <a:schemeClr val="bg1"/>
                </a:solidFill>
              </a:rPr>
              <a:t>class of data points from </a:t>
            </a:r>
            <a:r>
              <a:rPr lang="en-US" b="1" dirty="0" err="1">
                <a:solidFill>
                  <a:schemeClr val="bg1"/>
                </a:solidFill>
                <a:latin typeface="Courier" pitchFamily="2" charset="0"/>
              </a:rPr>
              <a:t>isFraud</a:t>
            </a:r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==0 </a:t>
            </a:r>
            <a:r>
              <a:rPr lang="en-US" b="1" dirty="0">
                <a:solidFill>
                  <a:schemeClr val="bg1"/>
                </a:solidFill>
              </a:rPr>
              <a:t>class of data points.</a:t>
            </a:r>
          </a:p>
        </p:txBody>
      </p:sp>
    </p:spTree>
    <p:extLst>
      <p:ext uri="{BB962C8B-B14F-4D97-AF65-F5344CB8AC3E}">
        <p14:creationId xmlns:p14="http://schemas.microsoft.com/office/powerpoint/2010/main" val="396163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87C2-4C40-014B-B135-29C60714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(Remove this before publishing)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2F60-A68C-5D4E-9BDA-D7293954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Results</a:t>
            </a:r>
          </a:p>
          <a:p>
            <a:endParaRPr lang="en-US" dirty="0"/>
          </a:p>
          <a:p>
            <a:r>
              <a:rPr lang="en-US" dirty="0"/>
              <a:t>Appendix</a:t>
            </a:r>
          </a:p>
          <a:p>
            <a:pPr lvl="1"/>
            <a:r>
              <a:rPr lang="en-US" dirty="0"/>
              <a:t>Model Chosen and Why</a:t>
            </a:r>
          </a:p>
          <a:p>
            <a:pPr lvl="1"/>
            <a:r>
              <a:rPr lang="en-US" dirty="0"/>
              <a:t>Precision, Recall, F1, ROC Curve,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32320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66DAB-352E-8940-A9FF-07B9546C9C68}"/>
              </a:ext>
            </a:extLst>
          </p:cNvPr>
          <p:cNvSpPr txBox="1"/>
          <p:nvPr/>
        </p:nvSpPr>
        <p:spPr>
          <a:xfrm>
            <a:off x="2177716" y="1624263"/>
            <a:ext cx="713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Average of 23% of users of SIM-Based Mobile Payment Systems in African and parts of the Middle East Have Experienced Loss Due to Fraud</a:t>
            </a:r>
            <a:r>
              <a:rPr lang="en-US" baseline="300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9FE8F-F800-3849-BCC9-1BE47A003E05}"/>
              </a:ext>
            </a:extLst>
          </p:cNvPr>
          <p:cNvSpPr txBox="1"/>
          <p:nvPr/>
        </p:nvSpPr>
        <p:spPr>
          <a:xfrm>
            <a:off x="2177716" y="3105834"/>
            <a:ext cx="713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not only affects the consumer but is a cost to the Mobile Payment Operator That Attempts to Take Action to Resolve Cases of Fraud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6B91A3-C6BB-D246-861A-0EF21A06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aseline="30000" dirty="0"/>
              <a:t>1</a:t>
            </a:r>
            <a:r>
              <a:rPr lang="en-US" dirty="0"/>
              <a:t> "Fraud in Mobile Financial Services: Protecting Consumers, Providers, and the System". Figure 1. </a:t>
            </a:r>
            <a:r>
              <a:rPr lang="en-US" dirty="0" err="1"/>
              <a:t>cgap.org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2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BDCB33-8587-CE41-B564-103BAE4EFA72}"/>
              </a:ext>
            </a:extLst>
          </p:cNvPr>
          <p:cNvSpPr txBox="1"/>
          <p:nvPr/>
        </p:nvSpPr>
        <p:spPr>
          <a:xfrm>
            <a:off x="2704128" y="1502460"/>
            <a:ext cx="713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Presentation Describes A Computer-Based System That Can Automatically Detect Fraudulent Transactions In Real Time</a:t>
            </a:r>
          </a:p>
        </p:txBody>
      </p:sp>
    </p:spTree>
    <p:extLst>
      <p:ext uri="{BB962C8B-B14F-4D97-AF65-F5344CB8AC3E}">
        <p14:creationId xmlns:p14="http://schemas.microsoft.com/office/powerpoint/2010/main" val="391480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CF36-6C62-9F4B-AF63-DDEA18F7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9202"/>
          </a:xfrm>
        </p:spPr>
        <p:txBody>
          <a:bodyPr>
            <a:normAutofit/>
          </a:bodyPr>
          <a:lstStyle/>
          <a:p>
            <a:r>
              <a:rPr lang="en-US" sz="2400" dirty="0"/>
              <a:t>Fraud Scenario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80ED-1D57-5248-9FBF-3B7508A9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Fraudster obtains access to another person’s account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(steals phone, or phishes PIN and swaps SIM card)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Fraudster transfers money from victim's account to one or more target accounts under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Fraudster cashes these accounts accounts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May or may not use a merchant as an facilitator</a:t>
            </a:r>
          </a:p>
        </p:txBody>
      </p:sp>
    </p:spTree>
    <p:extLst>
      <p:ext uri="{BB962C8B-B14F-4D97-AF65-F5344CB8AC3E}">
        <p14:creationId xmlns:p14="http://schemas.microsoft.com/office/powerpoint/2010/main" val="256473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CF36-6C62-9F4B-AF63-DDEA18F7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9202"/>
          </a:xfrm>
        </p:spPr>
        <p:txBody>
          <a:bodyPr>
            <a:normAutofit/>
          </a:bodyPr>
          <a:lstStyle/>
          <a:p>
            <a:r>
              <a:rPr lang="en-US" sz="2400" dirty="0"/>
              <a:t>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A67D2-76F1-6541-BD12-039E177897FA}"/>
              </a:ext>
            </a:extLst>
          </p:cNvPr>
          <p:cNvSpPr txBox="1"/>
          <p:nvPr/>
        </p:nvSpPr>
        <p:spPr>
          <a:xfrm>
            <a:off x="1481959" y="1450428"/>
            <a:ext cx="579363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 Payment Simulation Results From Kaggle:</a:t>
            </a:r>
          </a:p>
          <a:p>
            <a:endParaRPr lang="en-US" dirty="0"/>
          </a:p>
          <a:p>
            <a:r>
              <a:rPr lang="en-US" dirty="0" err="1"/>
              <a:t>SKLearn</a:t>
            </a:r>
            <a:endParaRPr lang="en-US" dirty="0"/>
          </a:p>
          <a:p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RAPIDS</a:t>
            </a:r>
          </a:p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Jupyter</a:t>
            </a:r>
            <a:endParaRPr lang="en-US" dirty="0"/>
          </a:p>
          <a:p>
            <a:r>
              <a:rPr lang="en-US" dirty="0"/>
              <a:t>MariaDB 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r>
              <a:rPr lang="en-US" dirty="0"/>
              <a:t>Flask (Mobile Transaction Fraud Detection Web Application)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4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1A85-D3EF-0A48-84D0-050AB331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from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0CCB-572A-9E48-900C-68260486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3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8CA36A-BB79-FB47-B149-F6196C9B4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71294"/>
              </p:ext>
            </p:extLst>
          </p:nvPr>
        </p:nvGraphicFramePr>
        <p:xfrm>
          <a:off x="270641" y="-139054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977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02E3-9543-4242-BE79-24BBEC0F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</a:t>
            </a:r>
            <a:r>
              <a:rPr lang="en-US" dirty="0" err="1"/>
              <a:t>XGBoosted</a:t>
            </a:r>
            <a:r>
              <a:rPr lang="en-US" dirty="0"/>
              <a:t> Model)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5F530F-17ED-CE44-ACB1-0C473A357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853790"/>
              </p:ext>
            </p:extLst>
          </p:nvPr>
        </p:nvGraphicFramePr>
        <p:xfrm>
          <a:off x="155028" y="1878177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3400982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161002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99905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029623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54793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9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NotFraud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635439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33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92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D24A06-2E0D-1B4C-9FDA-4682BD5080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880837"/>
              </p:ext>
            </p:extLst>
          </p:nvPr>
        </p:nvGraphicFramePr>
        <p:xfrm>
          <a:off x="155028" y="331104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3400982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161002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99905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029623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54793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9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636263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33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636263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Weighted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636263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9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63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466</Words>
  <Application>Microsoft Macintosh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Office Theme</vt:lpstr>
      <vt:lpstr>Automatically Detecting Financial Fraud In A Mobile Payment System</vt:lpstr>
      <vt:lpstr>Topics (Remove this before publishing)</vt:lpstr>
      <vt:lpstr>PowerPoint Presentation</vt:lpstr>
      <vt:lpstr>PowerPoint Presentation</vt:lpstr>
      <vt:lpstr>Fraud Scenario Covered</vt:lpstr>
      <vt:lpstr>Approach</vt:lpstr>
      <vt:lpstr>Takeaway from EDA</vt:lpstr>
      <vt:lpstr>PowerPoint Presentation</vt:lpstr>
      <vt:lpstr>Results (XGBoosted Model)</vt:lpstr>
      <vt:lpstr>Results (RandomForest Model)</vt:lpstr>
      <vt:lpstr>Conclusions</vt:lpstr>
      <vt:lpstr>PowerPoint Presentation</vt:lpstr>
      <vt:lpstr>Approach</vt:lpstr>
      <vt:lpstr>Appendix</vt:lpstr>
      <vt:lpstr>PowerPoint Presentation</vt:lpstr>
      <vt:lpstr>PowerPoint Presentation</vt:lpstr>
      <vt:lpstr>PowerPoint Presentation</vt:lpstr>
      <vt:lpstr>Evaluation Metric</vt:lpstr>
      <vt:lpstr>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Automatically Detecting Financial Fraud In Mobile A Mobile Payment System</dc:title>
  <dc:creator>Michael Green</dc:creator>
  <cp:lastModifiedBy>Michael Green</cp:lastModifiedBy>
  <cp:revision>18</cp:revision>
  <dcterms:created xsi:type="dcterms:W3CDTF">2020-10-22T05:27:12Z</dcterms:created>
  <dcterms:modified xsi:type="dcterms:W3CDTF">2020-10-28T03:17:21Z</dcterms:modified>
</cp:coreProperties>
</file>