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naheim"/>
      <p:regular r:id="rId32"/>
    </p:embeddedFont>
    <p:embeddedFont>
      <p:font typeface="Barlow Condensed ExtraBold"/>
      <p:bold r:id="rId33"/>
      <p:boldItalic r:id="rId34"/>
    </p:embeddedFont>
    <p:embeddedFont>
      <p:font typeface="Overpass Mono"/>
      <p:regular r:id="rId35"/>
      <p:bold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BarlowCondensedExtraBold-bold.fntdata"/><Relationship Id="rId10" Type="http://schemas.openxmlformats.org/officeDocument/2006/relationships/slide" Target="slides/slide6.xml"/><Relationship Id="rId32" Type="http://schemas.openxmlformats.org/officeDocument/2006/relationships/font" Target="fonts/Anaheim-regular.fntdata"/><Relationship Id="rId13" Type="http://schemas.openxmlformats.org/officeDocument/2006/relationships/slide" Target="slides/slide9.xml"/><Relationship Id="rId35" Type="http://schemas.openxmlformats.org/officeDocument/2006/relationships/font" Target="fonts/OverpassMono-regular.fntdata"/><Relationship Id="rId12" Type="http://schemas.openxmlformats.org/officeDocument/2006/relationships/slide" Target="slides/slide8.xml"/><Relationship Id="rId34" Type="http://schemas.openxmlformats.org/officeDocument/2006/relationships/font" Target="fonts/BarlowCondensedExtra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-regular.fntdata"/><Relationship Id="rId14" Type="http://schemas.openxmlformats.org/officeDocument/2006/relationships/slide" Target="slides/slide10.xml"/><Relationship Id="rId36" Type="http://schemas.openxmlformats.org/officeDocument/2006/relationships/font" Target="fonts/OverpassMono-bold.fntdata"/><Relationship Id="rId17" Type="http://schemas.openxmlformats.org/officeDocument/2006/relationships/slide" Target="slides/slide13.xml"/><Relationship Id="rId39" Type="http://schemas.openxmlformats.org/officeDocument/2006/relationships/font" Target="fonts/Barlow-italic.fntdata"/><Relationship Id="rId16" Type="http://schemas.openxmlformats.org/officeDocument/2006/relationships/slide" Target="slides/slide12.xml"/><Relationship Id="rId38" Type="http://schemas.openxmlformats.org/officeDocument/2006/relationships/font" Target="fonts/Barlow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2256b693e_2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2256b693e_2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2256b693e_2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2256b693e_2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2256b693e_2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2256b693e_2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f2256b693e_2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f2256b693e_2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2256b693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f2256b693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2256b693e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2256b693e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f2256b693e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f2256b693e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2256b693e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2256b693e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2256b693e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f2256b693e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2256b693e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2256b693e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f2256b693e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f2256b693e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f2256b693e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f2256b693e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2256b693e_2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2256b693e_2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2256b693e_2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2256b693e_2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b2f66a2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b2f66a2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2a94a10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2a94a10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2256b693e_2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2256b693e_2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2256b693e_2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2256b693e_2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2256b693e_2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2256b693e_2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geeksforgeeks.org/javafx-choicebox/" TargetMode="External"/><Relationship Id="rId11" Type="http://schemas.openxmlformats.org/officeDocument/2006/relationships/hyperlink" Target="https://docs.oracle.com/javase/8/javafx/api/javafx/scene/control/Slider.html" TargetMode="External"/><Relationship Id="rId22" Type="http://schemas.openxmlformats.org/officeDocument/2006/relationships/hyperlink" Target="https://www.geeksforgeeks.org/javafx-checkbox/" TargetMode="External"/><Relationship Id="rId10" Type="http://schemas.openxmlformats.org/officeDocument/2006/relationships/hyperlink" Target="https://docs.oracle.com/javase/8/javafx/api/javafx/scene/control/PasswordField.html" TargetMode="External"/><Relationship Id="rId21" Type="http://schemas.openxmlformats.org/officeDocument/2006/relationships/hyperlink" Target="https://www.geeksforgeeks.org/javafx-checkbox/" TargetMode="External"/><Relationship Id="rId13" Type="http://schemas.openxmlformats.org/officeDocument/2006/relationships/hyperlink" Target="https://docs.oracle.com/javase/8/javafx/api/javafx/scene/control/Button.html" TargetMode="External"/><Relationship Id="rId12" Type="http://schemas.openxmlformats.org/officeDocument/2006/relationships/hyperlink" Target="https://docs.oracle.com/javase/8/javafx/api/javafx/scene/control/Separator.html" TargetMode="External"/><Relationship Id="rId23" Type="http://schemas.openxmlformats.org/officeDocument/2006/relationships/hyperlink" Target="http://tutorials.jenkov.com/javafx/choicebox.html" TargetMode="Externa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utorialspoint.com/javafx/" TargetMode="External"/><Relationship Id="rId4" Type="http://schemas.openxmlformats.org/officeDocument/2006/relationships/hyperlink" Target="https://docs.oracle.com/javase/8/javafx/api/javafx/scene/layout/VBox.html" TargetMode="External"/><Relationship Id="rId9" Type="http://schemas.openxmlformats.org/officeDocument/2006/relationships/hyperlink" Target="https://docs.oracle.com/javase/8/javafx/api/javafx/scene/control/TextField.html" TargetMode="External"/><Relationship Id="rId15" Type="http://schemas.openxmlformats.org/officeDocument/2006/relationships/hyperlink" Target="https://docs.oracle.com/javase/8/javafx/api/javafx/scene/control/ToggleButton.html" TargetMode="External"/><Relationship Id="rId14" Type="http://schemas.openxmlformats.org/officeDocument/2006/relationships/hyperlink" Target="https://docs.oracle.com/javase/8/javafx/api/javafx/scene/control/RadioButton.html" TargetMode="External"/><Relationship Id="rId17" Type="http://schemas.openxmlformats.org/officeDocument/2006/relationships/hyperlink" Target="https://docs.oracle.com/javase/8/javafx/api/javafx/scene/control/ChoiceBox.html" TargetMode="External"/><Relationship Id="rId16" Type="http://schemas.openxmlformats.org/officeDocument/2006/relationships/hyperlink" Target="https://docs.oracle.com/javase/8/javafx/api/javafx/scene/control/CheckBox.html" TargetMode="External"/><Relationship Id="rId5" Type="http://schemas.openxmlformats.org/officeDocument/2006/relationships/hyperlink" Target="https://docs.oracle.com/javase/8/javafx/api/javafx/scene/layout/HBox.html" TargetMode="External"/><Relationship Id="rId19" Type="http://schemas.openxmlformats.org/officeDocument/2006/relationships/hyperlink" Target="http://tutorials.jenkov.com/javafx/radiobutton.html" TargetMode="External"/><Relationship Id="rId6" Type="http://schemas.openxmlformats.org/officeDocument/2006/relationships/hyperlink" Target="https://docs.oracle.com/javase/8/javafx/api/javafx/scene/control/ScrollPane.html" TargetMode="External"/><Relationship Id="rId18" Type="http://schemas.openxmlformats.org/officeDocument/2006/relationships/hyperlink" Target="https://docs.oracle.com/javase/8/javafx/api/javafx/scene/control/ComboBox.html" TargetMode="External"/><Relationship Id="rId7" Type="http://schemas.openxmlformats.org/officeDocument/2006/relationships/hyperlink" Target="https://docs.oracle.com/javase/8/javafx/api/javafx/scene/control/ScrollBar.html" TargetMode="External"/><Relationship Id="rId8" Type="http://schemas.openxmlformats.org/officeDocument/2006/relationships/hyperlink" Target="https://docs.oracle.com/javase/8/javafx/api/javafx/scene/control/Label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JavaFX GUI Components (1) 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Presented by: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Michael Al Assaad	Antonio Chedid	</a:t>
            </a:r>
            <a:r>
              <a:rPr lang="en">
                <a:solidFill>
                  <a:schemeClr val="dk2"/>
                </a:solidFill>
              </a:rPr>
              <a:t>Paul El Kouba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Fields</a:t>
            </a:r>
            <a:endParaRPr/>
          </a:p>
        </p:txBody>
      </p:sp>
      <p:sp>
        <p:nvSpPr>
          <p:cNvPr id="445" name="Google Shape;445;p34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Password Fields </a:t>
            </a:r>
            <a:r>
              <a:rPr lang="en" sz="1800"/>
              <a:t>are a input components where the user can input hidden set of characters, usually a password.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PasswordField passf = new PasswordField();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.setPromptText("Hint");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.getText();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.setOnAction((ActionEvent e) -&gt; { });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46" name="Google Shape;4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425" y="3099300"/>
            <a:ext cx="3381375" cy="19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Sliders</a:t>
            </a:r>
            <a:endParaRPr/>
          </a:p>
        </p:txBody>
      </p:sp>
      <p:sp>
        <p:nvSpPr>
          <p:cNvPr id="452" name="Google Shape;452;p35"/>
          <p:cNvSpPr txBox="1"/>
          <p:nvPr>
            <p:ph idx="1" type="subTitle"/>
          </p:nvPr>
        </p:nvSpPr>
        <p:spPr>
          <a:xfrm flipH="1">
            <a:off x="719800" y="1012200"/>
            <a:ext cx="4461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Sliders are input components.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Slider slider = new Slider();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.setMin(int i);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.setMax(int i);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.setValue(int i);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.setShowTickLabels(boolean b);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.setShowTickMarks(boolean b);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.setMajorTickUnit(int i);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.setMinorTickCount(int i);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" name="Google Shape;453;p35"/>
          <p:cNvSpPr txBox="1"/>
          <p:nvPr>
            <p:ph idx="1" type="subTitle"/>
          </p:nvPr>
        </p:nvSpPr>
        <p:spPr>
          <a:xfrm flipH="1">
            <a:off x="3803875" y="2368150"/>
            <a:ext cx="41520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.getValue();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.setSnapToTicks(boolean b);</a:t>
            </a:r>
            <a:endParaRPr sz="1800"/>
          </a:p>
        </p:txBody>
      </p:sp>
      <p:pic>
        <p:nvPicPr>
          <p:cNvPr id="454" name="Google Shape;4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850" y="3415288"/>
            <a:ext cx="35814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5"/>
          <p:cNvSpPr/>
          <p:nvPr/>
        </p:nvSpPr>
        <p:spPr>
          <a:xfrm>
            <a:off x="5106400" y="2491975"/>
            <a:ext cx="12300" cy="15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Sliders</a:t>
            </a:r>
            <a:endParaRPr/>
          </a:p>
        </p:txBody>
      </p:sp>
      <p:sp>
        <p:nvSpPr>
          <p:cNvPr id="461" name="Google Shape;461;p36"/>
          <p:cNvSpPr txBox="1"/>
          <p:nvPr>
            <p:ph idx="1" type="subTitle"/>
          </p:nvPr>
        </p:nvSpPr>
        <p:spPr>
          <a:xfrm flipH="1">
            <a:off x="522050" y="1012200"/>
            <a:ext cx="734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.valueProperty().addListener(new ChangeListener&lt;Number&gt;()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           public void changed(ObservableValue&lt;? extends Number&gt; ov,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                   Number old_val, Number new_val)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           			//Do Something For Every Change Detected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               }});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62" name="Google Shape;4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075" y="3142625"/>
            <a:ext cx="53542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Separators</a:t>
            </a:r>
            <a:endParaRPr/>
          </a:p>
        </p:txBody>
      </p:sp>
      <p:sp>
        <p:nvSpPr>
          <p:cNvPr id="468" name="Google Shape;468;p37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Separators are line generated to separate multiple components, to design the scene.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Separator </a:t>
            </a:r>
            <a:r>
              <a:rPr lang="en" sz="1800"/>
              <a:t>separator</a:t>
            </a:r>
            <a:r>
              <a:rPr lang="en" sz="1800"/>
              <a:t> = new Separator();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.setMaxWidth(int i);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.setPrefHeight(int i);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.setHalignment(HPos p);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.setValignment(VPos p);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.setOrientation(Orientation z);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69" name="Google Shape;4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650" y="1874100"/>
            <a:ext cx="2814225" cy="29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5" name="Google Shape;475;p3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</p:txBody>
      </p:sp>
      <p:sp>
        <p:nvSpPr>
          <p:cNvPr id="476" name="Google Shape;476;p38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Buttons are used for controlling the behavior of an application where an action will be triggered once it is clicked.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Button button = new Button 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.setOnAction(EventHandler &lt;ActionEvent&gt; actionEvent);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.setShape(Shape shape);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.setText(String str);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.setRotate(double v);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.setTranslateX(double x);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.setTranslateY(double y);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77" name="Google Shape;4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199" y="3126550"/>
            <a:ext cx="1989100" cy="18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Buttons </a:t>
            </a:r>
            <a:endParaRPr/>
          </a:p>
        </p:txBody>
      </p:sp>
      <p:sp>
        <p:nvSpPr>
          <p:cNvPr id="483" name="Google Shape;483;p39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RadioButton is a button that can be selected or not selected.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RadioButton radioButton = new RadioButton 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.setOnAction(EventHandler &lt;ActionEvent&gt; actionEvent);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.isSelected();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.setText(String str);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.setToggleGroup(ToggleGroup tg);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.setTranslateX(double x);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.setTranslateY(double y);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84" name="Google Shape;4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320" y="2948970"/>
            <a:ext cx="2271675" cy="21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</a:t>
            </a:r>
            <a:endParaRPr/>
          </a:p>
        </p:txBody>
      </p:sp>
      <p:sp>
        <p:nvSpPr>
          <p:cNvPr id="490" name="Google Shape;490;p40"/>
          <p:cNvSpPr txBox="1"/>
          <p:nvPr>
            <p:ph idx="1" type="subTitle"/>
          </p:nvPr>
        </p:nvSpPr>
        <p:spPr>
          <a:xfrm flipH="1">
            <a:off x="720000" y="1222800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 Toggle Button is l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ike a button that stays in when you press it, and when you press it the next time it comes out again.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ToggleButton = new ToggleButton 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.setOnAction(EventHandler &lt;ActionEvent&gt; actionEvent);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.setShape(Shape shape);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.setText(String str);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.setToggleGroup(ToggleGroup tg);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.setTranslateX(double x);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.setTranslateY(double y);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1" name="Google Shape;4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499" y="3240274"/>
            <a:ext cx="1935500" cy="18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Scroll Pane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1"/>
          <p:cNvSpPr txBox="1"/>
          <p:nvPr>
            <p:ph idx="1" type="subTitle"/>
          </p:nvPr>
        </p:nvSpPr>
        <p:spPr>
          <a:xfrm flipH="1">
            <a:off x="810425" y="1433750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 scroll pane holds a UI element and provides a scrollable view of it.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ScrollPane scrollPane = new ScrollPane();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			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700"/>
              <a:t>scrollPane.setHbarPolicy(ScrollBarPolicy.NEVER);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scrollPane.setVbarPolicy(ScrollBarPolicy.ALWAYS);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8" name="Google Shape;4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875" y="2537096"/>
            <a:ext cx="2405550" cy="22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/>
          <p:nvPr>
            <p:ph idx="1" type="subTitle"/>
          </p:nvPr>
        </p:nvSpPr>
        <p:spPr>
          <a:xfrm flipH="1">
            <a:off x="72005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800"/>
              <a:t>Similar to Radio Buttons.</a:t>
            </a:r>
            <a:endParaRPr baseline="3000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800"/>
              <a:t>Can be toggled between 3 states: checked, unchecked, and indeterminate.</a:t>
            </a:r>
            <a:endParaRPr baseline="3000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800"/>
              <a:t>CheckBox cb = new CheckBox(String t);</a:t>
            </a:r>
            <a:endParaRPr baseline="3000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aseline="3000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800"/>
              <a:t>	.setIndeterminate(boolean v);</a:t>
            </a:r>
            <a:endParaRPr baseline="3000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800"/>
              <a:t>	.setSelected(boolean v);</a:t>
            </a:r>
            <a:endParaRPr baseline="3000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800"/>
              <a:t>	.isSelected();</a:t>
            </a:r>
            <a:endParaRPr baseline="3000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800"/>
              <a:t>	</a:t>
            </a:r>
            <a:endParaRPr baseline="3000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800"/>
              <a:t>	</a:t>
            </a:r>
            <a:endParaRPr baseline="3000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800"/>
              <a:t>	</a:t>
            </a:r>
            <a:endParaRPr baseline="30000" sz="2800"/>
          </a:p>
        </p:txBody>
      </p:sp>
      <p:sp>
        <p:nvSpPr>
          <p:cNvPr id="504" name="Google Shape;504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25" y="2338875"/>
            <a:ext cx="3383649" cy="20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Shows a list of items (drop-down) specified by an </a:t>
            </a:r>
            <a:r>
              <a:rPr i="1" lang="en" sz="1800"/>
              <a:t>observableList.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ChoiceBox cb = ChoiceBox(ObservableList items); 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ChoiceBox cb = ChoiceBox();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.getItems();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.getValue();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.hide();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.setItems(ObservableList value);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.show();</a:t>
            </a:r>
            <a:endParaRPr sz="1800"/>
          </a:p>
        </p:txBody>
      </p:sp>
      <p:sp>
        <p:nvSpPr>
          <p:cNvPr id="511" name="Google Shape;511;p4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Box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838" y="2709350"/>
            <a:ext cx="17049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37" name="Google Shape;337;p26"/>
          <p:cNvSpPr txBox="1"/>
          <p:nvPr>
            <p:ph type="ctrTitle"/>
          </p:nvPr>
        </p:nvSpPr>
        <p:spPr>
          <a:xfrm flipH="1">
            <a:off x="1534138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1534138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/>
          <p:nvPr>
            <p:ph idx="6" type="ctrTitle"/>
          </p:nvPr>
        </p:nvSpPr>
        <p:spPr>
          <a:xfrm flipH="1">
            <a:off x="5762913" y="358966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0" name="Google Shape;340;p26"/>
          <p:cNvSpPr txBox="1"/>
          <p:nvPr>
            <p:ph idx="7" type="subTitle"/>
          </p:nvPr>
        </p:nvSpPr>
        <p:spPr>
          <a:xfrm flipH="1">
            <a:off x="5762913" y="3903637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41" name="Google Shape;341;p26"/>
          <p:cNvSpPr txBox="1"/>
          <p:nvPr>
            <p:ph idx="6" type="ctrTitle"/>
          </p:nvPr>
        </p:nvSpPr>
        <p:spPr>
          <a:xfrm flipH="1">
            <a:off x="3599013" y="28490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/>
          <p:nvPr>
            <p:ph idx="7" type="subTitle"/>
          </p:nvPr>
        </p:nvSpPr>
        <p:spPr>
          <a:xfrm flipH="1">
            <a:off x="3599013" y="31630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4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 to a Choicebox: shows several items in a drop down menu.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Useful when the number of items exceeds some limit because it can add scrolling to the drop-down list.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ComboBox cb = new ComboBox(ObservableList items); 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ComboBox cb = new ComboBox();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.getItems();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.getVisibleRowCount();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.setItems(ObservableList items);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.setVisibleRowCount(int v);</a:t>
            </a:r>
            <a:endParaRPr sz="1800"/>
          </a:p>
        </p:txBody>
      </p:sp>
      <p:sp>
        <p:nvSpPr>
          <p:cNvPr id="518" name="Google Shape;518;p4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Combo Box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Google Shape;5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600" y="3095850"/>
            <a:ext cx="20574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Enables Scrollable Panes in application.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ScrollBar sc = new ScrollBar();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.setValue(int v);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.setMin(int v);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.setMax(int v);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.increment();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.decrement();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.setOrientation(Orientation value);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.setPrefWidth();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 Bar</a:t>
            </a:r>
            <a:endParaRPr/>
          </a:p>
        </p:txBody>
      </p:sp>
      <p:pic>
        <p:nvPicPr>
          <p:cNvPr id="526" name="Google Shape;5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46" y="2275671"/>
            <a:ext cx="2498350" cy="2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6"/>
          <p:cNvSpPr txBox="1"/>
          <p:nvPr>
            <p:ph type="title"/>
          </p:nvPr>
        </p:nvSpPr>
        <p:spPr>
          <a:xfrm>
            <a:off x="454800" y="2714625"/>
            <a:ext cx="8425200" cy="816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DEMO</a:t>
            </a:r>
            <a:endParaRPr/>
          </a:p>
        </p:txBody>
      </p:sp>
      <p:sp>
        <p:nvSpPr>
          <p:cNvPr id="532" name="Google Shape;532;p4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idx="1" type="subTitle"/>
          </p:nvPr>
        </p:nvSpPr>
        <p:spPr>
          <a:xfrm flipH="1">
            <a:off x="720000" y="1132375"/>
            <a:ext cx="3618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JavaFX Tutorial (tutorialspoint.com)</a:t>
            </a:r>
            <a:r>
              <a:rPr lang="en" sz="1400"/>
              <a:t> 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VBox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HBox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ScrollPane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ScrollBar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Label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TextField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PasswordField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Slider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Separator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Button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RadioButton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ToggleButton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CheckBox (JavaFX 8) (oracle.com)</a:t>
            </a:r>
            <a:endParaRPr sz="1400"/>
          </a:p>
        </p:txBody>
      </p:sp>
      <p:sp>
        <p:nvSpPr>
          <p:cNvPr id="538" name="Google Shape;538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39" name="Google Shape;539;p47"/>
          <p:cNvSpPr txBox="1"/>
          <p:nvPr>
            <p:ph idx="1" type="subTitle"/>
          </p:nvPr>
        </p:nvSpPr>
        <p:spPr>
          <a:xfrm flipH="1">
            <a:off x="4640050" y="1132375"/>
            <a:ext cx="34905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latin typeface="Arial"/>
                <a:ea typeface="Arial"/>
                <a:cs typeface="Arial"/>
                <a:sym typeface="Arial"/>
                <a:hlinkClick r:id="rId17"/>
              </a:rPr>
              <a:t>ChoiceBox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latin typeface="Arial"/>
                <a:ea typeface="Arial"/>
                <a:cs typeface="Arial"/>
                <a:sym typeface="Arial"/>
                <a:hlinkClick r:id="rId18"/>
              </a:rPr>
              <a:t>ComboBox (JavaFX 8) (oracle.com)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latin typeface="Arial"/>
                <a:ea typeface="Arial"/>
                <a:cs typeface="Arial"/>
                <a:sym typeface="Arial"/>
                <a:hlinkClick r:id="rId19"/>
              </a:rPr>
              <a:t>JavaFX RadioButton (jenkov.com)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latin typeface="Arial"/>
                <a:ea typeface="Arial"/>
                <a:cs typeface="Arial"/>
                <a:sym typeface="Arial"/>
                <a:hlinkClick r:id="rId20"/>
              </a:rPr>
              <a:t>JavaFX | ChoiceBox - GeeksforGeeks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JavaFX | Checkbox - GeeksforGeeks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JavaFX | Checkbox - GeeksforGeeks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JavaFX ChoiceBox (jenkov.com)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>
            <p:ph type="title"/>
          </p:nvPr>
        </p:nvSpPr>
        <p:spPr>
          <a:xfrm>
            <a:off x="454800" y="2714625"/>
            <a:ext cx="8425200" cy="816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JavaFX</a:t>
            </a:r>
            <a:endParaRPr/>
          </a:p>
        </p:txBody>
      </p:sp>
      <p:sp>
        <p:nvSpPr>
          <p:cNvPr id="348" name="Google Shape;348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CONCEPTS</a:t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 flipH="1">
            <a:off x="7903705" y="1829925"/>
            <a:ext cx="407895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 flipH="1">
            <a:off x="1187626" y="3498350"/>
            <a:ext cx="21840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1082114" y="2126750"/>
            <a:ext cx="323913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7737303" y="3498350"/>
            <a:ext cx="407888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 flipH="1">
            <a:off x="7734270" y="2126750"/>
            <a:ext cx="218409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 flipH="1">
            <a:off x="6370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 flipH="1" rot="-5400000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</a:t>
            </a:r>
            <a:endParaRPr/>
          </a:p>
        </p:txBody>
      </p:sp>
      <p:sp>
        <p:nvSpPr>
          <p:cNvPr id="362" name="Google Shape;362;p28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</a:t>
            </a:r>
            <a:endParaRPr/>
          </a:p>
        </p:txBody>
      </p:sp>
      <p:sp>
        <p:nvSpPr>
          <p:cNvPr id="363" name="Google Shape;363;p28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scene </a:t>
            </a:r>
            <a:r>
              <a:rPr lang="en"/>
              <a:t>constitutes</a:t>
            </a:r>
            <a:r>
              <a:rPr lang="en"/>
              <a:t> of the Frame.</a:t>
            </a:r>
            <a:endParaRPr/>
          </a:p>
        </p:txBody>
      </p:sp>
      <p:sp>
        <p:nvSpPr>
          <p:cNvPr id="364" name="Google Shape;364;p28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sp>
        <p:nvSpPr>
          <p:cNvPr id="365" name="Google Shape;365;p28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can be considered the panel.</a:t>
            </a:r>
            <a:endParaRPr/>
          </a:p>
        </p:txBody>
      </p:sp>
      <p:sp>
        <p:nvSpPr>
          <p:cNvPr id="366" name="Google Shape;366;p28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VBox - HBox</a:t>
            </a:r>
            <a:endParaRPr/>
          </a:p>
        </p:txBody>
      </p:sp>
      <p:sp>
        <p:nvSpPr>
          <p:cNvPr id="367" name="Google Shape;367;p28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javafx.layout component that will be used in this presentation</a:t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 flipH="1" rot="10800000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7935174" y="3200675"/>
            <a:ext cx="471506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8250834" y="3498349"/>
            <a:ext cx="377605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7949925" y="3796075"/>
            <a:ext cx="300908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 flipH="1">
            <a:off x="728536" y="3201525"/>
            <a:ext cx="488864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 flipH="1">
            <a:off x="514308" y="3498350"/>
            <a:ext cx="570167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 flipH="1">
            <a:off x="877356" y="3796075"/>
            <a:ext cx="323894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 flipH="1">
            <a:off x="514360" y="1829925"/>
            <a:ext cx="703042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 flipH="1">
            <a:off x="783204" y="2127175"/>
            <a:ext cx="178816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/>
          <p:nvPr/>
        </p:nvSpPr>
        <p:spPr>
          <a:xfrm flipH="1">
            <a:off x="8071052" y="2126750"/>
            <a:ext cx="57017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 flipH="1">
            <a:off x="79306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Stage is the window of the application.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9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387" name="Google Shape;387;p29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29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393" name="Google Shape;393;p29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9"/>
          <p:cNvSpPr/>
          <p:nvPr/>
        </p:nvSpPr>
        <p:spPr>
          <a:xfrm>
            <a:off x="5735304" y="85612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E116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102988" y="85633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3047192" y="85612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B612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Scene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197" y="1972623"/>
            <a:ext cx="5829281" cy="262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0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06" name="Google Shape;406;p30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0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12" name="Google Shape;412;p30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0"/>
          <p:cNvSpPr/>
          <p:nvPr/>
        </p:nvSpPr>
        <p:spPr>
          <a:xfrm>
            <a:off x="5735304" y="85612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E116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102988" y="856339"/>
            <a:ext cx="3546900" cy="669000"/>
          </a:xfrm>
          <a:prstGeom prst="homePlate">
            <a:avLst>
              <a:gd fmla="val 50000" name="adj"/>
            </a:avLst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0"/>
          <p:cNvSpPr/>
          <p:nvPr/>
        </p:nvSpPr>
        <p:spPr>
          <a:xfrm>
            <a:off x="3047192" y="856125"/>
            <a:ext cx="3305700" cy="669000"/>
          </a:xfrm>
          <a:prstGeom prst="chevron">
            <a:avLst>
              <a:gd fmla="val 50000" name="adj"/>
            </a:avLst>
          </a:prstGeom>
          <a:solidFill>
            <a:srgbClr val="B612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Scene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9" name="Google Shape;4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125" y="2252624"/>
            <a:ext cx="5941750" cy="16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type="title"/>
          </p:nvPr>
        </p:nvSpPr>
        <p:spPr>
          <a:xfrm>
            <a:off x="454800" y="2714625"/>
            <a:ext cx="8425200" cy="816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Components</a:t>
            </a:r>
            <a:endParaRPr/>
          </a:p>
        </p:txBody>
      </p:sp>
      <p:sp>
        <p:nvSpPr>
          <p:cNvPr id="425" name="Google Shape;425;p3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Labels are a simple output components used to print texts.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Label label = new Label();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</a:t>
            </a:r>
            <a:r>
              <a:rPr b="1" lang="en" sz="1800">
                <a:solidFill>
                  <a:schemeClr val="dk2"/>
                </a:solidFill>
              </a:rPr>
              <a:t>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.setText(String s);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.setTextFill(Color.web("hex code"));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.setFont(Font.font("Font Name", Size));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.setRotate(int i);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.setTranslateY(int i);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" name="Google Shape;431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</p:txBody>
      </p:sp>
      <p:pic>
        <p:nvPicPr>
          <p:cNvPr id="432" name="Google Shape;4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850" y="3495900"/>
            <a:ext cx="2704900" cy="1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Fields</a:t>
            </a:r>
            <a:endParaRPr/>
          </a:p>
        </p:txBody>
      </p:sp>
      <p:sp>
        <p:nvSpPr>
          <p:cNvPr id="438" name="Google Shape;438;p33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 Fields</a:t>
            </a:r>
            <a:r>
              <a:rPr lang="en" sz="1800"/>
              <a:t> are a input components where the user can input any String.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TextField textf = new TextField();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Common Methods: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.setPromptText(String s);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.getText();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.getText().isEmpty();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.setOnAction((ActionEvent e) -&gt; { });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39" name="Google Shape;4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825" y="3186050"/>
            <a:ext cx="3400450" cy="17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