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0" r:id="rId5"/>
    <p:sldId id="260" r:id="rId6"/>
    <p:sldId id="279" r:id="rId7"/>
    <p:sldId id="280" r:id="rId8"/>
    <p:sldId id="281" r:id="rId9"/>
    <p:sldId id="277" r:id="rId10"/>
    <p:sldId id="282" r:id="rId11"/>
    <p:sldId id="283" r:id="rId12"/>
    <p:sldId id="284" r:id="rId13"/>
    <p:sldId id="285" r:id="rId14"/>
    <p:sldId id="287" r:id="rId15"/>
    <p:sldId id="286" r:id="rId16"/>
    <p:sldId id="289" r:id="rId17"/>
    <p:sldId id="290" r:id="rId18"/>
    <p:sldId id="291" r:id="rId19"/>
    <p:sldId id="288" r:id="rId20"/>
    <p:sldId id="292" r:id="rId21"/>
    <p:sldId id="300" r:id="rId22"/>
    <p:sldId id="294" r:id="rId23"/>
    <p:sldId id="295" r:id="rId24"/>
    <p:sldId id="296" r:id="rId25"/>
    <p:sldId id="293" r:id="rId26"/>
    <p:sldId id="29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3696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Analysis Task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Free(%)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Positive Reviews </c:v>
                </c:pt>
                <c:pt idx="1">
                  <c:v>Negative Reviews</c:v>
                </c:pt>
                <c:pt idx="2">
                  <c:v>Not reviewed or Nuetral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73.601295641931685</c:v>
                </c:pt>
                <c:pt idx="1">
                  <c:v>14.905644691994347</c:v>
                </c:pt>
                <c:pt idx="2">
                  <c:v>43.536453570537866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5-4211-A2AE-29A13FBCBD8D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Paid(%)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Positive Reviews </c:v>
                </c:pt>
                <c:pt idx="1">
                  <c:v>Negative Reviews</c:v>
                </c:pt>
                <c:pt idx="2">
                  <c:v>Not reviewed or Nuetral</c:v>
                </c:pt>
              </c:strCache>
            </c:strRef>
          </c:cat>
          <c:val>
            <c:numRef>
              <c:f>Sheet1!$E$2:$E$4</c:f>
              <c:numCache>
                <c:formatCode>0</c:formatCode>
                <c:ptCount val="3"/>
                <c:pt idx="0">
                  <c:v>38.163001293661061</c:v>
                </c:pt>
                <c:pt idx="1">
                  <c:v>7.7619663648124195</c:v>
                </c:pt>
                <c:pt idx="2">
                  <c:v>54.075032341526523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5-4211-A2AE-29A13FBCB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4834064"/>
        <c:axId val="564837344"/>
      </c:barChart>
      <c:catAx>
        <c:axId val="56483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37344"/>
        <c:crosses val="autoZero"/>
        <c:auto val="1"/>
        <c:lblAlgn val="ctr"/>
        <c:lblOffset val="100"/>
        <c:noMultiLvlLbl val="0"/>
      </c:catAx>
      <c:valAx>
        <c:axId val="5648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34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  <a:r>
              <a:rPr lang="en-US" baseline="0"/>
              <a:t> Task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Positive(%)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Action</c:v>
                </c:pt>
                <c:pt idx="1">
                  <c:v>Action;Action &amp; Adventure</c:v>
                </c:pt>
                <c:pt idx="2">
                  <c:v>Adventure</c:v>
                </c:pt>
                <c:pt idx="3">
                  <c:v>Arcade</c:v>
                </c:pt>
                <c:pt idx="4">
                  <c:v>Arcade;Action &amp; Adventure</c:v>
                </c:pt>
                <c:pt idx="5">
                  <c:v>Art &amp; Design</c:v>
                </c:pt>
                <c:pt idx="6">
                  <c:v>Art &amp; Design;Creativity</c:v>
                </c:pt>
                <c:pt idx="7">
                  <c:v>Art &amp; Design;Pretend Play</c:v>
                </c:pt>
                <c:pt idx="8">
                  <c:v>Auto &amp; Vehicles</c:v>
                </c:pt>
                <c:pt idx="9">
                  <c:v>Beauty</c:v>
                </c:pt>
                <c:pt idx="10">
                  <c:v>Board</c:v>
                </c:pt>
                <c:pt idx="11">
                  <c:v>Board;Brain Games</c:v>
                </c:pt>
                <c:pt idx="12">
                  <c:v>Books &amp; Reference</c:v>
                </c:pt>
                <c:pt idx="13">
                  <c:v>Business</c:v>
                </c:pt>
                <c:pt idx="14">
                  <c:v>Card;Action &amp; Adventure</c:v>
                </c:pt>
              </c:strCache>
            </c:strRef>
          </c:cat>
          <c:val>
            <c:numRef>
              <c:f>Sheet1!$E$2:$E$16</c:f>
              <c:numCache>
                <c:formatCode>0</c:formatCode>
                <c:ptCount val="15"/>
                <c:pt idx="0">
                  <c:v>47.512730121425776</c:v>
                </c:pt>
                <c:pt idx="1">
                  <c:v>45.454545454545453</c:v>
                </c:pt>
                <c:pt idx="2">
                  <c:v>50</c:v>
                </c:pt>
                <c:pt idx="3">
                  <c:v>31.375464684014869</c:v>
                </c:pt>
                <c:pt idx="4">
                  <c:v>0</c:v>
                </c:pt>
                <c:pt idx="5">
                  <c:v>60.236220472440948</c:v>
                </c:pt>
                <c:pt idx="6">
                  <c:v>74.358974358974365</c:v>
                </c:pt>
                <c:pt idx="7">
                  <c:v>48.148148148148145</c:v>
                </c:pt>
                <c:pt idx="8">
                  <c:v>36.713995943204871</c:v>
                </c:pt>
                <c:pt idx="9">
                  <c:v>31.842105263157894</c:v>
                </c:pt>
                <c:pt idx="10">
                  <c:v>28.205128205128204</c:v>
                </c:pt>
                <c:pt idx="11">
                  <c:v>55.932203389830505</c:v>
                </c:pt>
                <c:pt idx="12">
                  <c:v>88.988095238095241</c:v>
                </c:pt>
                <c:pt idx="13">
                  <c:v>81.403508771929822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5-4CBC-98DA-3FFBD29051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Negative(%)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Action</c:v>
                </c:pt>
                <c:pt idx="1">
                  <c:v>Action;Action &amp; Adventure</c:v>
                </c:pt>
                <c:pt idx="2">
                  <c:v>Adventure</c:v>
                </c:pt>
                <c:pt idx="3">
                  <c:v>Arcade</c:v>
                </c:pt>
                <c:pt idx="4">
                  <c:v>Arcade;Action &amp; Adventure</c:v>
                </c:pt>
                <c:pt idx="5">
                  <c:v>Art &amp; Design</c:v>
                </c:pt>
                <c:pt idx="6">
                  <c:v>Art &amp; Design;Creativity</c:v>
                </c:pt>
                <c:pt idx="7">
                  <c:v>Art &amp; Design;Pretend Play</c:v>
                </c:pt>
                <c:pt idx="8">
                  <c:v>Auto &amp; Vehicles</c:v>
                </c:pt>
                <c:pt idx="9">
                  <c:v>Beauty</c:v>
                </c:pt>
                <c:pt idx="10">
                  <c:v>Board</c:v>
                </c:pt>
                <c:pt idx="11">
                  <c:v>Board;Brain Games</c:v>
                </c:pt>
                <c:pt idx="12">
                  <c:v>Books &amp; Reference</c:v>
                </c:pt>
                <c:pt idx="13">
                  <c:v>Business</c:v>
                </c:pt>
                <c:pt idx="14">
                  <c:v>Card;Action &amp; Adventure</c:v>
                </c:pt>
              </c:strCache>
            </c:strRef>
          </c:cat>
          <c:val>
            <c:numRef>
              <c:f>Sheet1!$F$2:$F$16</c:f>
              <c:numCache>
                <c:formatCode>0</c:formatCode>
                <c:ptCount val="15"/>
                <c:pt idx="0">
                  <c:v>24.833529181355267</c:v>
                </c:pt>
                <c:pt idx="1">
                  <c:v>45.454545454545453</c:v>
                </c:pt>
                <c:pt idx="2">
                  <c:v>17.5</c:v>
                </c:pt>
                <c:pt idx="3">
                  <c:v>25.130111524163567</c:v>
                </c:pt>
                <c:pt idx="4">
                  <c:v>0</c:v>
                </c:pt>
                <c:pt idx="5">
                  <c:v>9.8425196850393704</c:v>
                </c:pt>
                <c:pt idx="6">
                  <c:v>20.512820512820515</c:v>
                </c:pt>
                <c:pt idx="7">
                  <c:v>25.925925925925927</c:v>
                </c:pt>
                <c:pt idx="8">
                  <c:v>2.6369168356997972</c:v>
                </c:pt>
                <c:pt idx="9">
                  <c:v>5.5263157894736841</c:v>
                </c:pt>
                <c:pt idx="10" formatCode="General">
                  <c:v>3.8461538461538463</c:v>
                </c:pt>
                <c:pt idx="11" formatCode="General">
                  <c:v>44.067796610169495</c:v>
                </c:pt>
                <c:pt idx="12" formatCode="General">
                  <c:v>11.011904761904763</c:v>
                </c:pt>
                <c:pt idx="13" formatCode="General">
                  <c:v>18.596491228070175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5-4CBC-98DA-3FFBD29051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Neutral(%)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Action</c:v>
                </c:pt>
                <c:pt idx="1">
                  <c:v>Action;Action &amp; Adventure</c:v>
                </c:pt>
                <c:pt idx="2">
                  <c:v>Adventure</c:v>
                </c:pt>
                <c:pt idx="3">
                  <c:v>Arcade</c:v>
                </c:pt>
                <c:pt idx="4">
                  <c:v>Arcade;Action &amp; Adventure</c:v>
                </c:pt>
                <c:pt idx="5">
                  <c:v>Art &amp; Design</c:v>
                </c:pt>
                <c:pt idx="6">
                  <c:v>Art &amp; Design;Creativity</c:v>
                </c:pt>
                <c:pt idx="7">
                  <c:v>Art &amp; Design;Pretend Play</c:v>
                </c:pt>
                <c:pt idx="8">
                  <c:v>Auto &amp; Vehicles</c:v>
                </c:pt>
                <c:pt idx="9">
                  <c:v>Beauty</c:v>
                </c:pt>
                <c:pt idx="10">
                  <c:v>Board</c:v>
                </c:pt>
                <c:pt idx="11">
                  <c:v>Board;Brain Games</c:v>
                </c:pt>
                <c:pt idx="12">
                  <c:v>Books &amp; Reference</c:v>
                </c:pt>
                <c:pt idx="13">
                  <c:v>Business</c:v>
                </c:pt>
                <c:pt idx="14">
                  <c:v>Card;Action &amp; Adventure</c:v>
                </c:pt>
              </c:strCache>
            </c:strRef>
          </c:cat>
          <c:val>
            <c:numRef>
              <c:f>Sheet1!$G$2:$G$16</c:f>
              <c:numCache>
                <c:formatCode>0</c:formatCode>
                <c:ptCount val="15"/>
                <c:pt idx="0">
                  <c:v>27.653740697218957</c:v>
                </c:pt>
                <c:pt idx="1">
                  <c:v>9.0909090909090917</c:v>
                </c:pt>
                <c:pt idx="2">
                  <c:v>32.5</c:v>
                </c:pt>
                <c:pt idx="3">
                  <c:v>43.494423791821561</c:v>
                </c:pt>
                <c:pt idx="4">
                  <c:v>100</c:v>
                </c:pt>
                <c:pt idx="5">
                  <c:v>29.921259842519685</c:v>
                </c:pt>
                <c:pt idx="6">
                  <c:v>5.1282051282051286</c:v>
                </c:pt>
                <c:pt idx="7">
                  <c:v>25.925925925925927</c:v>
                </c:pt>
                <c:pt idx="8">
                  <c:v>60.649087221095336</c:v>
                </c:pt>
                <c:pt idx="9">
                  <c:v>62.631578947368418</c:v>
                </c:pt>
                <c:pt idx="10" formatCode="General">
                  <c:v>67.948717948717942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5-4CBC-98DA-3FFBD2905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64838000"/>
        <c:axId val="5648314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Positive Reviews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Action</c:v>
                      </c:pt>
                      <c:pt idx="1">
                        <c:v>Action;Action &amp; Adventure</c:v>
                      </c:pt>
                      <c:pt idx="2">
                        <c:v>Adventure</c:v>
                      </c:pt>
                      <c:pt idx="3">
                        <c:v>Arcade</c:v>
                      </c:pt>
                      <c:pt idx="4">
                        <c:v>Arcade;Action &amp; Adventure</c:v>
                      </c:pt>
                      <c:pt idx="5">
                        <c:v>Art &amp; Design</c:v>
                      </c:pt>
                      <c:pt idx="6">
                        <c:v>Art &amp; Design;Creativity</c:v>
                      </c:pt>
                      <c:pt idx="7">
                        <c:v>Art &amp; Design;Pretend Play</c:v>
                      </c:pt>
                      <c:pt idx="8">
                        <c:v>Auto &amp; Vehicles</c:v>
                      </c:pt>
                      <c:pt idx="9">
                        <c:v>Beauty</c:v>
                      </c:pt>
                      <c:pt idx="10">
                        <c:v>Board</c:v>
                      </c:pt>
                      <c:pt idx="11">
                        <c:v>Board;Brain Games</c:v>
                      </c:pt>
                      <c:pt idx="12">
                        <c:v>Books &amp; Reference</c:v>
                      </c:pt>
                      <c:pt idx="13">
                        <c:v>Business</c:v>
                      </c:pt>
                      <c:pt idx="14">
                        <c:v>Card;Action &amp; Adventure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1213</c:v>
                      </c:pt>
                      <c:pt idx="1">
                        <c:v>90</c:v>
                      </c:pt>
                      <c:pt idx="2">
                        <c:v>40</c:v>
                      </c:pt>
                      <c:pt idx="3">
                        <c:v>422</c:v>
                      </c:pt>
                      <c:pt idx="4">
                        <c:v>0</c:v>
                      </c:pt>
                      <c:pt idx="5">
                        <c:v>153</c:v>
                      </c:pt>
                      <c:pt idx="6">
                        <c:v>29</c:v>
                      </c:pt>
                      <c:pt idx="7">
                        <c:v>26</c:v>
                      </c:pt>
                      <c:pt idx="8">
                        <c:v>181</c:v>
                      </c:pt>
                      <c:pt idx="9">
                        <c:v>121</c:v>
                      </c:pt>
                      <c:pt idx="10">
                        <c:v>66</c:v>
                      </c:pt>
                      <c:pt idx="11">
                        <c:v>33</c:v>
                      </c:pt>
                      <c:pt idx="12">
                        <c:v>299</c:v>
                      </c:pt>
                      <c:pt idx="13">
                        <c:v>464</c:v>
                      </c:pt>
                      <c:pt idx="1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7C5-4CBC-98DA-3FFBD290514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 Negative Reviews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Action</c:v>
                      </c:pt>
                      <c:pt idx="1">
                        <c:v>Action;Action &amp; Adventure</c:v>
                      </c:pt>
                      <c:pt idx="2">
                        <c:v>Adventure</c:v>
                      </c:pt>
                      <c:pt idx="3">
                        <c:v>Arcade</c:v>
                      </c:pt>
                      <c:pt idx="4">
                        <c:v>Arcade;Action &amp; Adventure</c:v>
                      </c:pt>
                      <c:pt idx="5">
                        <c:v>Art &amp; Design</c:v>
                      </c:pt>
                      <c:pt idx="6">
                        <c:v>Art &amp; Design;Creativity</c:v>
                      </c:pt>
                      <c:pt idx="7">
                        <c:v>Art &amp; Design;Pretend Play</c:v>
                      </c:pt>
                      <c:pt idx="8">
                        <c:v>Auto &amp; Vehicles</c:v>
                      </c:pt>
                      <c:pt idx="9">
                        <c:v>Beauty</c:v>
                      </c:pt>
                      <c:pt idx="10">
                        <c:v>Board</c:v>
                      </c:pt>
                      <c:pt idx="11">
                        <c:v>Board;Brain Games</c:v>
                      </c:pt>
                      <c:pt idx="12">
                        <c:v>Books &amp; Reference</c:v>
                      </c:pt>
                      <c:pt idx="13">
                        <c:v>Business</c:v>
                      </c:pt>
                      <c:pt idx="14">
                        <c:v>Card;Action &amp; Adventure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634</c:v>
                      </c:pt>
                      <c:pt idx="1">
                        <c:v>90</c:v>
                      </c:pt>
                      <c:pt idx="2">
                        <c:v>14</c:v>
                      </c:pt>
                      <c:pt idx="3">
                        <c:v>338</c:v>
                      </c:pt>
                      <c:pt idx="4">
                        <c:v>0</c:v>
                      </c:pt>
                      <c:pt idx="5">
                        <c:v>25</c:v>
                      </c:pt>
                      <c:pt idx="6">
                        <c:v>8</c:v>
                      </c:pt>
                      <c:pt idx="7">
                        <c:v>14</c:v>
                      </c:pt>
                      <c:pt idx="8">
                        <c:v>13</c:v>
                      </c:pt>
                      <c:pt idx="9">
                        <c:v>21</c:v>
                      </c:pt>
                      <c:pt idx="10">
                        <c:v>9</c:v>
                      </c:pt>
                      <c:pt idx="11">
                        <c:v>26</c:v>
                      </c:pt>
                      <c:pt idx="12">
                        <c:v>37</c:v>
                      </c:pt>
                      <c:pt idx="13">
                        <c:v>106</c:v>
                      </c:pt>
                      <c:pt idx="1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7C5-4CBC-98DA-3FFBD290514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Not reviewed 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Sheet1!$A$2:$A$16</c15:sqref>
                        </c15:formulaRef>
                      </c:ext>
                    </c:extLst>
                    <c:strCache>
                      <c:ptCount val="15"/>
                      <c:pt idx="0">
                        <c:v>Action</c:v>
                      </c:pt>
                      <c:pt idx="1">
                        <c:v>Action;Action &amp; Adventure</c:v>
                      </c:pt>
                      <c:pt idx="2">
                        <c:v>Adventure</c:v>
                      </c:pt>
                      <c:pt idx="3">
                        <c:v>Arcade</c:v>
                      </c:pt>
                      <c:pt idx="4">
                        <c:v>Arcade;Action &amp; Adventure</c:v>
                      </c:pt>
                      <c:pt idx="5">
                        <c:v>Art &amp; Design</c:v>
                      </c:pt>
                      <c:pt idx="6">
                        <c:v>Art &amp; Design;Creativity</c:v>
                      </c:pt>
                      <c:pt idx="7">
                        <c:v>Art &amp; Design;Pretend Play</c:v>
                      </c:pt>
                      <c:pt idx="8">
                        <c:v>Auto &amp; Vehicles</c:v>
                      </c:pt>
                      <c:pt idx="9">
                        <c:v>Beauty</c:v>
                      </c:pt>
                      <c:pt idx="10">
                        <c:v>Board</c:v>
                      </c:pt>
                      <c:pt idx="11">
                        <c:v>Board;Brain Games</c:v>
                      </c:pt>
                      <c:pt idx="12">
                        <c:v>Books &amp; Reference</c:v>
                      </c:pt>
                      <c:pt idx="13">
                        <c:v>Business</c:v>
                      </c:pt>
                      <c:pt idx="14">
                        <c:v>Card;Action &amp; Adventure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706</c:v>
                      </c:pt>
                      <c:pt idx="1">
                        <c:v>18</c:v>
                      </c:pt>
                      <c:pt idx="2">
                        <c:v>26</c:v>
                      </c:pt>
                      <c:pt idx="3">
                        <c:v>585</c:v>
                      </c:pt>
                      <c:pt idx="4">
                        <c:v>40</c:v>
                      </c:pt>
                      <c:pt idx="5">
                        <c:v>76</c:v>
                      </c:pt>
                      <c:pt idx="6">
                        <c:v>2</c:v>
                      </c:pt>
                      <c:pt idx="7">
                        <c:v>14</c:v>
                      </c:pt>
                      <c:pt idx="8">
                        <c:v>299</c:v>
                      </c:pt>
                      <c:pt idx="9">
                        <c:v>238</c:v>
                      </c:pt>
                      <c:pt idx="10">
                        <c:v>159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7C5-4CBC-98DA-3FFBD2905148}"/>
                  </c:ext>
                </c:extLst>
              </c15:ser>
            </c15:filteredBarSeries>
          </c:ext>
        </c:extLst>
      </c:barChart>
      <c:catAx>
        <c:axId val="56483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31440"/>
        <c:crosses val="autoZero"/>
        <c:auto val="1"/>
        <c:lblAlgn val="ctr"/>
        <c:lblOffset val="100"/>
        <c:noMultiLvlLbl val="0"/>
      </c:catAx>
      <c:valAx>
        <c:axId val="56483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380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effectLst/>
              </a:rPr>
              <a:t> </a:t>
            </a:r>
          </a:p>
          <a:p>
            <a:pPr>
              <a:defRPr/>
            </a:pPr>
            <a:r>
              <a:rPr lang="en-US" sz="1800" b="1">
                <a:effectLst/>
              </a:rPr>
              <a:t>10 TOP GENRES PER NUMBER OF APPS</a:t>
            </a:r>
            <a:endParaRPr lang="en-US" sz="1800">
              <a:effectLst/>
            </a:endParaRPr>
          </a:p>
        </c:rich>
      </c:tx>
      <c:layout>
        <c:manualLayout>
          <c:xMode val="edge"/>
          <c:yMode val="edge"/>
          <c:x val="0.1246064814814815"/>
          <c:y val="3.174603174603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Tools</c:v>
                </c:pt>
                <c:pt idx="1">
                  <c:v>Entertainment</c:v>
                </c:pt>
                <c:pt idx="2">
                  <c:v>Education</c:v>
                </c:pt>
                <c:pt idx="3">
                  <c:v>Medical</c:v>
                </c:pt>
                <c:pt idx="4">
                  <c:v>Business</c:v>
                </c:pt>
                <c:pt idx="5">
                  <c:v>Productivity</c:v>
                </c:pt>
                <c:pt idx="6">
                  <c:v>Personalization</c:v>
                </c:pt>
                <c:pt idx="7">
                  <c:v>Communication</c:v>
                </c:pt>
                <c:pt idx="8">
                  <c:v>Lifestyle</c:v>
                </c:pt>
                <c:pt idx="9">
                  <c:v>Action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804</c:v>
                </c:pt>
                <c:pt idx="1">
                  <c:v>602</c:v>
                </c:pt>
                <c:pt idx="2">
                  <c:v>526</c:v>
                </c:pt>
                <c:pt idx="3">
                  <c:v>452</c:v>
                </c:pt>
                <c:pt idx="4">
                  <c:v>449</c:v>
                </c:pt>
                <c:pt idx="5">
                  <c:v>391</c:v>
                </c:pt>
                <c:pt idx="6">
                  <c:v>376</c:v>
                </c:pt>
                <c:pt idx="7">
                  <c:v>368</c:v>
                </c:pt>
                <c:pt idx="8">
                  <c:v>367</c:v>
                </c:pt>
                <c:pt idx="9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D-4554-B15E-E8966C69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3154096"/>
        <c:axId val="483151144"/>
      </c:barChart>
      <c:catAx>
        <c:axId val="48315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51144"/>
        <c:crosses val="autoZero"/>
        <c:auto val="1"/>
        <c:lblAlgn val="ctr"/>
        <c:lblOffset val="100"/>
        <c:noMultiLvlLbl val="0"/>
      </c:catAx>
      <c:valAx>
        <c:axId val="483151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effectLst/>
              </a:rPr>
              <a:t>BOTTOM 10 GENRES PER NUMBER OF APPS</a:t>
            </a:r>
            <a:endParaRPr lang="en-US" sz="18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11232629775444734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Novel and Stories</c:v>
                </c:pt>
                <c:pt idx="1">
                  <c:v>Buy</c:v>
                </c:pt>
                <c:pt idx="2">
                  <c:v>Kik &amp; Instagram</c:v>
                </c:pt>
                <c:pt idx="3">
                  <c:v>Photos</c:v>
                </c:pt>
                <c:pt idx="4">
                  <c:v>Theme</c:v>
                </c:pt>
                <c:pt idx="5">
                  <c:v>Marvel</c:v>
                </c:pt>
                <c:pt idx="6">
                  <c:v>Pics</c:v>
                </c:pt>
                <c:pt idx="7">
                  <c:v>Video</c:v>
                </c:pt>
                <c:pt idx="8">
                  <c:v>Lifestyle;Pretend Play</c:v>
                </c:pt>
                <c:pt idx="9">
                  <c:v>Pics &amp; Videos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C-4950-B30A-02A1BD00F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4824880"/>
        <c:axId val="564827832"/>
      </c:barChart>
      <c:catAx>
        <c:axId val="56482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27832"/>
        <c:crosses val="autoZero"/>
        <c:auto val="1"/>
        <c:lblAlgn val="ctr"/>
        <c:lblOffset val="100"/>
        <c:noMultiLvlLbl val="0"/>
      </c:catAx>
      <c:valAx>
        <c:axId val="564827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2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07/12/2018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9" y="1124712"/>
            <a:ext cx="7565571" cy="259689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parajita" panose="020B0502040204020203" pitchFamily="18" charset="0"/>
              </a:rPr>
              <a:t>Analysis of Google Play Store Apps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448" y="4177791"/>
            <a:ext cx="5029200" cy="1025145"/>
          </a:xfrm>
        </p:spPr>
        <p:txBody>
          <a:bodyPr/>
          <a:lstStyle/>
          <a:p>
            <a:r>
              <a:rPr lang="en-GB" dirty="0"/>
              <a:t>ABIDEMI LAWAL</a:t>
            </a:r>
          </a:p>
          <a:p>
            <a:r>
              <a:rPr lang="en-GB" dirty="0"/>
              <a:t>MICHAEL NYAKONU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569204"/>
            <a:ext cx="2915816" cy="484807"/>
          </a:xfrm>
        </p:spPr>
        <p:txBody>
          <a:bodyPr/>
          <a:lstStyle/>
          <a:p>
            <a:r>
              <a:rPr lang="en-GB" dirty="0"/>
              <a:t>DECEMBER 7</a:t>
            </a:r>
            <a:r>
              <a:rPr lang="en-GB" baseline="30000" dirty="0"/>
              <a:t>TH</a:t>
            </a:r>
            <a:r>
              <a:rPr lang="en-GB" dirty="0"/>
              <a:t>, 2018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F8D6FF-5F34-4984-99B8-425BA94A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320723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78C-D163-440F-B628-42540AD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54" y="259308"/>
            <a:ext cx="2484699" cy="870670"/>
          </a:xfrm>
        </p:spPr>
        <p:txBody>
          <a:bodyPr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24B6B9-4D3E-42F7-8DC9-9BCFD6F0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072465"/>
              </p:ext>
            </p:extLst>
          </p:nvPr>
        </p:nvGraphicFramePr>
        <p:xfrm>
          <a:off x="668740" y="1129978"/>
          <a:ext cx="11109278" cy="533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37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861F7-CAE8-45FE-A7A7-59F895D2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BEFE-CEBA-4223-8457-C4702495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829" y="801866"/>
            <a:ext cx="5474829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Tw Cen MT" panose="020B0602020104020603" pitchFamily="34" charset="0"/>
              </a:rPr>
              <a:t>Does the genre of the App affect the sentiments of the user?</a:t>
            </a: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ACBC2E-6398-4F79-928B-EAE54330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01" y="276860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C51A-D47E-492B-9E2E-AF61154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" y="-850433"/>
            <a:ext cx="5680075" cy="1700866"/>
          </a:xfrm>
        </p:spPr>
        <p:txBody>
          <a:bodyPr/>
          <a:lstStyle/>
          <a:p>
            <a:r>
              <a:rPr lang="en-US" dirty="0"/>
              <a:t>Analysis 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8561-7992-4612-8FC8-1F526131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850433"/>
            <a:ext cx="11360151" cy="5392519"/>
          </a:xfrm>
        </p:spPr>
        <p:txBody>
          <a:bodyPr/>
          <a:lstStyle/>
          <a:p>
            <a:r>
              <a:rPr lang="en-US" b="1" dirty="0"/>
              <a:t>Job 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Job 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D8582-1BAD-43B7-979B-A2F02F83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50" y="1143000"/>
            <a:ext cx="849131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0F7CA-BCA1-43DB-8F74-C748FC93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1" y="4278081"/>
            <a:ext cx="8491311" cy="20955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694AC46-8407-4975-B603-6CD015664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710" y="66408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B8938-CE3F-407B-B7E2-34E5518F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Outputs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0F17300-7DE8-4429-AAA4-9A76365C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2390103"/>
            <a:ext cx="5565469" cy="39417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57414A9-81EA-4C67-96F4-E558CB0A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53" y="2390102"/>
            <a:ext cx="5565490" cy="418752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3790D1C-7ADB-4F44-AB20-E16F10A2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960" y="204609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78C-D163-440F-B628-42540AD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4" y="78019"/>
            <a:ext cx="5680075" cy="1700866"/>
          </a:xfrm>
        </p:spPr>
        <p:txBody>
          <a:bodyPr/>
          <a:lstStyle/>
          <a:p>
            <a:r>
              <a:rPr lang="en-US"/>
              <a:t>Charts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AC87E55-D4FE-4DBB-B2D3-230972B0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566" y="78019"/>
            <a:ext cx="1463040" cy="109728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8CB78F-8472-48C2-833B-27698A0A6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224694"/>
              </p:ext>
            </p:extLst>
          </p:nvPr>
        </p:nvGraphicFramePr>
        <p:xfrm>
          <a:off x="1982666" y="626659"/>
          <a:ext cx="8663734" cy="476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291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861F7-CAE8-45FE-A7A7-59F895D2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Task </a:t>
            </a:r>
            <a:r>
              <a:rPr lang="en-US" sz="4400" dirty="0">
                <a:solidFill>
                  <a:srgbClr val="FFFFFF"/>
                </a:solidFill>
              </a:rPr>
              <a:t>3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BEFE-CEBA-4223-8457-C4702495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829" y="801866"/>
            <a:ext cx="5474829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Tw Cen MT" panose="020B0602020104020603" pitchFamily="34" charset="0"/>
              </a:rPr>
              <a:t>Find the Top 10 genres and Bottom 10 Genres regarding how many apps fall under each genre.</a:t>
            </a: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FE2A47-2FAF-4376-80BE-BBD88DCB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38" y="102689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9883-4D5C-4E3E-81FC-BFEAD303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4" y="61686"/>
            <a:ext cx="5680075" cy="1700866"/>
          </a:xfrm>
        </p:spPr>
        <p:txBody>
          <a:bodyPr/>
          <a:lstStyle/>
          <a:p>
            <a:r>
              <a:rPr lang="en-US" dirty="0"/>
              <a:t>Analysis 3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38E6-BD92-4875-BBBC-9555B198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9" y="2375051"/>
            <a:ext cx="11430000" cy="261786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2006B8-91C0-4CDC-82AF-97B2A5DB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865" y="61686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8938-CE3F-407B-B7E2-34E5518F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362302"/>
            <a:ext cx="6346119" cy="1172987"/>
          </a:xfrm>
        </p:spPr>
        <p:txBody>
          <a:bodyPr/>
          <a:lstStyle/>
          <a:p>
            <a:r>
              <a:rPr lang="en-US" dirty="0"/>
              <a:t>Screenshot of Outputs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81EF38-03E3-45E1-A390-89187564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0" y="0"/>
            <a:ext cx="146304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DAF2B-DBAC-44F8-AC1E-203431DD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655235"/>
            <a:ext cx="10393817" cy="47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8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78C-D163-440F-B628-42540AD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2" y="246847"/>
            <a:ext cx="5680075" cy="1700866"/>
          </a:xfrm>
        </p:spPr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8A7A18-8BC8-4A91-A412-279BE439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89" y="0"/>
            <a:ext cx="1463040" cy="109728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4F4284-37D2-4DFD-A59F-9E1D8B8B9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999014"/>
              </p:ext>
            </p:extLst>
          </p:nvPr>
        </p:nvGraphicFramePr>
        <p:xfrm>
          <a:off x="477837" y="194771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C012103-416B-446C-BB8C-3DE0AD54F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22316"/>
              </p:ext>
            </p:extLst>
          </p:nvPr>
        </p:nvGraphicFramePr>
        <p:xfrm>
          <a:off x="6227765" y="194771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947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861F7-CAE8-45FE-A7A7-59F895D2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Task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BEFE-CEBA-4223-8457-C4702495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829" y="801866"/>
            <a:ext cx="5474829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Tw Cen MT" panose="020B0602020104020603" pitchFamily="34" charset="0"/>
              </a:rPr>
              <a:t>Find the top 10 categories and the bottom 10 categories in terms of ratings</a:t>
            </a: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C8E6E4-A9F8-430A-8E28-0467FEB6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899" y="0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INTRODUCTION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DATA DESCRIPTION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QUESTIONS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ANALYSIS TASK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ANALYSIS TASK 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ANALYSIS TASK 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lt"/>
                <a:cs typeface="+mn-cs"/>
              </a:rPr>
              <a:t>ANALYSIS TASK 4</a:t>
            </a:r>
          </a:p>
        </p:txBody>
      </p:sp>
      <p:pic>
        <p:nvPicPr>
          <p:cNvPr id="5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9DF5BF7-1CA8-4705-ADDF-6178FADEC4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333" r="1001"/>
          <a:stretch/>
        </p:blipFill>
        <p:spPr>
          <a:xfrm>
            <a:off x="5297763" y="948510"/>
            <a:ext cx="6250769" cy="48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9883-4D5C-4E3E-81FC-BFEAD303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4" y="61686"/>
            <a:ext cx="5680075" cy="1700866"/>
          </a:xfrm>
        </p:spPr>
        <p:txBody>
          <a:bodyPr/>
          <a:lstStyle/>
          <a:p>
            <a:r>
              <a:rPr lang="en-US" dirty="0"/>
              <a:t>Analysis 4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61A10-ABFF-4B2E-B7E6-C47B1801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1" y="2643024"/>
            <a:ext cx="10972800" cy="269990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22A0F9-94E0-4D85-9807-3A43764C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46" y="0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8938-CE3F-407B-B7E2-34E5518F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362302"/>
            <a:ext cx="6346119" cy="1172987"/>
          </a:xfrm>
        </p:spPr>
        <p:txBody>
          <a:bodyPr/>
          <a:lstStyle/>
          <a:p>
            <a:r>
              <a:rPr lang="en-US" dirty="0"/>
              <a:t>Screenshot of Outputs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BD72D9-C82D-44F2-89B6-93B0B194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89" y="0"/>
            <a:ext cx="146304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2E416-C7CD-491F-943D-50CDC94F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69" y="1485900"/>
            <a:ext cx="10582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78C-D163-440F-B628-42540AD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89769"/>
            <a:ext cx="5680075" cy="1700866"/>
          </a:xfrm>
        </p:spPr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750CB15-84B2-43CD-A79E-CFD8BCD6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89" y="0"/>
            <a:ext cx="146304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7EFC2-4892-4327-9128-E05C40B3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1962084"/>
            <a:ext cx="5753100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7F45B-1754-4202-9E4E-0045B46F4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025" y="1962084"/>
            <a:ext cx="5848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051887-3D64-4A25-AAB0-55EACA05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2AF4581-1B35-48BA-BF5B-7A5F6E8A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789" y="0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8F805F-B316-4A3B-AD7E-D4064785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82" y="411194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6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68D99-5E2D-4CF4-A8FD-73688F1C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8523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521B5AB-D04B-48C9-A8AF-6FB7FA2E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65913"/>
            <a:ext cx="3661831" cy="27463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C9E2-CE0C-4977-A3E2-6D67A53C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438" y="1619454"/>
            <a:ext cx="703942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The data consist of two files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+mn-lt"/>
                <a:cs typeface="+mn-cs"/>
              </a:rPr>
              <a:t>File 1: This file consists of 100 ratings per every application in the play store. The fields in this file is 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+mn-lt"/>
                <a:cs typeface="+mn-cs"/>
              </a:rPr>
              <a:t>App|Translated_Review|Sentiment|Sentiment_Polarity|Sentiment_Subjectivity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BCC4D-E91E-484C-9791-41EB345A8C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14875" y="4053230"/>
            <a:ext cx="6147775" cy="22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68D99-5E2D-4CF4-A8FD-73688F1C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8523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 …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521B5AB-D04B-48C9-A8AF-6FB7FA2E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65913"/>
            <a:ext cx="3661831" cy="27463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C9E2-CE0C-4977-A3E2-6D67A53C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438" y="1150288"/>
            <a:ext cx="703942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 dirty="0">
                <a:solidFill>
                  <a:srgbClr val="000000"/>
                </a:solidFill>
                <a:latin typeface="+mn-lt"/>
                <a:cs typeface="+mn-cs"/>
              </a:rPr>
              <a:t>File </a:t>
            </a:r>
            <a:r>
              <a:rPr lang="en-US" sz="1600" dirty="0">
                <a:solidFill>
                  <a:srgbClr val="000000"/>
                </a:solidFill>
              </a:rPr>
              <a:t>2: In this file data on the various applications details are stored. This file consists of detailed application information of the apps on Google Play Store. Fields include: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b="1" dirty="0"/>
              <a:t>App| Category| Rating| Reviews| Size| Installs| Type| Price| Content Rating| Genre| Last Updated| Android Version</a:t>
            </a:r>
            <a:endParaRPr lang="en-US" dirty="0"/>
          </a:p>
          <a:p>
            <a:pPr marL="457200" lvl="1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85240-908D-4DB9-B11D-2A1204F6B9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4296" y="3333237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B4-20A8-4FDF-8D6F-C2C49F95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09097"/>
            <a:ext cx="6255808" cy="1700866"/>
          </a:xfrm>
        </p:spPr>
        <p:txBody>
          <a:bodyPr/>
          <a:lstStyle/>
          <a:p>
            <a:r>
              <a:rPr lang="en-US" dirty="0"/>
              <a:t>Data Used in The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222A3-DD62-4387-A6FE-4CEC1FDE1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7084"/>
              </p:ext>
            </p:extLst>
          </p:nvPr>
        </p:nvGraphicFramePr>
        <p:xfrm>
          <a:off x="1704622" y="2348583"/>
          <a:ext cx="6610262" cy="95059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10360">
                  <a:extLst>
                    <a:ext uri="{9D8B030D-6E8A-4147-A177-3AD203B41FA5}">
                      <a16:colId xmlns:a16="http://schemas.microsoft.com/office/drawing/2014/main" val="2759031929"/>
                    </a:ext>
                  </a:extLst>
                </a:gridCol>
                <a:gridCol w="5599902">
                  <a:extLst>
                    <a:ext uri="{9D8B030D-6E8A-4147-A177-3AD203B41FA5}">
                      <a16:colId xmlns:a16="http://schemas.microsoft.com/office/drawing/2014/main" val="1206785302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Tw Cen MT" panose="020B0602020104020603" pitchFamily="34" charset="0"/>
                          <a:cs typeface="Arial" panose="020B0604020202020204" pitchFamily="34" charset="0"/>
                        </a:rPr>
                        <a:t>File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39681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is the name of the applications that are in the google plays store(will mostly be used as our key in any join we perform throughout the analysis)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500525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Sentiment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represents how the users felt in regard to a certain application. It has to two values. Namely positive or negative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5638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022095-D656-4782-9053-65B86968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63312"/>
              </p:ext>
            </p:extLst>
          </p:nvPr>
        </p:nvGraphicFramePr>
        <p:xfrm>
          <a:off x="1704622" y="3734816"/>
          <a:ext cx="6737438" cy="207923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31859">
                  <a:extLst>
                    <a:ext uri="{9D8B030D-6E8A-4147-A177-3AD203B41FA5}">
                      <a16:colId xmlns:a16="http://schemas.microsoft.com/office/drawing/2014/main" val="2897884246"/>
                    </a:ext>
                  </a:extLst>
                </a:gridCol>
                <a:gridCol w="5705579">
                  <a:extLst>
                    <a:ext uri="{9D8B030D-6E8A-4147-A177-3AD203B41FA5}">
                      <a16:colId xmlns:a16="http://schemas.microsoft.com/office/drawing/2014/main" val="3577927262"/>
                    </a:ext>
                  </a:extLst>
                </a:gridCol>
              </a:tblGrid>
              <a:tr h="214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Tw Cen MT" panose="020B0602020104020603" pitchFamily="34" charset="0"/>
                          <a:cs typeface="Arial" panose="020B0604020202020204" pitchFamily="34" charset="0"/>
                        </a:rPr>
                        <a:t>File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6415607"/>
                  </a:ext>
                </a:extLst>
              </a:tr>
              <a:tr h="3556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is the name of the applications that are in the google plays store (will mostly be used as our key in any join we perform throughout the analysis)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8962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field represents the application category. It states what kind of application has been placed on the app store e.g. Art &amp; Design, Communication etc.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0255684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is the application rating as it stands on google play at the time the data was collected from the google play store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901710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contains data on whether an application is free or is a sold application.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3323689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Genre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represent what kinds of genre the applications are designed to be.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w Cen MT" panose="020B0602020104020603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131854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F4FF8DB-199B-4DB6-880A-9748EFFB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022" y="364837"/>
            <a:ext cx="1878162" cy="1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45" y="1175657"/>
            <a:ext cx="5680075" cy="1578497"/>
          </a:xfrm>
        </p:spPr>
        <p:txBody>
          <a:bodyPr/>
          <a:lstStyle/>
          <a:p>
            <a:r>
              <a:rPr lang="en-US" dirty="0"/>
              <a:t>QUESTIONS TO BE ANALYZED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3291183"/>
            <a:ext cx="7571467" cy="1078588"/>
          </a:xfrm>
        </p:spPr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Does the type of App affect the Sentiment of the users? Are the customers using free apps more satisfied than the customers using paid apps?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Does the genre of the App affect the sentiments of the user?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What are the Top 10 genres and Bottom 10 Genres regarding how many apps fall under each genre?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What are the top 10 categories and the bottom 10 categories in terms of ratings?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C5A396-9FF8-4257-BE6C-E97B82DE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320723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861F7-CAE8-45FE-A7A7-59F895D2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Task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BEFE-CEBA-4223-8457-C4702495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829" y="801866"/>
            <a:ext cx="5474829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  <a:cs typeface="+mn-cs"/>
              </a:rPr>
              <a:t>Does the type of App affect the Sentiment of the users? Are the customers using free apps more satisfied than the customers using paid apps?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0560F9-4917-4553-8D4C-99B897AC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26" y="276860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8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C51A-D47E-492B-9E2E-AF61154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" y="-850433"/>
            <a:ext cx="5680075" cy="1700866"/>
          </a:xfrm>
        </p:spPr>
        <p:txBody>
          <a:bodyPr/>
          <a:lstStyle/>
          <a:p>
            <a:r>
              <a:rPr lang="en-US" dirty="0"/>
              <a:t>Analysis Task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8561-7992-4612-8FC8-1F526131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850433"/>
            <a:ext cx="11360151" cy="5392519"/>
          </a:xfrm>
        </p:spPr>
        <p:txBody>
          <a:bodyPr/>
          <a:lstStyle/>
          <a:p>
            <a:r>
              <a:rPr lang="en-US" b="1" dirty="0"/>
              <a:t>Job 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Job 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A88A8-77AD-45EA-A47D-63F4D5FF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91" y="1308317"/>
            <a:ext cx="7882166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9EAB1-5E0A-4422-A0B1-8289240B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4" y="4321401"/>
            <a:ext cx="7993290" cy="21050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F3CE89C-926D-4326-8027-FA6BB3BB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373" y="211037"/>
            <a:ext cx="146304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8938-CE3F-407B-B7E2-34E5518F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" y="0"/>
            <a:ext cx="5680075" cy="1700866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14BEC-F701-474C-877E-1A5587E6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3" y="2627514"/>
            <a:ext cx="11978640" cy="13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5" id="{91F2B38C-E08A-46D0-9EA0-C8E2D9504695}" vid="{05019A34-FD6E-4E67-9877-6213236777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  <a:fontScheme name="Droplet">
    <a:maj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Droplet">
    <a:fillStyleLst>
      <a:solidFill>
        <a:schemeClr val="phClr"/>
      </a:solidFill>
      <a:solidFill>
        <a:schemeClr val="phClr">
          <a:tint val="69000"/>
          <a:satMod val="105000"/>
          <a:lumMod val="110000"/>
        </a:schemeClr>
      </a:solidFill>
      <a:gradFill rotWithShape="1">
        <a:gsLst>
          <a:gs pos="0">
            <a:schemeClr val="phClr">
              <a:tint val="94000"/>
              <a:satMod val="100000"/>
              <a:lumMod val="108000"/>
            </a:schemeClr>
          </a:gs>
          <a:gs pos="50000">
            <a:schemeClr val="phClr">
              <a:tint val="98000"/>
              <a:shade val="100000"/>
              <a:satMod val="100000"/>
              <a:lumMod val="100000"/>
            </a:schemeClr>
          </a:gs>
          <a:gs pos="100000">
            <a:schemeClr val="phClr">
              <a:shade val="72000"/>
              <a:satMod val="120000"/>
              <a:lumMod val="100000"/>
            </a:schemeClr>
          </a:gs>
        </a:gsLst>
        <a:lin ang="5400000" scaled="0"/>
      </a:gradFill>
    </a:fillStyleLst>
    <a:lnStyleLst>
      <a:ln w="9525" cap="flat" cmpd="sng" algn="ctr">
        <a:solidFill>
          <a:schemeClr val="phClr">
            <a:shade val="60000"/>
          </a:schemeClr>
        </a:solidFill>
        <a:prstDash val="solid"/>
      </a:ln>
      <a:ln w="15875" cap="flat" cmpd="sng" algn="ctr">
        <a:solidFill>
          <a:schemeClr val="phClr"/>
        </a:solidFill>
        <a:prstDash val="solid"/>
      </a:ln>
      <a:ln w="22225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dir="5400000" rotWithShape="0">
            <a:srgbClr val="000000">
              <a:alpha val="28000"/>
            </a:srgbClr>
          </a:outerShdw>
        </a:effectLst>
      </a:effectStyle>
      <a:effectStyle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64000"/>
              <a:lumMod val="88000"/>
            </a:schemeClr>
          </a:gs>
        </a:gsLst>
        <a:lin ang="5400000" scaled="0"/>
      </a:gradFill>
      <a:gradFill rotWithShape="1">
        <a:gsLst>
          <a:gs pos="0">
            <a:schemeClr val="phClr">
              <a:tint val="84000"/>
              <a:shade val="100000"/>
              <a:hueMod val="130000"/>
              <a:satMod val="150000"/>
              <a:lumMod val="112000"/>
            </a:schemeClr>
          </a:gs>
          <a:gs pos="100000">
            <a:schemeClr val="phClr">
              <a:shade val="92000"/>
              <a:satMod val="140000"/>
              <a:lumMod val="11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6228D5-9BE7-4F82-AB6E-A758A04F31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FBBA49-322C-48B8-8651-28266E2FD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63F52-96AE-4DAB-9EEA-C8B1B9049CF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Calibri</vt:lpstr>
      <vt:lpstr>Cambria</vt:lpstr>
      <vt:lpstr>Century Gothic</vt:lpstr>
      <vt:lpstr>Office Theme</vt:lpstr>
      <vt:lpstr>Analysis of Google Play Store Apps</vt:lpstr>
      <vt:lpstr>AGENDA</vt:lpstr>
      <vt:lpstr>INTRODUCTION</vt:lpstr>
      <vt:lpstr>INTRODUCTION …</vt:lpstr>
      <vt:lpstr>Data Used in The Analysis</vt:lpstr>
      <vt:lpstr>QUESTIONS TO BE ANALYZED</vt:lpstr>
      <vt:lpstr>Analysis Task 1</vt:lpstr>
      <vt:lpstr>Analysis Task 1</vt:lpstr>
      <vt:lpstr>Outputs</vt:lpstr>
      <vt:lpstr>Charts</vt:lpstr>
      <vt:lpstr>Analysis Task 2</vt:lpstr>
      <vt:lpstr>Analysis Task 2</vt:lpstr>
      <vt:lpstr>Outputs</vt:lpstr>
      <vt:lpstr>Charts</vt:lpstr>
      <vt:lpstr>Analysis Task 3</vt:lpstr>
      <vt:lpstr>Analysis 3 (PySpark)</vt:lpstr>
      <vt:lpstr>Screenshot of Outputs</vt:lpstr>
      <vt:lpstr>Charts</vt:lpstr>
      <vt:lpstr>Analysis Task 4</vt:lpstr>
      <vt:lpstr>Analysis 4 (Pyspark)</vt:lpstr>
      <vt:lpstr>Screenshot of Outputs</vt:lpstr>
      <vt:lpstr>Charts</vt:lpstr>
      <vt:lpstr>Questions?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2018-12-08T00:18:22Z</dcterms:created>
  <dcterms:modified xsi:type="dcterms:W3CDTF">2018-12-08T03:39:51Z</dcterms:modified>
</cp:coreProperties>
</file>