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sldIdLst>
    <p:sldId id="312" r:id="rId2"/>
    <p:sldId id="311" r:id="rId3"/>
    <p:sldId id="314" r:id="rId4"/>
    <p:sldId id="316" r:id="rId5"/>
    <p:sldId id="318" r:id="rId6"/>
    <p:sldId id="319" r:id="rId7"/>
    <p:sldId id="320" r:id="rId8"/>
    <p:sldId id="321" r:id="rId9"/>
    <p:sldId id="322" r:id="rId10"/>
    <p:sldId id="323" r:id="rId11"/>
    <p:sldId id="324" r:id="rId12"/>
    <p:sldId id="338" r:id="rId13"/>
    <p:sldId id="326" r:id="rId14"/>
    <p:sldId id="328" r:id="rId15"/>
    <p:sldId id="330" r:id="rId16"/>
    <p:sldId id="332" r:id="rId17"/>
    <p:sldId id="334" r:id="rId18"/>
    <p:sldId id="335" r:id="rId19"/>
    <p:sldId id="336" r:id="rId20"/>
    <p:sldId id="337" r:id="rId21"/>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13BF"/>
  </p:clrMru>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349" y="-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AAC6CE-1683-452B-8545-68A3DD6FF77E}" type="datetimeFigureOut">
              <a:rPr lang="de-DE" smtClean="0"/>
              <a:pPr/>
              <a:t>06.06.2011</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98B38F-B797-4A8F-94E4-2A449191DE5A}" type="slidenum">
              <a:rPr lang="de-DE" smtClean="0"/>
              <a:pPr/>
              <a:t>‹Nr.›</a:t>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9" name="Untertitel 8"/>
          <p:cNvSpPr>
            <a:spLocks noGrp="1"/>
          </p:cNvSpPr>
          <p:nvPr>
            <p:ph type="subTitle" idx="1"/>
          </p:nvPr>
        </p:nvSpPr>
        <p:spPr>
          <a:xfrm>
            <a:off x="1219200" y="5124450"/>
            <a:ext cx="6858000" cy="533400"/>
          </a:xfrm>
        </p:spPr>
        <p:txBody>
          <a:bodyPr/>
          <a:lstStyle>
            <a:lvl1pPr marL="0" indent="0" algn="r">
              <a:buNone/>
              <a:defRPr sz="2000">
                <a:solidFill>
                  <a:srgbClr val="0070C0"/>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DE" dirty="0" smtClean="0"/>
              <a:t>Formatvorlage des Untertitelmasters durch Klicken bearbeiten</a:t>
            </a:r>
            <a:endParaRPr kumimoji="0" lang="en-US" dirty="0"/>
          </a:p>
        </p:txBody>
      </p:sp>
      <p:sp>
        <p:nvSpPr>
          <p:cNvPr id="33" name="Rechteck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hteck 21"/>
          <p:cNvSpPr/>
          <p:nvPr/>
        </p:nvSpPr>
        <p:spPr>
          <a:xfrm>
            <a:off x="899592" y="2060848"/>
            <a:ext cx="216024" cy="1512168"/>
          </a:xfrm>
          <a:prstGeom prst="rect">
            <a:avLst/>
          </a:prstGeom>
          <a:solidFill>
            <a:schemeClr val="accent2">
              <a:lumMod val="75000"/>
            </a:schemeClr>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hteck 31"/>
          <p:cNvSpPr/>
          <p:nvPr/>
        </p:nvSpPr>
        <p:spPr>
          <a:xfrm>
            <a:off x="914400" y="5048250"/>
            <a:ext cx="228600" cy="685800"/>
          </a:xfrm>
          <a:prstGeom prst="rect">
            <a:avLst/>
          </a:prstGeom>
          <a:solidFill>
            <a:schemeClr val="accent2">
              <a:lumMod val="75000"/>
            </a:schemeClr>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274638"/>
            <a:ext cx="6019800" cy="5851525"/>
          </a:xfrm>
        </p:spPr>
        <p:txBody>
          <a:bodyPr vert="eaVer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r>
              <a:rPr lang="de-DE" smtClean="0"/>
              <a:t>25.05.2011</a:t>
            </a:r>
            <a:endParaRPr lang="de-DE"/>
          </a:p>
        </p:txBody>
      </p:sp>
      <p:sp>
        <p:nvSpPr>
          <p:cNvPr id="5" name="Fußzeilenplatzhalter 4"/>
          <p:cNvSpPr>
            <a:spLocks noGrp="1"/>
          </p:cNvSpPr>
          <p:nvPr>
            <p:ph type="ftr" sz="quarter" idx="11"/>
          </p:nvPr>
        </p:nvSpPr>
        <p:spPr/>
        <p:txBody>
          <a:bodyPr/>
          <a:lstStyle/>
          <a:p>
            <a:r>
              <a:rPr lang="de-DE" smtClean="0"/>
              <a:t>Rechtliche Fragen des Filesharing</a:t>
            </a:r>
            <a:endParaRPr lang="de-DE"/>
          </a:p>
        </p:txBody>
      </p:sp>
      <p:sp>
        <p:nvSpPr>
          <p:cNvPr id="6" name="Foliennummernplatzhalter 5"/>
          <p:cNvSpPr>
            <a:spLocks noGrp="1"/>
          </p:cNvSpPr>
          <p:nvPr>
            <p:ph type="sldNum" sz="quarter" idx="12"/>
          </p:nvPr>
        </p:nvSpPr>
        <p:spPr/>
        <p:txBody>
          <a:bodyPr/>
          <a:lstStyle/>
          <a:p>
            <a:fld id="{EA9790B0-B267-4B06-A712-308B37E8B394}" type="slidenum">
              <a:rPr lang="de-DE" smtClean="0"/>
              <a:pPr/>
              <a:t>‹Nr.›</a:t>
            </a:fld>
            <a:endParaRPr lang="de-DE"/>
          </a:p>
        </p:txBody>
      </p:sp>
      <p:sp>
        <p:nvSpPr>
          <p:cNvPr id="7" name="Gerade Verbindung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Gleichschenkliges Dreieck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Gerade Verbindung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0113BF"/>
                </a:solidFill>
              </a:defRPr>
            </a:lvl1pPr>
          </a:lstStyle>
          <a:p>
            <a:r>
              <a:rPr kumimoji="0" lang="de-DE" dirty="0" smtClean="0"/>
              <a:t>Titelmasterformat durch Klicken bearbeiten</a:t>
            </a:r>
            <a:endParaRPr kumimoji="0" lang="en-US" dirty="0"/>
          </a:p>
        </p:txBody>
      </p:sp>
      <p:sp>
        <p:nvSpPr>
          <p:cNvPr id="4" name="Datumsplatzhalter 3"/>
          <p:cNvSpPr>
            <a:spLocks noGrp="1"/>
          </p:cNvSpPr>
          <p:nvPr>
            <p:ph type="dt" sz="half" idx="10"/>
          </p:nvPr>
        </p:nvSpPr>
        <p:spPr/>
        <p:txBody>
          <a:bodyPr/>
          <a:lstStyle/>
          <a:p>
            <a:r>
              <a:rPr lang="de-DE" smtClean="0"/>
              <a:t>25.05.2011</a:t>
            </a:r>
            <a:endParaRPr lang="de-DE"/>
          </a:p>
        </p:txBody>
      </p:sp>
      <p:sp>
        <p:nvSpPr>
          <p:cNvPr id="5" name="Fußzeilenplatzhalter 4"/>
          <p:cNvSpPr>
            <a:spLocks noGrp="1"/>
          </p:cNvSpPr>
          <p:nvPr>
            <p:ph type="ftr" sz="quarter" idx="11"/>
          </p:nvPr>
        </p:nvSpPr>
        <p:spPr/>
        <p:txBody>
          <a:bodyPr/>
          <a:lstStyle/>
          <a:p>
            <a:r>
              <a:rPr lang="de-DE" smtClean="0"/>
              <a:t>Rechtliche Fragen des Filesharing</a:t>
            </a:r>
            <a:endParaRPr lang="de-DE"/>
          </a:p>
        </p:txBody>
      </p:sp>
      <p:sp>
        <p:nvSpPr>
          <p:cNvPr id="6" name="Foliennummernplatzhalter 5"/>
          <p:cNvSpPr>
            <a:spLocks noGrp="1"/>
          </p:cNvSpPr>
          <p:nvPr>
            <p:ph type="sldNum" sz="quarter" idx="12"/>
          </p:nvPr>
        </p:nvSpPr>
        <p:spPr/>
        <p:txBody>
          <a:bodyPr/>
          <a:lstStyle/>
          <a:p>
            <a:fld id="{EA9790B0-B267-4B06-A712-308B37E8B394}" type="slidenum">
              <a:rPr lang="de-DE" smtClean="0"/>
              <a:pPr/>
              <a:t>‹Nr.›</a:t>
            </a:fld>
            <a:endParaRPr lang="de-DE"/>
          </a:p>
        </p:txBody>
      </p:sp>
      <p:sp>
        <p:nvSpPr>
          <p:cNvPr id="8" name="Inhaltsplatzhalter 7"/>
          <p:cNvSpPr>
            <a:spLocks noGrp="1"/>
          </p:cNvSpPr>
          <p:nvPr>
            <p:ph sz="quarter" idx="1"/>
          </p:nvPr>
        </p:nvSpPr>
        <p:spPr>
          <a:xfrm>
            <a:off x="457200" y="1219200"/>
            <a:ext cx="8229600" cy="4937760"/>
          </a:xfrm>
        </p:spPr>
        <p:txBody>
          <a:bodyPr/>
          <a:lstStyle>
            <a:lvl1pPr>
              <a:buClr>
                <a:schemeClr val="bg1"/>
              </a:buClr>
              <a:buSzPct val="90000"/>
              <a:buFont typeface="Arial" pitchFamily="34" charset="0"/>
              <a:buNone/>
              <a:defRPr/>
            </a:lvl1pPr>
            <a:lvl2pPr>
              <a:buClr>
                <a:srgbClr val="0113BF"/>
              </a:buClr>
              <a:buFont typeface="Arial" pitchFamily="34" charset="0"/>
              <a:buChar char="•"/>
              <a:defRPr/>
            </a:lvl2pPr>
            <a:lvl3pPr>
              <a:buClr>
                <a:srgbClr val="0113BF"/>
              </a:buClr>
              <a:buFont typeface="Courier New" pitchFamily="49" charset="0"/>
              <a:buChar char="o"/>
              <a:defRPr/>
            </a:lvl3pPr>
            <a:lvl4pPr>
              <a:buClr>
                <a:srgbClr val="0113BF"/>
              </a:buClr>
              <a:buFont typeface="Wingdings" pitchFamily="2" charset="2"/>
              <a:buChar char="§"/>
              <a:defRPr/>
            </a:lvl4pPr>
            <a:lvl5pPr>
              <a:buClr>
                <a:srgbClr val="0113BF"/>
              </a:buClr>
              <a:buFont typeface="Wingdings" pitchFamily="2" charset="2"/>
              <a:buChar char="ü"/>
              <a:defRPr/>
            </a:lvl5pPr>
          </a:lstStyle>
          <a:p>
            <a:pPr lvl="0" eaLnBrk="1" latinLnBrk="0" hangingPunct="1"/>
            <a:r>
              <a:rPr lang="de-DE" dirty="0" smtClean="0"/>
              <a:t>Textmasterformate durch Klicken bearbeiten</a:t>
            </a:r>
          </a:p>
          <a:p>
            <a:pPr lvl="1" eaLnBrk="1" latinLnBrk="0" hangingPunct="1"/>
            <a:r>
              <a:rPr lang="de-DE" dirty="0" smtClean="0"/>
              <a:t>Zweite Ebene</a:t>
            </a:r>
          </a:p>
          <a:p>
            <a:pPr lvl="2" eaLnBrk="1" latinLnBrk="0" hangingPunct="1"/>
            <a:r>
              <a:rPr lang="de-DE" dirty="0" smtClean="0"/>
              <a:t>Dritte Ebene</a:t>
            </a:r>
          </a:p>
          <a:p>
            <a:pPr lvl="3" eaLnBrk="1" latinLnBrk="0" hangingPunct="1"/>
            <a:r>
              <a:rPr lang="de-DE" dirty="0" smtClean="0"/>
              <a:t>Vierte Ebene</a:t>
            </a:r>
          </a:p>
          <a:p>
            <a:pPr lvl="4" eaLnBrk="1" latinLnBrk="0" hangingPunct="1"/>
            <a:r>
              <a:rPr lang="de-DE" dirty="0" smtClean="0"/>
              <a:t>Fünfte Ebene</a:t>
            </a:r>
            <a:endParaRPr kumimoji="0" lang="en-US" dirty="0"/>
          </a:p>
        </p:txBody>
      </p:sp>
      <p:sp>
        <p:nvSpPr>
          <p:cNvPr id="7" name="Gerade Verbindung 6"/>
          <p:cNvSpPr>
            <a:spLocks noChangeShapeType="1"/>
          </p:cNvSpPr>
          <p:nvPr userDrawn="1"/>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914400"/>
          </a:xfrm>
        </p:spPr>
        <p:txBody>
          <a:bodyPr/>
          <a:lstStyle/>
          <a:p>
            <a:r>
              <a:rPr kumimoji="0" lang="de-DE" smtClean="0"/>
              <a:t>Titelmasterformat durch Klicken bearbeiten</a:t>
            </a:r>
            <a:endParaRPr kumimoji="0" lang="en-US"/>
          </a:p>
        </p:txBody>
      </p:sp>
      <p:sp>
        <p:nvSpPr>
          <p:cNvPr id="5" name="Datumsplatzhalter 4"/>
          <p:cNvSpPr>
            <a:spLocks noGrp="1"/>
          </p:cNvSpPr>
          <p:nvPr>
            <p:ph type="dt" sz="half" idx="10"/>
          </p:nvPr>
        </p:nvSpPr>
        <p:spPr/>
        <p:txBody>
          <a:bodyPr/>
          <a:lstStyle/>
          <a:p>
            <a:r>
              <a:rPr lang="de-DE" smtClean="0"/>
              <a:t>25.05.2011</a:t>
            </a:r>
            <a:endParaRPr lang="de-DE"/>
          </a:p>
        </p:txBody>
      </p:sp>
      <p:sp>
        <p:nvSpPr>
          <p:cNvPr id="6" name="Fußzeilenplatzhalter 5"/>
          <p:cNvSpPr>
            <a:spLocks noGrp="1"/>
          </p:cNvSpPr>
          <p:nvPr>
            <p:ph type="ftr" sz="quarter" idx="11"/>
          </p:nvPr>
        </p:nvSpPr>
        <p:spPr/>
        <p:txBody>
          <a:bodyPr/>
          <a:lstStyle/>
          <a:p>
            <a:r>
              <a:rPr lang="de-DE" smtClean="0"/>
              <a:t>Rechtliche Fragen des Filesharing</a:t>
            </a:r>
            <a:endParaRPr lang="de-DE"/>
          </a:p>
        </p:txBody>
      </p:sp>
      <p:sp>
        <p:nvSpPr>
          <p:cNvPr id="7" name="Foliennummernplatzhalter 6"/>
          <p:cNvSpPr>
            <a:spLocks noGrp="1"/>
          </p:cNvSpPr>
          <p:nvPr>
            <p:ph type="sldNum" sz="quarter" idx="12"/>
          </p:nvPr>
        </p:nvSpPr>
        <p:spPr/>
        <p:txBody>
          <a:bodyPr/>
          <a:lstStyle/>
          <a:p>
            <a:fld id="{EA9790B0-B267-4B06-A712-308B37E8B394}" type="slidenum">
              <a:rPr lang="de-DE" smtClean="0"/>
              <a:pPr/>
              <a:t>‹Nr.›</a:t>
            </a:fld>
            <a:endParaRPr lang="de-DE"/>
          </a:p>
        </p:txBody>
      </p:sp>
      <p:sp>
        <p:nvSpPr>
          <p:cNvPr id="9" name="Inhaltsplatzhalter 8"/>
          <p:cNvSpPr>
            <a:spLocks noGrp="1"/>
          </p:cNvSpPr>
          <p:nvPr>
            <p:ph sz="quarter" idx="1"/>
          </p:nvPr>
        </p:nvSpPr>
        <p:spPr>
          <a:xfrm>
            <a:off x="457200" y="1219200"/>
            <a:ext cx="4041648" cy="4937760"/>
          </a:xfrm>
        </p:spPr>
        <p:txBody>
          <a:body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11" name="Inhaltsplatzhalter 10"/>
          <p:cNvSpPr>
            <a:spLocks noGrp="1"/>
          </p:cNvSpPr>
          <p:nvPr>
            <p:ph sz="quarter" idx="2"/>
          </p:nvPr>
        </p:nvSpPr>
        <p:spPr>
          <a:xfrm>
            <a:off x="4632198" y="1216152"/>
            <a:ext cx="4041648" cy="4937760"/>
          </a:xfrm>
        </p:spPr>
        <p:txBody>
          <a:body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914400"/>
          </a:xfrm>
        </p:spPr>
        <p:txBody>
          <a:bodyPr anchor="ctr"/>
          <a:lstStyle>
            <a:lvl1pPr>
              <a:defRPr/>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8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dirty="0" smtClean="0"/>
              <a:t>Textmasterformate durch Klicken bearbeiten</a:t>
            </a:r>
          </a:p>
        </p:txBody>
      </p:sp>
      <p:sp>
        <p:nvSpPr>
          <p:cNvPr id="4" name="Textplatzhalter 3"/>
          <p:cNvSpPr>
            <a:spLocks noGrp="1"/>
          </p:cNvSpPr>
          <p:nvPr>
            <p:ph type="body" sz="half" idx="3"/>
          </p:nvPr>
        </p:nvSpPr>
        <p:spPr>
          <a:xfrm>
            <a:off x="4648200" y="1295400"/>
            <a:ext cx="4041775" cy="685800"/>
          </a:xfrm>
          <a:noFill/>
          <a:ln>
            <a:noFill/>
          </a:ln>
        </p:spPr>
        <p:txBody>
          <a:bodyPr lIns="91440" anchor="b" anchorCtr="0">
            <a:noAutofit/>
          </a:bodyPr>
          <a:lstStyle>
            <a:lvl1pPr marL="0" indent="0">
              <a:buNone/>
              <a:defRPr sz="28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dirty="0" smtClean="0"/>
              <a:t>Textmasterformate durch Klicken bearbeiten</a:t>
            </a:r>
          </a:p>
        </p:txBody>
      </p:sp>
      <p:sp>
        <p:nvSpPr>
          <p:cNvPr id="7" name="Datumsplatzhalter 6"/>
          <p:cNvSpPr>
            <a:spLocks noGrp="1"/>
          </p:cNvSpPr>
          <p:nvPr>
            <p:ph type="dt" sz="half" idx="10"/>
          </p:nvPr>
        </p:nvSpPr>
        <p:spPr/>
        <p:txBody>
          <a:bodyPr/>
          <a:lstStyle/>
          <a:p>
            <a:r>
              <a:rPr lang="de-DE" smtClean="0"/>
              <a:t>25.05.2011</a:t>
            </a:r>
            <a:endParaRPr lang="de-DE"/>
          </a:p>
        </p:txBody>
      </p:sp>
      <p:sp>
        <p:nvSpPr>
          <p:cNvPr id="8" name="Fußzeilenplatzhalter 7"/>
          <p:cNvSpPr>
            <a:spLocks noGrp="1"/>
          </p:cNvSpPr>
          <p:nvPr>
            <p:ph type="ftr" sz="quarter" idx="11"/>
          </p:nvPr>
        </p:nvSpPr>
        <p:spPr/>
        <p:txBody>
          <a:bodyPr/>
          <a:lstStyle/>
          <a:p>
            <a:r>
              <a:rPr lang="de-DE" smtClean="0"/>
              <a:t>Rechtliche Fragen des Filesharing</a:t>
            </a:r>
            <a:endParaRPr lang="de-DE"/>
          </a:p>
        </p:txBody>
      </p:sp>
      <p:sp>
        <p:nvSpPr>
          <p:cNvPr id="9" name="Foliennummernplatzhalter 8"/>
          <p:cNvSpPr>
            <a:spLocks noGrp="1"/>
          </p:cNvSpPr>
          <p:nvPr>
            <p:ph type="sldNum" sz="quarter" idx="12"/>
          </p:nvPr>
        </p:nvSpPr>
        <p:spPr/>
        <p:txBody>
          <a:bodyPr/>
          <a:lstStyle/>
          <a:p>
            <a:fld id="{EA9790B0-B267-4B06-A712-308B37E8B394}" type="slidenum">
              <a:rPr lang="de-DE" smtClean="0"/>
              <a:pPr/>
              <a:t>‹Nr.›</a:t>
            </a:fld>
            <a:endParaRPr lang="de-DE"/>
          </a:p>
        </p:txBody>
      </p:sp>
      <p:sp>
        <p:nvSpPr>
          <p:cNvPr id="11" name="Inhaltsplatzhalter 10"/>
          <p:cNvSpPr>
            <a:spLocks noGrp="1"/>
          </p:cNvSpPr>
          <p:nvPr>
            <p:ph sz="quarter" idx="2"/>
          </p:nvPr>
        </p:nvSpPr>
        <p:spPr>
          <a:xfrm>
            <a:off x="457200" y="2133600"/>
            <a:ext cx="4038600" cy="4038600"/>
          </a:xfrm>
        </p:spPr>
        <p:txBody>
          <a:bodyPr/>
          <a:lstStyle>
            <a:lvl1pPr>
              <a:defRPr sz="2800"/>
            </a:lvl1pPr>
          </a:lstStyle>
          <a:p>
            <a:pPr lvl="0" eaLnBrk="1" latinLnBrk="0" hangingPunct="1"/>
            <a:r>
              <a:rPr lang="de-DE" dirty="0" smtClean="0"/>
              <a:t>Textmasterformate durch Klicken bearbeiten</a:t>
            </a:r>
          </a:p>
          <a:p>
            <a:pPr lvl="1" eaLnBrk="1" latinLnBrk="0" hangingPunct="1"/>
            <a:r>
              <a:rPr lang="de-DE" dirty="0" smtClean="0"/>
              <a:t>Zweite Ebene</a:t>
            </a:r>
          </a:p>
          <a:p>
            <a:pPr lvl="2" eaLnBrk="1" latinLnBrk="0" hangingPunct="1"/>
            <a:r>
              <a:rPr lang="de-DE" dirty="0" smtClean="0"/>
              <a:t>Dritte Ebene</a:t>
            </a:r>
          </a:p>
          <a:p>
            <a:pPr lvl="3" eaLnBrk="1" latinLnBrk="0" hangingPunct="1"/>
            <a:r>
              <a:rPr lang="de-DE" dirty="0" smtClean="0"/>
              <a:t>Vierte Ebene</a:t>
            </a:r>
          </a:p>
          <a:p>
            <a:pPr lvl="4" eaLnBrk="1" latinLnBrk="0" hangingPunct="1"/>
            <a:r>
              <a:rPr lang="de-DE" dirty="0" smtClean="0"/>
              <a:t>Fünfte Ebene</a:t>
            </a:r>
            <a:endParaRPr kumimoji="0" lang="en-US" dirty="0"/>
          </a:p>
        </p:txBody>
      </p:sp>
      <p:sp>
        <p:nvSpPr>
          <p:cNvPr id="13" name="Inhaltsplatzhalter 12"/>
          <p:cNvSpPr>
            <a:spLocks noGrp="1"/>
          </p:cNvSpPr>
          <p:nvPr>
            <p:ph sz="quarter" idx="4"/>
          </p:nvPr>
        </p:nvSpPr>
        <p:spPr>
          <a:xfrm>
            <a:off x="4648200" y="2133600"/>
            <a:ext cx="4038600" cy="4038600"/>
          </a:xfrm>
        </p:spPr>
        <p:txBody>
          <a:bodyPr/>
          <a:lstStyle>
            <a:lvl1pPr>
              <a:defRPr sz="2800"/>
            </a:lvl1pPr>
          </a:lstStyle>
          <a:p>
            <a:pPr lvl="0" eaLnBrk="1" latinLnBrk="0" hangingPunct="1"/>
            <a:r>
              <a:rPr lang="de-DE" dirty="0" smtClean="0"/>
              <a:t>Textmasterformate durch Klicken bearbeiten</a:t>
            </a:r>
          </a:p>
          <a:p>
            <a:pPr lvl="1" eaLnBrk="1" latinLnBrk="0" hangingPunct="1"/>
            <a:r>
              <a:rPr lang="de-DE" dirty="0" smtClean="0"/>
              <a:t>Zweite Ebene</a:t>
            </a:r>
          </a:p>
          <a:p>
            <a:pPr lvl="2" eaLnBrk="1" latinLnBrk="0" hangingPunct="1"/>
            <a:r>
              <a:rPr lang="de-DE" dirty="0" smtClean="0"/>
              <a:t>Dritte Ebene</a:t>
            </a:r>
          </a:p>
          <a:p>
            <a:pPr lvl="3" eaLnBrk="1" latinLnBrk="0" hangingPunct="1"/>
            <a:r>
              <a:rPr lang="de-DE" dirty="0" smtClean="0"/>
              <a:t>Vierte Ebene</a:t>
            </a:r>
          </a:p>
          <a:p>
            <a:pPr lvl="4" eaLnBrk="1" latinLnBrk="0" hangingPunct="1"/>
            <a:r>
              <a:rPr lang="de-DE" dirty="0" smtClean="0"/>
              <a:t>Fünfte Ebene</a:t>
            </a:r>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914400"/>
          </a:xfrm>
        </p:spPr>
        <p:txBody>
          <a:bodyPr/>
          <a:lstStyle/>
          <a:p>
            <a:r>
              <a:rPr kumimoji="0" lang="de-DE" smtClean="0"/>
              <a:t>Titelmasterformat durch Klicken bearbeiten</a:t>
            </a:r>
            <a:endParaRPr kumimoji="0" lang="en-US"/>
          </a:p>
        </p:txBody>
      </p:sp>
      <p:sp>
        <p:nvSpPr>
          <p:cNvPr id="3" name="Datumsplatzhalter 2"/>
          <p:cNvSpPr>
            <a:spLocks noGrp="1"/>
          </p:cNvSpPr>
          <p:nvPr>
            <p:ph type="dt" sz="half" idx="10"/>
          </p:nvPr>
        </p:nvSpPr>
        <p:spPr/>
        <p:txBody>
          <a:bodyPr/>
          <a:lstStyle/>
          <a:p>
            <a:r>
              <a:rPr lang="de-DE" smtClean="0"/>
              <a:t>25.05.2011</a:t>
            </a:r>
            <a:endParaRPr lang="de-DE"/>
          </a:p>
        </p:txBody>
      </p:sp>
      <p:sp>
        <p:nvSpPr>
          <p:cNvPr id="4" name="Fußzeilenplatzhalter 3"/>
          <p:cNvSpPr>
            <a:spLocks noGrp="1"/>
          </p:cNvSpPr>
          <p:nvPr>
            <p:ph type="ftr" sz="quarter" idx="11"/>
          </p:nvPr>
        </p:nvSpPr>
        <p:spPr/>
        <p:txBody>
          <a:bodyPr/>
          <a:lstStyle/>
          <a:p>
            <a:r>
              <a:rPr lang="de-DE" smtClean="0"/>
              <a:t>Rechtliche Fragen des Filesharing</a:t>
            </a:r>
            <a:endParaRPr lang="de-DE"/>
          </a:p>
        </p:txBody>
      </p:sp>
      <p:sp>
        <p:nvSpPr>
          <p:cNvPr id="5" name="Foliennummernplatzhalter 4"/>
          <p:cNvSpPr>
            <a:spLocks noGrp="1"/>
          </p:cNvSpPr>
          <p:nvPr>
            <p:ph type="sldNum" sz="quarter" idx="12"/>
          </p:nvPr>
        </p:nvSpPr>
        <p:spPr/>
        <p:txBody>
          <a:bodyPr/>
          <a:lstStyle/>
          <a:p>
            <a:fld id="{EA9790B0-B267-4B06-A712-308B37E8B394}"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de-DE" smtClean="0"/>
              <a:t>25.05.2011</a:t>
            </a:r>
            <a:endParaRPr lang="de-DE"/>
          </a:p>
        </p:txBody>
      </p:sp>
      <p:sp>
        <p:nvSpPr>
          <p:cNvPr id="3" name="Fußzeilenplatzhalter 2"/>
          <p:cNvSpPr>
            <a:spLocks noGrp="1"/>
          </p:cNvSpPr>
          <p:nvPr>
            <p:ph type="ftr" sz="quarter" idx="11"/>
          </p:nvPr>
        </p:nvSpPr>
        <p:spPr/>
        <p:txBody>
          <a:bodyPr/>
          <a:lstStyle/>
          <a:p>
            <a:r>
              <a:rPr lang="de-DE" smtClean="0"/>
              <a:t>Rechtliche Fragen des Filesharing</a:t>
            </a:r>
            <a:endParaRPr lang="de-DE"/>
          </a:p>
        </p:txBody>
      </p:sp>
      <p:sp>
        <p:nvSpPr>
          <p:cNvPr id="4" name="Foliennummernplatzhalter 3"/>
          <p:cNvSpPr>
            <a:spLocks noGrp="1"/>
          </p:cNvSpPr>
          <p:nvPr>
            <p:ph type="sldNum" sz="quarter" idx="12"/>
          </p:nvPr>
        </p:nvSpPr>
        <p:spPr/>
        <p:txBody>
          <a:bodyPr/>
          <a:lstStyle/>
          <a:p>
            <a:fld id="{EA9790B0-B267-4B06-A712-308B37E8B394}"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de-DE" smtClean="0"/>
              <a:t>Textmasterformate durch Klicken bearbeiten</a:t>
            </a:r>
          </a:p>
        </p:txBody>
      </p:sp>
      <p:sp>
        <p:nvSpPr>
          <p:cNvPr id="5" name="Datumsplatzhalter 4"/>
          <p:cNvSpPr>
            <a:spLocks noGrp="1"/>
          </p:cNvSpPr>
          <p:nvPr>
            <p:ph type="dt" sz="half" idx="10"/>
          </p:nvPr>
        </p:nvSpPr>
        <p:spPr/>
        <p:txBody>
          <a:bodyPr/>
          <a:lstStyle/>
          <a:p>
            <a:r>
              <a:rPr lang="de-DE" smtClean="0"/>
              <a:t>25.05.2011</a:t>
            </a:r>
            <a:endParaRPr lang="de-DE"/>
          </a:p>
        </p:txBody>
      </p:sp>
      <p:sp>
        <p:nvSpPr>
          <p:cNvPr id="6" name="Fußzeilenplatzhalter 5"/>
          <p:cNvSpPr>
            <a:spLocks noGrp="1"/>
          </p:cNvSpPr>
          <p:nvPr>
            <p:ph type="ftr" sz="quarter" idx="11"/>
          </p:nvPr>
        </p:nvSpPr>
        <p:spPr/>
        <p:txBody>
          <a:bodyPr/>
          <a:lstStyle/>
          <a:p>
            <a:r>
              <a:rPr lang="de-DE" smtClean="0"/>
              <a:t>Rechtliche Fragen des Filesharing</a:t>
            </a:r>
            <a:endParaRPr lang="de-DE"/>
          </a:p>
        </p:txBody>
      </p:sp>
      <p:sp>
        <p:nvSpPr>
          <p:cNvPr id="7" name="Foliennummernplatzhalter 6"/>
          <p:cNvSpPr>
            <a:spLocks noGrp="1"/>
          </p:cNvSpPr>
          <p:nvPr>
            <p:ph type="sldNum" sz="quarter" idx="12"/>
          </p:nvPr>
        </p:nvSpPr>
        <p:spPr/>
        <p:txBody>
          <a:bodyPr/>
          <a:lstStyle/>
          <a:p>
            <a:fld id="{EA9790B0-B267-4B06-A712-308B37E8B394}" type="slidenum">
              <a:rPr lang="de-DE" smtClean="0"/>
              <a:pPr/>
              <a:t>‹Nr.›</a:t>
            </a:fld>
            <a:endParaRPr lang="de-DE"/>
          </a:p>
        </p:txBody>
      </p:sp>
      <p:sp>
        <p:nvSpPr>
          <p:cNvPr id="8" name="Gerade Verbindung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Gerade Verbindung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Gleichschenkliges Dreieck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Inhaltsplatzhalter 11"/>
          <p:cNvSpPr>
            <a:spLocks noGrp="1"/>
          </p:cNvSpPr>
          <p:nvPr>
            <p:ph sz="quarter" idx="1"/>
          </p:nvPr>
        </p:nvSpPr>
        <p:spPr>
          <a:xfrm>
            <a:off x="304800" y="304800"/>
            <a:ext cx="5715000" cy="5715000"/>
          </a:xfrm>
        </p:spPr>
        <p:txBody>
          <a:body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de-DE" smtClean="0"/>
              <a:t>Titelmasterformat durch Klicken bearbeiten</a:t>
            </a:r>
            <a:endParaRPr kumimoji="0" lang="en-US"/>
          </a:p>
        </p:txBody>
      </p:sp>
      <p:sp>
        <p:nvSpPr>
          <p:cNvPr id="3" name="Bildplatzhalt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de-DE" smtClean="0"/>
              <a:t>Bild durch Klicken auf Symbol hinzufügen</a:t>
            </a:r>
            <a:endParaRPr kumimoji="0" lang="en-US" dirty="0"/>
          </a:p>
        </p:txBody>
      </p:sp>
      <p:sp>
        <p:nvSpPr>
          <p:cNvPr id="4" name="Textplatzhalt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de-DE" smtClean="0"/>
              <a:t>Textmasterformate durch Klicken bearbeiten</a:t>
            </a:r>
          </a:p>
        </p:txBody>
      </p:sp>
      <p:sp>
        <p:nvSpPr>
          <p:cNvPr id="5" name="Datumsplatzhalter 4"/>
          <p:cNvSpPr>
            <a:spLocks noGrp="1"/>
          </p:cNvSpPr>
          <p:nvPr>
            <p:ph type="dt" sz="half" idx="10"/>
          </p:nvPr>
        </p:nvSpPr>
        <p:spPr/>
        <p:txBody>
          <a:bodyPr/>
          <a:lstStyle/>
          <a:p>
            <a:r>
              <a:rPr lang="de-DE" smtClean="0"/>
              <a:t>25.05.2011</a:t>
            </a:r>
            <a:endParaRPr lang="de-DE"/>
          </a:p>
        </p:txBody>
      </p:sp>
      <p:sp>
        <p:nvSpPr>
          <p:cNvPr id="6" name="Fußzeilenplatzhalter 5"/>
          <p:cNvSpPr>
            <a:spLocks noGrp="1"/>
          </p:cNvSpPr>
          <p:nvPr>
            <p:ph type="ftr" sz="quarter" idx="11"/>
          </p:nvPr>
        </p:nvSpPr>
        <p:spPr/>
        <p:txBody>
          <a:bodyPr/>
          <a:lstStyle/>
          <a:p>
            <a:r>
              <a:rPr lang="de-DE" smtClean="0"/>
              <a:t>Rechtliche Fragen des Filesharing</a:t>
            </a:r>
            <a:endParaRPr lang="de-DE"/>
          </a:p>
        </p:txBody>
      </p:sp>
      <p:sp>
        <p:nvSpPr>
          <p:cNvPr id="7" name="Foliennummernplatzhalter 6"/>
          <p:cNvSpPr>
            <a:spLocks noGrp="1"/>
          </p:cNvSpPr>
          <p:nvPr>
            <p:ph type="sldNum" sz="quarter" idx="12"/>
          </p:nvPr>
        </p:nvSpPr>
        <p:spPr/>
        <p:txBody>
          <a:bodyPr/>
          <a:lstStyle/>
          <a:p>
            <a:fld id="{EA9790B0-B267-4B06-A712-308B37E8B394}" type="slidenum">
              <a:rPr lang="de-DE" smtClean="0"/>
              <a:pPr/>
              <a:t>‹Nr.›</a:t>
            </a:fld>
            <a:endParaRPr lang="de-DE"/>
          </a:p>
        </p:txBody>
      </p:sp>
      <p:sp>
        <p:nvSpPr>
          <p:cNvPr id="8" name="Gerade Verbindung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Gleichschenkliges Dreieck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hteck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p:txBody>
          <a:bodyPr vert="eaVer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r>
              <a:rPr lang="de-DE" smtClean="0"/>
              <a:t>25.05.2011</a:t>
            </a:r>
            <a:endParaRPr lang="de-DE"/>
          </a:p>
        </p:txBody>
      </p:sp>
      <p:sp>
        <p:nvSpPr>
          <p:cNvPr id="5" name="Fußzeilenplatzhalter 4"/>
          <p:cNvSpPr>
            <a:spLocks noGrp="1"/>
          </p:cNvSpPr>
          <p:nvPr>
            <p:ph type="ftr" sz="quarter" idx="11"/>
          </p:nvPr>
        </p:nvSpPr>
        <p:spPr/>
        <p:txBody>
          <a:bodyPr/>
          <a:lstStyle/>
          <a:p>
            <a:r>
              <a:rPr lang="de-DE" smtClean="0"/>
              <a:t>Rechtliche Fragen des Filesharing</a:t>
            </a:r>
            <a:endParaRPr lang="de-DE"/>
          </a:p>
        </p:txBody>
      </p:sp>
      <p:sp>
        <p:nvSpPr>
          <p:cNvPr id="6" name="Foliennummernplatzhalter 5"/>
          <p:cNvSpPr>
            <a:spLocks noGrp="1"/>
          </p:cNvSpPr>
          <p:nvPr>
            <p:ph type="sldNum" sz="quarter" idx="12"/>
          </p:nvPr>
        </p:nvSpPr>
        <p:spPr/>
        <p:txBody>
          <a:bodyPr/>
          <a:lstStyle/>
          <a:p>
            <a:fld id="{EA9790B0-B267-4B06-A712-308B37E8B394}"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bg1"/>
            </a:gs>
            <a:gs pos="100000">
              <a:srgbClr val="005CBF"/>
            </a:gs>
          </a:gsLst>
          <a:lin ang="6000000" scaled="0"/>
          <a:tileRect/>
        </a:gradFill>
        <a:effectLst/>
      </p:bgPr>
    </p:bg>
    <p:spTree>
      <p:nvGrpSpPr>
        <p:cNvPr id="1" name=""/>
        <p:cNvGrpSpPr/>
        <p:nvPr/>
      </p:nvGrpSpPr>
      <p:grpSpPr>
        <a:xfrm>
          <a:off x="0" y="0"/>
          <a:ext cx="0" cy="0"/>
          <a:chOff x="0" y="0"/>
          <a:chExt cx="0" cy="0"/>
        </a:xfrm>
      </p:grpSpPr>
      <p:sp>
        <p:nvSpPr>
          <p:cNvPr id="22" name="Titelplatzhalter 21"/>
          <p:cNvSpPr>
            <a:spLocks noGrp="1"/>
          </p:cNvSpPr>
          <p:nvPr>
            <p:ph type="title"/>
          </p:nvPr>
        </p:nvSpPr>
        <p:spPr>
          <a:xfrm>
            <a:off x="457200" y="152400"/>
            <a:ext cx="6707088" cy="990600"/>
          </a:xfrm>
          <a:prstGeom prst="rect">
            <a:avLst/>
          </a:prstGeom>
        </p:spPr>
        <p:txBody>
          <a:bodyPr vert="horz" anchor="ctr" anchorCtr="0">
            <a:noAutofit/>
          </a:bodyPr>
          <a:lstStyle/>
          <a:p>
            <a:r>
              <a:rPr kumimoji="0" lang="de-DE" dirty="0" smtClean="0"/>
              <a:t>Titelmasterformat durch Klicken bearbeiten</a:t>
            </a:r>
            <a:endParaRPr kumimoji="0" lang="en-US" dirty="0"/>
          </a:p>
        </p:txBody>
      </p:sp>
      <p:sp>
        <p:nvSpPr>
          <p:cNvPr id="13" name="Textplatzhalt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de-DE" dirty="0" smtClean="0"/>
              <a:t>Textmasterformate durch Klicken bearbeiten</a:t>
            </a:r>
          </a:p>
          <a:p>
            <a:pPr lvl="1" eaLnBrk="1" latinLnBrk="0" hangingPunct="1"/>
            <a:r>
              <a:rPr kumimoji="0" lang="de-DE" dirty="0" smtClean="0"/>
              <a:t>Zweite Ebene</a:t>
            </a:r>
          </a:p>
          <a:p>
            <a:pPr lvl="2" eaLnBrk="1" latinLnBrk="0" hangingPunct="1"/>
            <a:r>
              <a:rPr kumimoji="0" lang="de-DE" dirty="0" smtClean="0"/>
              <a:t>Dritte Ebene</a:t>
            </a:r>
          </a:p>
          <a:p>
            <a:pPr lvl="3" eaLnBrk="1" latinLnBrk="0" hangingPunct="1"/>
            <a:r>
              <a:rPr kumimoji="0" lang="de-DE" dirty="0" smtClean="0"/>
              <a:t>Vierte Ebene</a:t>
            </a:r>
          </a:p>
          <a:p>
            <a:pPr lvl="4" eaLnBrk="1" latinLnBrk="0" hangingPunct="1"/>
            <a:r>
              <a:rPr kumimoji="0" lang="de-DE" dirty="0" smtClean="0"/>
              <a:t>Fünfte Ebene</a:t>
            </a:r>
            <a:endParaRPr kumimoji="0" lang="en-US" dirty="0"/>
          </a:p>
        </p:txBody>
      </p:sp>
      <p:sp>
        <p:nvSpPr>
          <p:cNvPr id="14" name="Datumsplatzhalter 13"/>
          <p:cNvSpPr>
            <a:spLocks noGrp="1"/>
          </p:cNvSpPr>
          <p:nvPr>
            <p:ph type="dt" sz="half" idx="2"/>
          </p:nvPr>
        </p:nvSpPr>
        <p:spPr>
          <a:xfrm>
            <a:off x="7596336" y="6356350"/>
            <a:ext cx="1093512" cy="365760"/>
          </a:xfrm>
          <a:prstGeom prst="rect">
            <a:avLst/>
          </a:prstGeom>
        </p:spPr>
        <p:txBody>
          <a:bodyPr vert="horz"/>
          <a:lstStyle>
            <a:lvl1pPr algn="r" eaLnBrk="1" latinLnBrk="0" hangingPunct="1">
              <a:defRPr kumimoji="0" sz="1400">
                <a:solidFill>
                  <a:schemeClr val="tx2"/>
                </a:solidFill>
              </a:defRPr>
            </a:lvl1pPr>
          </a:lstStyle>
          <a:p>
            <a:r>
              <a:rPr lang="de-DE" smtClean="0"/>
              <a:t>25.05.2011</a:t>
            </a:r>
            <a:endParaRPr lang="de-DE" dirty="0"/>
          </a:p>
        </p:txBody>
      </p:sp>
      <p:sp>
        <p:nvSpPr>
          <p:cNvPr id="3" name="Fußzeilenplatzhalter 2"/>
          <p:cNvSpPr>
            <a:spLocks noGrp="1"/>
          </p:cNvSpPr>
          <p:nvPr>
            <p:ph type="ftr" sz="quarter" idx="3"/>
          </p:nvPr>
        </p:nvSpPr>
        <p:spPr>
          <a:xfrm>
            <a:off x="1331640" y="6356350"/>
            <a:ext cx="6264696" cy="365760"/>
          </a:xfrm>
          <a:prstGeom prst="rect">
            <a:avLst/>
          </a:prstGeom>
        </p:spPr>
        <p:txBody>
          <a:bodyPr vert="horz"/>
          <a:lstStyle>
            <a:lvl1pPr algn="ctr" eaLnBrk="1" latinLnBrk="0" hangingPunct="1">
              <a:defRPr kumimoji="0" sz="1400">
                <a:solidFill>
                  <a:schemeClr val="tx2"/>
                </a:solidFill>
              </a:defRPr>
            </a:lvl1pPr>
          </a:lstStyle>
          <a:p>
            <a:r>
              <a:rPr lang="de-DE" smtClean="0"/>
              <a:t>Rechtliche Fragen des Filesharing</a:t>
            </a:r>
            <a:endParaRPr lang="de-DE" dirty="0"/>
          </a:p>
        </p:txBody>
      </p:sp>
      <p:sp>
        <p:nvSpPr>
          <p:cNvPr id="23" name="Foliennummernplatzhalter 22"/>
          <p:cNvSpPr>
            <a:spLocks noGrp="1"/>
          </p:cNvSpPr>
          <p:nvPr>
            <p:ph type="sldNum" sz="quarter" idx="4"/>
          </p:nvPr>
        </p:nvSpPr>
        <p:spPr>
          <a:xfrm>
            <a:off x="612648" y="6356350"/>
            <a:ext cx="718992" cy="365760"/>
          </a:xfrm>
          <a:prstGeom prst="rect">
            <a:avLst/>
          </a:prstGeom>
        </p:spPr>
        <p:txBody>
          <a:bodyPr vert="horz"/>
          <a:lstStyle>
            <a:lvl1pPr algn="l" eaLnBrk="1" latinLnBrk="0" hangingPunct="1">
              <a:defRPr kumimoji="0" sz="1400">
                <a:solidFill>
                  <a:schemeClr val="tx2"/>
                </a:solidFill>
              </a:defRPr>
            </a:lvl1pPr>
          </a:lstStyle>
          <a:p>
            <a:fld id="{EA9790B0-B267-4B06-A712-308B37E8B394}" type="slidenum">
              <a:rPr lang="de-DE" smtClean="0"/>
              <a:pPr/>
              <a:t>‹Nr.›</a:t>
            </a:fld>
            <a:endParaRPr lang="de-DE" dirty="0"/>
          </a:p>
        </p:txBody>
      </p:sp>
      <p:pic>
        <p:nvPicPr>
          <p:cNvPr id="11" name="Grafik 10" descr="logo_uni_oldenburg.jpg"/>
          <p:cNvPicPr>
            <a:picLocks noChangeAspect="1"/>
          </p:cNvPicPr>
          <p:nvPr userDrawn="1"/>
        </p:nvPicPr>
        <p:blipFill>
          <a:blip r:embed="rId12" cstate="print"/>
          <a:stretch>
            <a:fillRect/>
          </a:stretch>
        </p:blipFill>
        <p:spPr>
          <a:xfrm>
            <a:off x="7380312" y="188640"/>
            <a:ext cx="1584176" cy="96391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hdr="0"/>
  <p:txStyles>
    <p:titleStyle>
      <a:lvl1pPr algn="l" rtl="0" eaLnBrk="1" latinLnBrk="0" hangingPunct="1">
        <a:spcBef>
          <a:spcPct val="0"/>
        </a:spcBef>
        <a:buNone/>
        <a:defRPr kumimoji="0" sz="3600" kern="1200">
          <a:solidFill>
            <a:srgbClr val="0070C0"/>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Arial" pitchFamily="34" charset="0"/>
        <a:buNone/>
        <a:defRPr kumimoji="0" sz="3200" kern="1200">
          <a:solidFill>
            <a:srgbClr val="0070C0"/>
          </a:solidFill>
          <a:latin typeface="+mn-lt"/>
          <a:ea typeface="+mn-ea"/>
          <a:cs typeface="+mn-cs"/>
        </a:defRPr>
      </a:lvl1pPr>
      <a:lvl2pPr marL="548640" indent="-274320" algn="l" rtl="0" eaLnBrk="1" latinLnBrk="0" hangingPunct="1">
        <a:spcBef>
          <a:spcPts val="500"/>
        </a:spcBef>
        <a:buClr>
          <a:srgbClr val="0113BF"/>
        </a:buClr>
        <a:buSzPct val="76000"/>
        <a:buFont typeface="Arial" pitchFamily="34" charset="0"/>
        <a:buChar char="•"/>
        <a:defRPr kumimoji="0" sz="2800" kern="1200">
          <a:solidFill>
            <a:srgbClr val="0070C0"/>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Arial" pitchFamily="34" charset="0"/>
        <a:buNone/>
        <a:defRPr kumimoji="0" sz="2400" kern="1200">
          <a:solidFill>
            <a:srgbClr val="0070C0"/>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Arial" pitchFamily="34" charset="0"/>
        <a:buNone/>
        <a:defRPr kumimoji="0" sz="2400" kern="1200">
          <a:solidFill>
            <a:srgbClr val="0070C0"/>
          </a:solidFill>
          <a:latin typeface="+mn-lt"/>
          <a:ea typeface="+mn-ea"/>
          <a:cs typeface="+mn-cs"/>
        </a:defRPr>
      </a:lvl4pPr>
      <a:lvl5pPr marL="1371600" indent="-228600" algn="l" rtl="0" eaLnBrk="1" latinLnBrk="0" hangingPunct="1">
        <a:spcBef>
          <a:spcPts val="300"/>
        </a:spcBef>
        <a:buClr>
          <a:schemeClr val="accent2"/>
        </a:buClr>
        <a:buSzPct val="70000"/>
        <a:buFont typeface="Arial" pitchFamily="34" charset="0"/>
        <a:buNone/>
        <a:defRPr kumimoji="0" sz="2400" kern="1200">
          <a:solidFill>
            <a:srgbClr val="0070C0"/>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1187624" y="5013176"/>
            <a:ext cx="7745288" cy="792088"/>
          </a:xfrm>
        </p:spPr>
        <p:txBody>
          <a:bodyPr>
            <a:normAutofit/>
          </a:bodyPr>
          <a:lstStyle/>
          <a:p>
            <a:pPr algn="ctr"/>
            <a:r>
              <a:rPr lang="de-DE" dirty="0" smtClean="0"/>
              <a:t>Bei Fragen, Anmerkungen oder Kritik: </a:t>
            </a:r>
          </a:p>
          <a:p>
            <a:pPr algn="ctr"/>
            <a:r>
              <a:rPr lang="de-DE" dirty="0" smtClean="0"/>
              <a:t>Hergen.Schlueter@Uni-Oldenburg.de</a:t>
            </a:r>
            <a:endParaRPr lang="de-DE" dirty="0"/>
          </a:p>
        </p:txBody>
      </p:sp>
      <p:sp>
        <p:nvSpPr>
          <p:cNvPr id="3" name="Textfeld 2"/>
          <p:cNvSpPr txBox="1"/>
          <p:nvPr/>
        </p:nvSpPr>
        <p:spPr>
          <a:xfrm>
            <a:off x="1331640" y="1988840"/>
            <a:ext cx="6984776" cy="1569660"/>
          </a:xfrm>
          <a:prstGeom prst="rect">
            <a:avLst/>
          </a:prstGeom>
          <a:noFill/>
        </p:spPr>
        <p:txBody>
          <a:bodyPr wrap="square" rtlCol="0">
            <a:spAutoFit/>
          </a:bodyPr>
          <a:lstStyle/>
          <a:p>
            <a:pPr algn="ctr"/>
            <a:r>
              <a:rPr lang="de-DE" sz="3200" b="1" dirty="0" smtClean="0"/>
              <a:t>Investition und Finanzierung</a:t>
            </a:r>
          </a:p>
          <a:p>
            <a:pPr algn="ctr"/>
            <a:endParaRPr lang="de-DE" sz="3200" b="1" dirty="0" smtClean="0"/>
          </a:p>
          <a:p>
            <a:pPr algn="ctr"/>
            <a:r>
              <a:rPr lang="de-DE" sz="3200" b="1" dirty="0" smtClean="0"/>
              <a:t>Tutorium Nr. 1</a:t>
            </a:r>
            <a:endParaRPr lang="de-DE"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Lösung Aufgabe V</a:t>
            </a:r>
            <a:endParaRPr lang="de-DE" dirty="0"/>
          </a:p>
        </p:txBody>
      </p:sp>
      <p:sp>
        <p:nvSpPr>
          <p:cNvPr id="3" name="Datumsplatzhalter 2"/>
          <p:cNvSpPr>
            <a:spLocks noGrp="1"/>
          </p:cNvSpPr>
          <p:nvPr>
            <p:ph type="dt" sz="half" idx="10"/>
          </p:nvPr>
        </p:nvSpPr>
        <p:spPr/>
        <p:txBody>
          <a:bodyPr/>
          <a:lstStyle/>
          <a:p>
            <a:r>
              <a:rPr lang="de-DE" dirty="0" smtClean="0"/>
              <a:t>06.06.2011</a:t>
            </a:r>
            <a:endParaRPr lang="de-DE" dirty="0"/>
          </a:p>
        </p:txBody>
      </p:sp>
      <p:sp>
        <p:nvSpPr>
          <p:cNvPr id="5" name="Foliennummernplatzhalter 4"/>
          <p:cNvSpPr>
            <a:spLocks noGrp="1"/>
          </p:cNvSpPr>
          <p:nvPr>
            <p:ph type="sldNum" sz="quarter" idx="12"/>
          </p:nvPr>
        </p:nvSpPr>
        <p:spPr/>
        <p:txBody>
          <a:bodyPr/>
          <a:lstStyle/>
          <a:p>
            <a:fld id="{EA9790B0-B267-4B06-A712-308B37E8B394}" type="slidenum">
              <a:rPr lang="de-DE" smtClean="0"/>
              <a:pPr/>
              <a:t>10</a:t>
            </a:fld>
            <a:endParaRPr lang="de-DE"/>
          </a:p>
        </p:txBody>
      </p:sp>
      <p:sp>
        <p:nvSpPr>
          <p:cNvPr id="6" name="Inhaltsplatzhalter 5"/>
          <p:cNvSpPr>
            <a:spLocks noGrp="1"/>
          </p:cNvSpPr>
          <p:nvPr>
            <p:ph sz="quarter" idx="1"/>
          </p:nvPr>
        </p:nvSpPr>
        <p:spPr/>
        <p:txBody>
          <a:bodyPr>
            <a:normAutofit lnSpcReduction="10000"/>
          </a:bodyPr>
          <a:lstStyle/>
          <a:p>
            <a:endParaRPr lang="en-GB" sz="2800" dirty="0" smtClean="0"/>
          </a:p>
          <a:p>
            <a:r>
              <a:rPr lang="en-GB" sz="2800" u="sng" dirty="0" smtClean="0"/>
              <a:t>Step 3:</a:t>
            </a:r>
            <a:r>
              <a:rPr lang="en-GB" sz="2800" dirty="0" smtClean="0"/>
              <a:t> The debt that is raised is thus </a:t>
            </a:r>
            <a:r>
              <a:rPr lang="en-GB" sz="2800" dirty="0" smtClean="0">
                <a:solidFill>
                  <a:schemeClr val="tx1"/>
                </a:solidFill>
              </a:rPr>
              <a:t>$4.5779 </a:t>
            </a:r>
            <a:r>
              <a:rPr lang="en-GB" sz="2800" dirty="0" smtClean="0"/>
              <a:t>billion and equity is </a:t>
            </a:r>
            <a:r>
              <a:rPr lang="en-GB" sz="2800" dirty="0" smtClean="0">
                <a:solidFill>
                  <a:schemeClr val="tx1"/>
                </a:solidFill>
              </a:rPr>
              <a:t>$5.4220 billion </a:t>
            </a:r>
            <a:r>
              <a:rPr lang="en-GB" sz="2800" dirty="0" smtClean="0"/>
              <a:t>= 10 billion</a:t>
            </a:r>
          </a:p>
          <a:p>
            <a:endParaRPr lang="en-GB" sz="2800" dirty="0" smtClean="0"/>
          </a:p>
          <a:p>
            <a:r>
              <a:rPr lang="en-GB" sz="2800" u="sng" dirty="0" smtClean="0"/>
              <a:t>Step 4:</a:t>
            </a:r>
            <a:r>
              <a:rPr lang="en-GB" sz="2800" dirty="0" smtClean="0"/>
              <a:t> Check the new liability/equity ratio. </a:t>
            </a:r>
          </a:p>
          <a:p>
            <a:r>
              <a:rPr lang="en-GB" sz="2800" dirty="0" smtClean="0"/>
              <a:t>new level of liabilities = </a:t>
            </a:r>
            <a:r>
              <a:rPr lang="en-GB" sz="2800" dirty="0" smtClean="0">
                <a:solidFill>
                  <a:schemeClr val="tx1"/>
                </a:solidFill>
              </a:rPr>
              <a:t>$24.7229 billion  </a:t>
            </a:r>
          </a:p>
          <a:p>
            <a:r>
              <a:rPr lang="en-GB" sz="2800" dirty="0" smtClean="0"/>
              <a:t>new level of equity = </a:t>
            </a:r>
            <a:r>
              <a:rPr lang="en-GB" sz="2800" dirty="0" smtClean="0">
                <a:solidFill>
                  <a:schemeClr val="tx1"/>
                </a:solidFill>
              </a:rPr>
              <a:t>$29.2810 billion</a:t>
            </a:r>
            <a:r>
              <a:rPr lang="en-GB" sz="2800" dirty="0" smtClean="0"/>
              <a:t>  </a:t>
            </a:r>
          </a:p>
          <a:p>
            <a:endParaRPr lang="en-GB" sz="2800" dirty="0" smtClean="0"/>
          </a:p>
          <a:p>
            <a:r>
              <a:rPr lang="en-GB" sz="2800" dirty="0" smtClean="0"/>
              <a:t>The new ratio is: $24.7229 billion/ $29.2810 billion</a:t>
            </a:r>
          </a:p>
          <a:p>
            <a:r>
              <a:rPr lang="en-GB" sz="2800" dirty="0" smtClean="0"/>
              <a:t>= </a:t>
            </a:r>
            <a:r>
              <a:rPr lang="en-GB" sz="2800" u="sng" dirty="0" smtClean="0">
                <a:solidFill>
                  <a:schemeClr val="tx1"/>
                </a:solidFill>
              </a:rPr>
              <a:t>0,844 – the same as before</a:t>
            </a:r>
            <a:endParaRPr lang="de-DE" sz="2800" u="sng" dirty="0" smtClean="0">
              <a:solidFill>
                <a:schemeClr val="tx1"/>
              </a:solidFill>
            </a:endParaRPr>
          </a:p>
          <a:p>
            <a:endParaRPr lang="de-DE"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VI</a:t>
            </a:r>
            <a:endParaRPr lang="de-DE" dirty="0"/>
          </a:p>
        </p:txBody>
      </p:sp>
      <p:sp>
        <p:nvSpPr>
          <p:cNvPr id="3" name="Datumsplatzhalter 2"/>
          <p:cNvSpPr>
            <a:spLocks noGrp="1"/>
          </p:cNvSpPr>
          <p:nvPr>
            <p:ph type="dt" sz="half" idx="10"/>
          </p:nvPr>
        </p:nvSpPr>
        <p:spPr/>
        <p:txBody>
          <a:bodyPr/>
          <a:lstStyle/>
          <a:p>
            <a:r>
              <a:rPr lang="de-DE" dirty="0" smtClean="0"/>
              <a:t>06.06.2011</a:t>
            </a:r>
            <a:endParaRPr lang="de-DE" dirty="0"/>
          </a:p>
        </p:txBody>
      </p:sp>
      <p:sp>
        <p:nvSpPr>
          <p:cNvPr id="5" name="Foliennummernplatzhalter 4"/>
          <p:cNvSpPr>
            <a:spLocks noGrp="1"/>
          </p:cNvSpPr>
          <p:nvPr>
            <p:ph type="sldNum" sz="quarter" idx="12"/>
          </p:nvPr>
        </p:nvSpPr>
        <p:spPr/>
        <p:txBody>
          <a:bodyPr/>
          <a:lstStyle/>
          <a:p>
            <a:fld id="{EA9790B0-B267-4B06-A712-308B37E8B394}" type="slidenum">
              <a:rPr lang="de-DE" smtClean="0"/>
              <a:pPr/>
              <a:t>11</a:t>
            </a:fld>
            <a:endParaRPr lang="de-DE"/>
          </a:p>
        </p:txBody>
      </p:sp>
      <p:sp>
        <p:nvSpPr>
          <p:cNvPr id="6" name="Inhaltsplatzhalter 5"/>
          <p:cNvSpPr>
            <a:spLocks noGrp="1"/>
          </p:cNvSpPr>
          <p:nvPr>
            <p:ph sz="quarter" idx="1"/>
          </p:nvPr>
        </p:nvSpPr>
        <p:spPr/>
        <p:txBody>
          <a:bodyPr/>
          <a:lstStyle/>
          <a:p>
            <a:pPr lvl="0"/>
            <a:endParaRPr lang="en-GB" dirty="0" smtClean="0"/>
          </a:p>
          <a:p>
            <a:pPr lvl="0"/>
            <a:endParaRPr lang="en-GB" sz="2800" dirty="0" smtClean="0">
              <a:solidFill>
                <a:schemeClr val="tx1"/>
              </a:solidFill>
            </a:endParaRPr>
          </a:p>
          <a:p>
            <a:pPr lvl="0"/>
            <a:r>
              <a:rPr lang="en-GB" sz="2800" dirty="0" smtClean="0">
                <a:solidFill>
                  <a:schemeClr val="tx1"/>
                </a:solidFill>
              </a:rPr>
              <a:t>Your company has just purchased a forklift truck, and has two payment options. The first option is to pay 100,000 Swedish kroner every month for 12 months. The second option is to pay 1,200,000 Swedish kroner at end of the year. Which option should you choose? Why? (1-A10)</a:t>
            </a:r>
            <a:endParaRPr lang="de-DE" sz="2800" dirty="0" smtClean="0">
              <a:solidFill>
                <a:schemeClr val="tx1"/>
              </a:solidFill>
            </a:endParaRPr>
          </a:p>
          <a:p>
            <a:endParaRPr lang="de-DE"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Lösung Aufgabe VI</a:t>
            </a:r>
            <a:endParaRPr lang="de-DE" dirty="0"/>
          </a:p>
        </p:txBody>
      </p:sp>
      <p:sp>
        <p:nvSpPr>
          <p:cNvPr id="3" name="Datumsplatzhalter 2"/>
          <p:cNvSpPr>
            <a:spLocks noGrp="1"/>
          </p:cNvSpPr>
          <p:nvPr>
            <p:ph type="dt" sz="half" idx="10"/>
          </p:nvPr>
        </p:nvSpPr>
        <p:spPr/>
        <p:txBody>
          <a:bodyPr/>
          <a:lstStyle/>
          <a:p>
            <a:r>
              <a:rPr lang="de-DE" dirty="0" smtClean="0"/>
              <a:t>06.06.2011</a:t>
            </a:r>
            <a:endParaRPr lang="de-DE" dirty="0"/>
          </a:p>
        </p:txBody>
      </p:sp>
      <p:sp>
        <p:nvSpPr>
          <p:cNvPr id="5" name="Foliennummernplatzhalter 4"/>
          <p:cNvSpPr>
            <a:spLocks noGrp="1"/>
          </p:cNvSpPr>
          <p:nvPr>
            <p:ph type="sldNum" sz="quarter" idx="12"/>
          </p:nvPr>
        </p:nvSpPr>
        <p:spPr/>
        <p:txBody>
          <a:bodyPr/>
          <a:lstStyle/>
          <a:p>
            <a:fld id="{EA9790B0-B267-4B06-A712-308B37E8B394}" type="slidenum">
              <a:rPr lang="de-DE" smtClean="0"/>
              <a:pPr/>
              <a:t>12</a:t>
            </a:fld>
            <a:endParaRPr lang="de-DE"/>
          </a:p>
        </p:txBody>
      </p:sp>
      <p:sp>
        <p:nvSpPr>
          <p:cNvPr id="6" name="Inhaltsplatzhalter 5"/>
          <p:cNvSpPr>
            <a:spLocks noGrp="1"/>
          </p:cNvSpPr>
          <p:nvPr>
            <p:ph sz="quarter" idx="1"/>
          </p:nvPr>
        </p:nvSpPr>
        <p:spPr>
          <a:xfrm>
            <a:off x="457200" y="1484784"/>
            <a:ext cx="4041648" cy="4672176"/>
          </a:xfrm>
        </p:spPr>
        <p:txBody>
          <a:bodyPr>
            <a:normAutofit/>
          </a:bodyPr>
          <a:lstStyle/>
          <a:p>
            <a:r>
              <a:rPr lang="de-DE" dirty="0" smtClean="0"/>
              <a:t>	</a:t>
            </a:r>
            <a:r>
              <a:rPr lang="en-GB" sz="2800" dirty="0" smtClean="0"/>
              <a:t>The payment of SEK1,200,000 in twelve months is less because the cash flow is after the majority of SEK100,000 monthly payments (Assume the monthly interest rate is 1 percent)</a:t>
            </a:r>
          </a:p>
          <a:p>
            <a:endParaRPr lang="de-DE" sz="2800" dirty="0"/>
          </a:p>
        </p:txBody>
      </p:sp>
      <p:pic>
        <p:nvPicPr>
          <p:cNvPr id="2050" name="Picture 2"/>
          <p:cNvPicPr>
            <a:picLocks noGrp="1" noChangeAspect="1" noChangeArrowheads="1"/>
          </p:cNvPicPr>
          <p:nvPr>
            <p:ph sz="quarter" idx="2"/>
          </p:nvPr>
        </p:nvPicPr>
        <p:blipFill>
          <a:blip r:embed="rId2" cstate="print"/>
          <a:srcRect/>
          <a:stretch>
            <a:fillRect/>
          </a:stretch>
        </p:blipFill>
        <p:spPr bwMode="auto">
          <a:xfrm>
            <a:off x="4427984" y="1604457"/>
            <a:ext cx="4469592" cy="340871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smtClean="0"/>
              <a:t>Aufgabe VII</a:t>
            </a:r>
            <a:endParaRPr lang="de-DE" dirty="0"/>
          </a:p>
        </p:txBody>
      </p:sp>
      <p:sp>
        <p:nvSpPr>
          <p:cNvPr id="3" name="Datumsplatzhalter 2"/>
          <p:cNvSpPr>
            <a:spLocks noGrp="1"/>
          </p:cNvSpPr>
          <p:nvPr>
            <p:ph type="dt" sz="half" idx="10"/>
          </p:nvPr>
        </p:nvSpPr>
        <p:spPr/>
        <p:txBody>
          <a:bodyPr/>
          <a:lstStyle/>
          <a:p>
            <a:r>
              <a:rPr lang="de-DE" dirty="0" smtClean="0"/>
              <a:t>06.06.2011</a:t>
            </a:r>
            <a:endParaRPr lang="de-DE" dirty="0"/>
          </a:p>
        </p:txBody>
      </p:sp>
      <p:sp>
        <p:nvSpPr>
          <p:cNvPr id="5" name="Foliennummernplatzhalter 4"/>
          <p:cNvSpPr>
            <a:spLocks noGrp="1"/>
          </p:cNvSpPr>
          <p:nvPr>
            <p:ph type="sldNum" sz="quarter" idx="12"/>
          </p:nvPr>
        </p:nvSpPr>
        <p:spPr/>
        <p:txBody>
          <a:bodyPr/>
          <a:lstStyle/>
          <a:p>
            <a:fld id="{EA9790B0-B267-4B06-A712-308B37E8B394}" type="slidenum">
              <a:rPr lang="de-DE" smtClean="0"/>
              <a:pPr/>
              <a:t>13</a:t>
            </a:fld>
            <a:endParaRPr lang="de-DE"/>
          </a:p>
        </p:txBody>
      </p:sp>
      <p:sp>
        <p:nvSpPr>
          <p:cNvPr id="9" name="Inhaltsplatzhalter 8"/>
          <p:cNvSpPr>
            <a:spLocks noGrp="1"/>
          </p:cNvSpPr>
          <p:nvPr>
            <p:ph sz="quarter" idx="1"/>
          </p:nvPr>
        </p:nvSpPr>
        <p:spPr/>
        <p:txBody>
          <a:bodyPr>
            <a:normAutofit lnSpcReduction="10000"/>
          </a:bodyPr>
          <a:lstStyle/>
          <a:p>
            <a:pPr lvl="0"/>
            <a:endParaRPr lang="en-GB" sz="2800" dirty="0" smtClean="0"/>
          </a:p>
          <a:p>
            <a:pPr lvl="0"/>
            <a:r>
              <a:rPr lang="en-GB" sz="2800" dirty="0" smtClean="0">
                <a:solidFill>
                  <a:schemeClr val="tx1"/>
                </a:solidFill>
              </a:rPr>
              <a:t>You are assessing the viability of two projects. </a:t>
            </a:r>
          </a:p>
          <a:p>
            <a:pPr lvl="0"/>
            <a:r>
              <a:rPr lang="en-GB" sz="2800" dirty="0" smtClean="0">
                <a:solidFill>
                  <a:schemeClr val="tx1"/>
                </a:solidFill>
              </a:rPr>
              <a:t>Project A has a 25 per cent chance of losing €1,000,000, a 50 per cent chance of break even, and a 25 per cent chance of making €1,000,000 profit. </a:t>
            </a:r>
          </a:p>
          <a:p>
            <a:pPr lvl="0"/>
            <a:r>
              <a:rPr lang="en-GB" sz="2800" dirty="0" smtClean="0">
                <a:solidFill>
                  <a:schemeClr val="tx1"/>
                </a:solidFill>
              </a:rPr>
              <a:t>Project B has a 25 per cent chance of losing €2,000,000, a 50 per cent chance of breaking even, and a 25 per cent chance of making €2,000,000 profit. </a:t>
            </a:r>
          </a:p>
          <a:p>
            <a:pPr lvl="0"/>
            <a:r>
              <a:rPr lang="en-GB" sz="2800" dirty="0" smtClean="0">
                <a:solidFill>
                  <a:schemeClr val="tx1"/>
                </a:solidFill>
              </a:rPr>
              <a:t>Which project should you choose? Why? (1-A11)</a:t>
            </a:r>
            <a:endParaRPr lang="de-DE" sz="2800" dirty="0" smtClean="0">
              <a:solidFill>
                <a:schemeClr val="tx1"/>
              </a:solidFill>
            </a:endParaRPr>
          </a:p>
          <a:p>
            <a:endParaRPr lang="de-DE"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VIII</a:t>
            </a:r>
            <a:endParaRPr lang="de-DE" dirty="0"/>
          </a:p>
        </p:txBody>
      </p:sp>
      <p:sp>
        <p:nvSpPr>
          <p:cNvPr id="3" name="Datumsplatzhalter 2"/>
          <p:cNvSpPr>
            <a:spLocks noGrp="1"/>
          </p:cNvSpPr>
          <p:nvPr>
            <p:ph type="dt" sz="half" idx="10"/>
          </p:nvPr>
        </p:nvSpPr>
        <p:spPr/>
        <p:txBody>
          <a:bodyPr/>
          <a:lstStyle/>
          <a:p>
            <a:r>
              <a:rPr lang="de-DE" dirty="0" smtClean="0"/>
              <a:t>06.06.2011</a:t>
            </a:r>
            <a:endParaRPr lang="de-DE" dirty="0"/>
          </a:p>
        </p:txBody>
      </p:sp>
      <p:sp>
        <p:nvSpPr>
          <p:cNvPr id="5" name="Foliennummernplatzhalter 4"/>
          <p:cNvSpPr>
            <a:spLocks noGrp="1"/>
          </p:cNvSpPr>
          <p:nvPr>
            <p:ph type="sldNum" sz="quarter" idx="12"/>
          </p:nvPr>
        </p:nvSpPr>
        <p:spPr/>
        <p:txBody>
          <a:bodyPr/>
          <a:lstStyle/>
          <a:p>
            <a:fld id="{EA9790B0-B267-4B06-A712-308B37E8B394}" type="slidenum">
              <a:rPr lang="de-DE" smtClean="0"/>
              <a:pPr/>
              <a:t>14</a:t>
            </a:fld>
            <a:endParaRPr lang="de-DE"/>
          </a:p>
        </p:txBody>
      </p:sp>
      <p:sp>
        <p:nvSpPr>
          <p:cNvPr id="6" name="Inhaltsplatzhalter 5"/>
          <p:cNvSpPr>
            <a:spLocks noGrp="1"/>
          </p:cNvSpPr>
          <p:nvPr>
            <p:ph sz="quarter" idx="1"/>
          </p:nvPr>
        </p:nvSpPr>
        <p:spPr/>
        <p:txBody>
          <a:bodyPr>
            <a:normAutofit/>
          </a:bodyPr>
          <a:lstStyle/>
          <a:p>
            <a:endParaRPr lang="en-GB" sz="2400" dirty="0" smtClean="0"/>
          </a:p>
          <a:p>
            <a:r>
              <a:rPr lang="en-GB" sz="2800" dirty="0" smtClean="0">
                <a:solidFill>
                  <a:schemeClr val="tx1"/>
                </a:solidFill>
              </a:rPr>
              <a:t>You have read the first chapter of this textbook and have taken over a company that </a:t>
            </a:r>
            <a:r>
              <a:rPr lang="en-GB" sz="2800" u="sng" dirty="0" smtClean="0">
                <a:solidFill>
                  <a:schemeClr val="tx1"/>
                </a:solidFill>
              </a:rPr>
              <a:t>you now discover is losing € 100,000 a week</a:t>
            </a:r>
            <a:r>
              <a:rPr lang="en-GB" sz="2800" dirty="0" smtClean="0">
                <a:solidFill>
                  <a:schemeClr val="tx1"/>
                </a:solidFill>
              </a:rPr>
              <a:t>. At the rate things are going, the company won´t have any cash left in six months to pay it creditors. </a:t>
            </a:r>
          </a:p>
          <a:p>
            <a:r>
              <a:rPr lang="en-GB" sz="2800" dirty="0" smtClean="0">
                <a:solidFill>
                  <a:schemeClr val="tx1"/>
                </a:solidFill>
              </a:rPr>
              <a:t>What are your goals as a financial manager? Is this consistent with what you have read in this chapter? Explain. (1-A14)</a:t>
            </a:r>
            <a:endParaRPr lang="de-DE" sz="2800"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IX</a:t>
            </a:r>
            <a:endParaRPr lang="de-DE" dirty="0"/>
          </a:p>
        </p:txBody>
      </p:sp>
      <p:sp>
        <p:nvSpPr>
          <p:cNvPr id="3" name="Datumsplatzhalter 2"/>
          <p:cNvSpPr>
            <a:spLocks noGrp="1"/>
          </p:cNvSpPr>
          <p:nvPr>
            <p:ph type="dt" sz="half" idx="10"/>
          </p:nvPr>
        </p:nvSpPr>
        <p:spPr/>
        <p:txBody>
          <a:bodyPr/>
          <a:lstStyle/>
          <a:p>
            <a:r>
              <a:rPr lang="de-DE" dirty="0" smtClean="0"/>
              <a:t>06.06.2011</a:t>
            </a:r>
            <a:endParaRPr lang="de-DE" dirty="0"/>
          </a:p>
        </p:txBody>
      </p:sp>
      <p:sp>
        <p:nvSpPr>
          <p:cNvPr id="5" name="Foliennummernplatzhalter 4"/>
          <p:cNvSpPr>
            <a:spLocks noGrp="1"/>
          </p:cNvSpPr>
          <p:nvPr>
            <p:ph type="sldNum" sz="quarter" idx="12"/>
          </p:nvPr>
        </p:nvSpPr>
        <p:spPr/>
        <p:txBody>
          <a:bodyPr/>
          <a:lstStyle/>
          <a:p>
            <a:fld id="{EA9790B0-B267-4B06-A712-308B37E8B394}" type="slidenum">
              <a:rPr lang="de-DE" smtClean="0"/>
              <a:pPr/>
              <a:t>15</a:t>
            </a:fld>
            <a:endParaRPr lang="de-DE"/>
          </a:p>
        </p:txBody>
      </p:sp>
      <p:pic>
        <p:nvPicPr>
          <p:cNvPr id="3075" name="Picture 3"/>
          <p:cNvPicPr>
            <a:picLocks noGrp="1" noChangeAspect="1" noChangeArrowheads="1"/>
          </p:cNvPicPr>
          <p:nvPr>
            <p:ph sz="quarter" idx="1"/>
          </p:nvPr>
        </p:nvPicPr>
        <p:blipFill>
          <a:blip r:embed="rId2" cstate="print"/>
          <a:srcRect/>
          <a:stretch>
            <a:fillRect/>
          </a:stretch>
        </p:blipFill>
        <p:spPr bwMode="auto">
          <a:xfrm>
            <a:off x="323528" y="1124744"/>
            <a:ext cx="8459967" cy="49685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X</a:t>
            </a:r>
            <a:endParaRPr lang="de-DE" dirty="0"/>
          </a:p>
        </p:txBody>
      </p:sp>
      <p:sp>
        <p:nvSpPr>
          <p:cNvPr id="3" name="Datumsplatzhalter 2"/>
          <p:cNvSpPr>
            <a:spLocks noGrp="1"/>
          </p:cNvSpPr>
          <p:nvPr>
            <p:ph type="dt" sz="half" idx="10"/>
          </p:nvPr>
        </p:nvSpPr>
        <p:spPr/>
        <p:txBody>
          <a:bodyPr/>
          <a:lstStyle/>
          <a:p>
            <a:r>
              <a:rPr lang="de-DE" dirty="0" smtClean="0"/>
              <a:t>06.06.2011</a:t>
            </a:r>
            <a:endParaRPr lang="de-DE" dirty="0"/>
          </a:p>
        </p:txBody>
      </p:sp>
      <p:sp>
        <p:nvSpPr>
          <p:cNvPr id="5" name="Foliennummernplatzhalter 4"/>
          <p:cNvSpPr>
            <a:spLocks noGrp="1"/>
          </p:cNvSpPr>
          <p:nvPr>
            <p:ph type="sldNum" sz="quarter" idx="12"/>
          </p:nvPr>
        </p:nvSpPr>
        <p:spPr/>
        <p:txBody>
          <a:bodyPr/>
          <a:lstStyle/>
          <a:p>
            <a:fld id="{EA9790B0-B267-4B06-A712-308B37E8B394}" type="slidenum">
              <a:rPr lang="de-DE" smtClean="0"/>
              <a:pPr/>
              <a:t>16</a:t>
            </a:fld>
            <a:endParaRPr lang="de-DE"/>
          </a:p>
        </p:txBody>
      </p:sp>
      <p:sp>
        <p:nvSpPr>
          <p:cNvPr id="6" name="Inhaltsplatzhalter 5"/>
          <p:cNvSpPr>
            <a:spLocks noGrp="1"/>
          </p:cNvSpPr>
          <p:nvPr>
            <p:ph sz="quarter" idx="1"/>
          </p:nvPr>
        </p:nvSpPr>
        <p:spPr/>
        <p:txBody>
          <a:bodyPr/>
          <a:lstStyle/>
          <a:p>
            <a:endParaRPr lang="en-GB" dirty="0" smtClean="0"/>
          </a:p>
          <a:p>
            <a:r>
              <a:rPr lang="en-GB" dirty="0" smtClean="0">
                <a:solidFill>
                  <a:schemeClr val="tx1"/>
                </a:solidFill>
              </a:rPr>
              <a:t>Explain why the corporate governance of a firm sole proprietorship should be different from that for a partnership, which in turn should be different from a limited corporation. (2-A5)</a:t>
            </a:r>
            <a:endParaRPr lang="de-DE" dirty="0">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XI</a:t>
            </a:r>
            <a:endParaRPr lang="de-DE" dirty="0"/>
          </a:p>
        </p:txBody>
      </p:sp>
      <p:sp>
        <p:nvSpPr>
          <p:cNvPr id="3" name="Datumsplatzhalter 2"/>
          <p:cNvSpPr>
            <a:spLocks noGrp="1"/>
          </p:cNvSpPr>
          <p:nvPr>
            <p:ph type="dt" sz="half" idx="10"/>
          </p:nvPr>
        </p:nvSpPr>
        <p:spPr/>
        <p:txBody>
          <a:bodyPr/>
          <a:lstStyle/>
          <a:p>
            <a:r>
              <a:rPr lang="de-DE" dirty="0" smtClean="0"/>
              <a:t>06.06.2011</a:t>
            </a:r>
            <a:endParaRPr lang="de-DE" dirty="0"/>
          </a:p>
        </p:txBody>
      </p:sp>
      <p:sp>
        <p:nvSpPr>
          <p:cNvPr id="5" name="Foliennummernplatzhalter 4"/>
          <p:cNvSpPr>
            <a:spLocks noGrp="1"/>
          </p:cNvSpPr>
          <p:nvPr>
            <p:ph type="sldNum" sz="quarter" idx="12"/>
          </p:nvPr>
        </p:nvSpPr>
        <p:spPr/>
        <p:txBody>
          <a:bodyPr/>
          <a:lstStyle/>
          <a:p>
            <a:fld id="{EA9790B0-B267-4B06-A712-308B37E8B394}" type="slidenum">
              <a:rPr lang="de-DE" smtClean="0"/>
              <a:pPr/>
              <a:t>17</a:t>
            </a:fld>
            <a:endParaRPr lang="de-DE"/>
          </a:p>
        </p:txBody>
      </p:sp>
      <p:sp>
        <p:nvSpPr>
          <p:cNvPr id="6" name="Inhaltsplatzhalter 5"/>
          <p:cNvSpPr>
            <a:spLocks noGrp="1"/>
          </p:cNvSpPr>
          <p:nvPr>
            <p:ph sz="quarter" idx="1"/>
          </p:nvPr>
        </p:nvSpPr>
        <p:spPr/>
        <p:txBody>
          <a:bodyPr/>
          <a:lstStyle/>
          <a:p>
            <a:endParaRPr lang="en-GB" dirty="0" smtClean="0"/>
          </a:p>
          <a:p>
            <a:r>
              <a:rPr lang="en-GB" dirty="0" smtClean="0">
                <a:solidFill>
                  <a:schemeClr val="tx1"/>
                </a:solidFill>
              </a:rPr>
              <a:t>What are the differences between a general partnership and a limited partnership? Why do firms choose to be partnerships instead of limited liability corporations? (2-A6)</a:t>
            </a:r>
            <a:r>
              <a:rPr lang="en-GB" dirty="0" smtClean="0"/>
              <a:t/>
            </a:r>
            <a:br>
              <a:rPr lang="en-GB" dirty="0" smtClean="0"/>
            </a:br>
            <a:endParaRPr lang="de-DE"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Lösung Aufgabe XI</a:t>
            </a:r>
            <a:endParaRPr lang="de-DE" dirty="0"/>
          </a:p>
        </p:txBody>
      </p:sp>
      <p:sp>
        <p:nvSpPr>
          <p:cNvPr id="3" name="Datumsplatzhalter 2"/>
          <p:cNvSpPr>
            <a:spLocks noGrp="1"/>
          </p:cNvSpPr>
          <p:nvPr>
            <p:ph type="dt" sz="half" idx="10"/>
          </p:nvPr>
        </p:nvSpPr>
        <p:spPr/>
        <p:txBody>
          <a:bodyPr/>
          <a:lstStyle/>
          <a:p>
            <a:r>
              <a:rPr lang="de-DE" dirty="0" smtClean="0"/>
              <a:t>06.06.2011</a:t>
            </a:r>
            <a:endParaRPr lang="de-DE" dirty="0"/>
          </a:p>
        </p:txBody>
      </p:sp>
      <p:sp>
        <p:nvSpPr>
          <p:cNvPr id="5" name="Foliennummernplatzhalter 4"/>
          <p:cNvSpPr>
            <a:spLocks noGrp="1"/>
          </p:cNvSpPr>
          <p:nvPr>
            <p:ph type="sldNum" sz="quarter" idx="12"/>
          </p:nvPr>
        </p:nvSpPr>
        <p:spPr/>
        <p:txBody>
          <a:bodyPr/>
          <a:lstStyle/>
          <a:p>
            <a:fld id="{EA9790B0-B267-4B06-A712-308B37E8B394}" type="slidenum">
              <a:rPr lang="de-DE" smtClean="0"/>
              <a:pPr/>
              <a:t>18</a:t>
            </a:fld>
            <a:endParaRPr lang="de-DE"/>
          </a:p>
        </p:txBody>
      </p:sp>
      <p:sp>
        <p:nvSpPr>
          <p:cNvPr id="6" name="Inhaltsplatzhalter 5"/>
          <p:cNvSpPr>
            <a:spLocks noGrp="1"/>
          </p:cNvSpPr>
          <p:nvPr>
            <p:ph sz="quarter" idx="1"/>
          </p:nvPr>
        </p:nvSpPr>
        <p:spPr>
          <a:xfrm>
            <a:off x="457200" y="1219200"/>
            <a:ext cx="8507288" cy="4937760"/>
          </a:xfrm>
        </p:spPr>
        <p:txBody>
          <a:bodyPr>
            <a:normAutofit/>
          </a:bodyPr>
          <a:lstStyle/>
          <a:p>
            <a:pPr lvl="0"/>
            <a:endParaRPr lang="en-GB" sz="2400" dirty="0" smtClean="0"/>
          </a:p>
          <a:p>
            <a:pPr lvl="0"/>
            <a:r>
              <a:rPr lang="en-GB" sz="2400" dirty="0" smtClean="0"/>
              <a:t>In a </a:t>
            </a:r>
            <a:r>
              <a:rPr lang="en-GB" sz="2400" b="1" u="sng" dirty="0" smtClean="0"/>
              <a:t>general partnership </a:t>
            </a:r>
            <a:r>
              <a:rPr lang="en-GB" sz="2400" dirty="0" smtClean="0"/>
              <a:t>all partners agree to provide some fraction of the work and cash and to share the profits and losses. </a:t>
            </a:r>
          </a:p>
          <a:p>
            <a:pPr lvl="0"/>
            <a:r>
              <a:rPr lang="en-GB" sz="2400" dirty="0" smtClean="0"/>
              <a:t>Each partner is </a:t>
            </a:r>
            <a:r>
              <a:rPr lang="en-GB" sz="2400" u="sng" dirty="0" smtClean="0"/>
              <a:t>liable for all of the debts </a:t>
            </a:r>
            <a:r>
              <a:rPr lang="en-GB" sz="2400" dirty="0" smtClean="0"/>
              <a:t>of the partnership. </a:t>
            </a:r>
          </a:p>
          <a:p>
            <a:endParaRPr lang="en-GB" sz="2400" u="sng" dirty="0" smtClean="0"/>
          </a:p>
          <a:p>
            <a:r>
              <a:rPr lang="en-GB" sz="2400" b="1" u="sng" dirty="0" smtClean="0"/>
              <a:t>Limited partnerships </a:t>
            </a:r>
            <a:r>
              <a:rPr lang="en-GB" sz="2400" dirty="0" smtClean="0"/>
              <a:t>permit some of the partners to have limited liability (liable only to the amount of cash one has contributed to the partnership). </a:t>
            </a:r>
          </a:p>
          <a:p>
            <a:r>
              <a:rPr lang="en-GB" sz="2400" dirty="0" smtClean="0"/>
              <a:t>Limited partnerships usually require that (1) at least one partner be a general partner and (2) the limited partners do not participate in managing the business.</a:t>
            </a:r>
            <a:endParaRPr lang="de-DE" sz="2400" dirty="0" smtClean="0"/>
          </a:p>
          <a:p>
            <a:pPr lvl="0"/>
            <a:endParaRPr lang="de-DE" sz="2800" dirty="0" smtClean="0"/>
          </a:p>
          <a:p>
            <a:endParaRPr lang="de-DE"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XII</a:t>
            </a:r>
            <a:endParaRPr lang="de-DE" dirty="0"/>
          </a:p>
        </p:txBody>
      </p:sp>
      <p:sp>
        <p:nvSpPr>
          <p:cNvPr id="3" name="Datumsplatzhalter 2"/>
          <p:cNvSpPr>
            <a:spLocks noGrp="1"/>
          </p:cNvSpPr>
          <p:nvPr>
            <p:ph type="dt" sz="half" idx="10"/>
          </p:nvPr>
        </p:nvSpPr>
        <p:spPr/>
        <p:txBody>
          <a:bodyPr/>
          <a:lstStyle/>
          <a:p>
            <a:r>
              <a:rPr lang="de-DE" dirty="0" smtClean="0"/>
              <a:t>06.06.2011</a:t>
            </a:r>
            <a:endParaRPr lang="de-DE" dirty="0"/>
          </a:p>
        </p:txBody>
      </p:sp>
      <p:sp>
        <p:nvSpPr>
          <p:cNvPr id="5" name="Foliennummernplatzhalter 4"/>
          <p:cNvSpPr>
            <a:spLocks noGrp="1"/>
          </p:cNvSpPr>
          <p:nvPr>
            <p:ph type="sldNum" sz="quarter" idx="12"/>
          </p:nvPr>
        </p:nvSpPr>
        <p:spPr/>
        <p:txBody>
          <a:bodyPr/>
          <a:lstStyle/>
          <a:p>
            <a:fld id="{EA9790B0-B267-4B06-A712-308B37E8B394}" type="slidenum">
              <a:rPr lang="de-DE" smtClean="0"/>
              <a:pPr/>
              <a:t>19</a:t>
            </a:fld>
            <a:endParaRPr lang="de-DE"/>
          </a:p>
        </p:txBody>
      </p:sp>
      <p:sp>
        <p:nvSpPr>
          <p:cNvPr id="6" name="Inhaltsplatzhalter 5"/>
          <p:cNvSpPr>
            <a:spLocks noGrp="1"/>
          </p:cNvSpPr>
          <p:nvPr>
            <p:ph sz="quarter" idx="1"/>
          </p:nvPr>
        </p:nvSpPr>
        <p:spPr/>
        <p:txBody>
          <a:bodyPr/>
          <a:lstStyle/>
          <a:p>
            <a:pPr lvl="0"/>
            <a:endParaRPr lang="en-GB" dirty="0" smtClean="0"/>
          </a:p>
          <a:p>
            <a:pPr lvl="0"/>
            <a:endParaRPr lang="en-GB" dirty="0" smtClean="0"/>
          </a:p>
          <a:p>
            <a:pPr lvl="0"/>
            <a:r>
              <a:rPr lang="en-GB" dirty="0" smtClean="0"/>
              <a:t>Why would we expect managers of a corporation to pursue the objectives of shareholders? What about bondholders? (2-A19)</a:t>
            </a:r>
            <a:endParaRPr lang="de-DE" dirty="0" smtClean="0"/>
          </a:p>
          <a:p>
            <a:endParaRPr lang="de-DE"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I</a:t>
            </a:r>
            <a:endParaRPr lang="de-DE" dirty="0"/>
          </a:p>
        </p:txBody>
      </p:sp>
      <p:sp>
        <p:nvSpPr>
          <p:cNvPr id="3" name="Datumsplatzhalter 2"/>
          <p:cNvSpPr>
            <a:spLocks noGrp="1"/>
          </p:cNvSpPr>
          <p:nvPr>
            <p:ph type="dt" sz="half" idx="10"/>
          </p:nvPr>
        </p:nvSpPr>
        <p:spPr/>
        <p:txBody>
          <a:bodyPr/>
          <a:lstStyle/>
          <a:p>
            <a:r>
              <a:rPr lang="de-DE" dirty="0" smtClean="0"/>
              <a:t>06.06.2011</a:t>
            </a:r>
            <a:endParaRPr lang="de-DE" dirty="0"/>
          </a:p>
        </p:txBody>
      </p:sp>
      <p:sp>
        <p:nvSpPr>
          <p:cNvPr id="5" name="Foliennummernplatzhalter 4"/>
          <p:cNvSpPr>
            <a:spLocks noGrp="1"/>
          </p:cNvSpPr>
          <p:nvPr>
            <p:ph type="sldNum" sz="quarter" idx="12"/>
          </p:nvPr>
        </p:nvSpPr>
        <p:spPr/>
        <p:txBody>
          <a:bodyPr/>
          <a:lstStyle/>
          <a:p>
            <a:fld id="{EA9790B0-B267-4B06-A712-308B37E8B394}" type="slidenum">
              <a:rPr lang="de-DE" smtClean="0"/>
              <a:pPr/>
              <a:t>2</a:t>
            </a:fld>
            <a:endParaRPr lang="de-DE"/>
          </a:p>
        </p:txBody>
      </p:sp>
      <p:sp>
        <p:nvSpPr>
          <p:cNvPr id="6" name="Inhaltsplatzhalter 5"/>
          <p:cNvSpPr>
            <a:spLocks noGrp="1"/>
          </p:cNvSpPr>
          <p:nvPr>
            <p:ph sz="quarter" idx="1"/>
          </p:nvPr>
        </p:nvSpPr>
        <p:spPr/>
        <p:txBody>
          <a:bodyPr/>
          <a:lstStyle/>
          <a:p>
            <a:pPr lvl="0"/>
            <a:endParaRPr lang="en-US" dirty="0" smtClean="0"/>
          </a:p>
          <a:p>
            <a:pPr lvl="0"/>
            <a:r>
              <a:rPr lang="en-US" dirty="0" smtClean="0">
                <a:solidFill>
                  <a:schemeClr val="tx1"/>
                </a:solidFill>
              </a:rPr>
              <a:t>What are the three main types of decision a financial manager can make? For each decision, give a relevant example. (1-A2)</a:t>
            </a:r>
            <a:endParaRPr lang="de-DE" dirty="0" smtClean="0">
              <a:solidFill>
                <a:schemeClr val="tx1"/>
              </a:solidFill>
            </a:endParaRPr>
          </a:p>
          <a:p>
            <a:endParaRPr lang="de-DE"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Lösung Aufgabe XII</a:t>
            </a:r>
            <a:endParaRPr lang="de-DE" dirty="0"/>
          </a:p>
        </p:txBody>
      </p:sp>
      <p:sp>
        <p:nvSpPr>
          <p:cNvPr id="3" name="Datumsplatzhalter 2"/>
          <p:cNvSpPr>
            <a:spLocks noGrp="1"/>
          </p:cNvSpPr>
          <p:nvPr>
            <p:ph type="dt" sz="half" idx="10"/>
          </p:nvPr>
        </p:nvSpPr>
        <p:spPr/>
        <p:txBody>
          <a:bodyPr/>
          <a:lstStyle/>
          <a:p>
            <a:r>
              <a:rPr lang="de-DE" dirty="0" smtClean="0"/>
              <a:t>06.06.2011</a:t>
            </a:r>
            <a:endParaRPr lang="de-DE" dirty="0"/>
          </a:p>
        </p:txBody>
      </p:sp>
      <p:sp>
        <p:nvSpPr>
          <p:cNvPr id="5" name="Foliennummernplatzhalter 4"/>
          <p:cNvSpPr>
            <a:spLocks noGrp="1"/>
          </p:cNvSpPr>
          <p:nvPr>
            <p:ph type="sldNum" sz="quarter" idx="12"/>
          </p:nvPr>
        </p:nvSpPr>
        <p:spPr/>
        <p:txBody>
          <a:bodyPr/>
          <a:lstStyle/>
          <a:p>
            <a:fld id="{EA9790B0-B267-4B06-A712-308B37E8B394}" type="slidenum">
              <a:rPr lang="de-DE" smtClean="0"/>
              <a:pPr/>
              <a:t>20</a:t>
            </a:fld>
            <a:endParaRPr lang="de-DE"/>
          </a:p>
        </p:txBody>
      </p:sp>
      <p:sp>
        <p:nvSpPr>
          <p:cNvPr id="6" name="Inhaltsplatzhalter 5"/>
          <p:cNvSpPr>
            <a:spLocks noGrp="1"/>
          </p:cNvSpPr>
          <p:nvPr>
            <p:ph sz="quarter" idx="1"/>
          </p:nvPr>
        </p:nvSpPr>
        <p:spPr>
          <a:xfrm>
            <a:off x="457200" y="1219200"/>
            <a:ext cx="8435280" cy="4937760"/>
          </a:xfrm>
        </p:spPr>
        <p:txBody>
          <a:bodyPr>
            <a:normAutofit/>
          </a:bodyPr>
          <a:lstStyle/>
          <a:p>
            <a:pPr>
              <a:buClrTx/>
              <a:buFontTx/>
              <a:buChar char="-"/>
            </a:pPr>
            <a:r>
              <a:rPr lang="en-GB" sz="2400" dirty="0" smtClean="0"/>
              <a:t>In agency theory, the underlying contract between the principal (shareholders) and agent (management) is based on maximising the principal’s wealth.</a:t>
            </a:r>
          </a:p>
          <a:p>
            <a:pPr>
              <a:buClrTx/>
              <a:buFontTx/>
              <a:buChar char="-"/>
            </a:pPr>
            <a:r>
              <a:rPr lang="en-GB" sz="2400" dirty="0" smtClean="0"/>
              <a:t>We would expect managers to pursue the objectives of shareholders only if their interests are the same as that of the shareholders.</a:t>
            </a:r>
          </a:p>
          <a:p>
            <a:pPr>
              <a:buClrTx/>
              <a:buFontTx/>
              <a:buChar char="-"/>
            </a:pPr>
            <a:r>
              <a:rPr lang="en-GB" sz="2400" dirty="0" smtClean="0"/>
              <a:t>This can be done through appropriate executive compensation contracts.  In most situations, the shareholder and bondholder objectives will be the same.</a:t>
            </a:r>
          </a:p>
          <a:p>
            <a:pPr>
              <a:buClrTx/>
              <a:buFontTx/>
              <a:buChar char="-"/>
            </a:pPr>
            <a:r>
              <a:rPr lang="en-GB" sz="2400" dirty="0" smtClean="0"/>
              <a:t>However, when a firm is in financial distress, these may differ and then shareholder objectives will naturally take precedence.  This is why we have bond indentures.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II</a:t>
            </a:r>
            <a:endParaRPr lang="de-DE" dirty="0"/>
          </a:p>
        </p:txBody>
      </p:sp>
      <p:sp>
        <p:nvSpPr>
          <p:cNvPr id="3" name="Datumsplatzhalter 2"/>
          <p:cNvSpPr>
            <a:spLocks noGrp="1"/>
          </p:cNvSpPr>
          <p:nvPr>
            <p:ph type="dt" sz="half" idx="10"/>
          </p:nvPr>
        </p:nvSpPr>
        <p:spPr/>
        <p:txBody>
          <a:bodyPr/>
          <a:lstStyle/>
          <a:p>
            <a:r>
              <a:rPr lang="de-DE" dirty="0" smtClean="0"/>
              <a:t>06.06.2011</a:t>
            </a:r>
            <a:endParaRPr lang="de-DE" dirty="0"/>
          </a:p>
        </p:txBody>
      </p:sp>
      <p:sp>
        <p:nvSpPr>
          <p:cNvPr id="5" name="Foliennummernplatzhalter 4"/>
          <p:cNvSpPr>
            <a:spLocks noGrp="1"/>
          </p:cNvSpPr>
          <p:nvPr>
            <p:ph type="sldNum" sz="quarter" idx="12"/>
          </p:nvPr>
        </p:nvSpPr>
        <p:spPr/>
        <p:txBody>
          <a:bodyPr/>
          <a:lstStyle/>
          <a:p>
            <a:fld id="{EA9790B0-B267-4B06-A712-308B37E8B394}" type="slidenum">
              <a:rPr lang="de-DE" smtClean="0"/>
              <a:pPr/>
              <a:t>3</a:t>
            </a:fld>
            <a:endParaRPr lang="de-DE"/>
          </a:p>
        </p:txBody>
      </p:sp>
      <p:sp>
        <p:nvSpPr>
          <p:cNvPr id="7" name="Inhaltsplatzhalter 6"/>
          <p:cNvSpPr>
            <a:spLocks noGrp="1"/>
          </p:cNvSpPr>
          <p:nvPr>
            <p:ph sz="quarter" idx="1"/>
          </p:nvPr>
        </p:nvSpPr>
        <p:spPr/>
        <p:txBody>
          <a:bodyPr/>
          <a:lstStyle/>
          <a:p>
            <a:endParaRPr lang="en-GB" dirty="0" smtClean="0"/>
          </a:p>
          <a:p>
            <a:r>
              <a:rPr lang="en-GB" dirty="0" smtClean="0">
                <a:solidFill>
                  <a:schemeClr val="tx1"/>
                </a:solidFill>
              </a:rPr>
              <a:t>Evaluate the following statement: “Managers should not focus on the current share price, because doing so will lead to an overemphasis on short-term profits at the expense of long-term profits.” (1-A3)</a:t>
            </a:r>
            <a:endParaRPr lang="de-DE"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III</a:t>
            </a:r>
            <a:endParaRPr lang="de-DE" dirty="0"/>
          </a:p>
        </p:txBody>
      </p:sp>
      <p:sp>
        <p:nvSpPr>
          <p:cNvPr id="3" name="Datumsplatzhalter 2"/>
          <p:cNvSpPr>
            <a:spLocks noGrp="1"/>
          </p:cNvSpPr>
          <p:nvPr>
            <p:ph type="dt" sz="half" idx="10"/>
          </p:nvPr>
        </p:nvSpPr>
        <p:spPr/>
        <p:txBody>
          <a:bodyPr/>
          <a:lstStyle/>
          <a:p>
            <a:r>
              <a:rPr lang="de-DE" dirty="0" smtClean="0"/>
              <a:t>06.06.2011</a:t>
            </a:r>
            <a:endParaRPr lang="de-DE" dirty="0"/>
          </a:p>
        </p:txBody>
      </p:sp>
      <p:sp>
        <p:nvSpPr>
          <p:cNvPr id="5" name="Foliennummernplatzhalter 4"/>
          <p:cNvSpPr>
            <a:spLocks noGrp="1"/>
          </p:cNvSpPr>
          <p:nvPr>
            <p:ph type="sldNum" sz="quarter" idx="12"/>
          </p:nvPr>
        </p:nvSpPr>
        <p:spPr/>
        <p:txBody>
          <a:bodyPr/>
          <a:lstStyle/>
          <a:p>
            <a:fld id="{EA9790B0-B267-4B06-A712-308B37E8B394}" type="slidenum">
              <a:rPr lang="de-DE" smtClean="0"/>
              <a:pPr/>
              <a:t>4</a:t>
            </a:fld>
            <a:endParaRPr lang="de-DE"/>
          </a:p>
        </p:txBody>
      </p:sp>
      <p:sp>
        <p:nvSpPr>
          <p:cNvPr id="6" name="Inhaltsplatzhalter 5"/>
          <p:cNvSpPr>
            <a:spLocks noGrp="1"/>
          </p:cNvSpPr>
          <p:nvPr>
            <p:ph sz="quarter" idx="1"/>
          </p:nvPr>
        </p:nvSpPr>
        <p:spPr/>
        <p:txBody>
          <a:bodyPr/>
          <a:lstStyle/>
          <a:p>
            <a:pPr lvl="0"/>
            <a:endParaRPr lang="en-GB" dirty="0" smtClean="0"/>
          </a:p>
          <a:p>
            <a:pPr lvl="0"/>
            <a:r>
              <a:rPr lang="en-GB" dirty="0" smtClean="0">
                <a:solidFill>
                  <a:schemeClr val="tx1"/>
                </a:solidFill>
              </a:rPr>
              <a:t>Many companies view a stock market listing as an important objective. Why do you think this is the case? Why do you think Google listed on a stock exchange? (1-A6)</a:t>
            </a:r>
            <a:endParaRPr lang="de-DE" dirty="0" smtClean="0">
              <a:solidFill>
                <a:schemeClr val="tx1"/>
              </a:solidFill>
            </a:endParaRPr>
          </a:p>
          <a:p>
            <a:endParaRPr lang="de-DE"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IV</a:t>
            </a:r>
            <a:endParaRPr lang="de-DE" dirty="0"/>
          </a:p>
        </p:txBody>
      </p:sp>
      <p:sp>
        <p:nvSpPr>
          <p:cNvPr id="3" name="Datumsplatzhalter 2"/>
          <p:cNvSpPr>
            <a:spLocks noGrp="1"/>
          </p:cNvSpPr>
          <p:nvPr>
            <p:ph type="dt" sz="half" idx="10"/>
          </p:nvPr>
        </p:nvSpPr>
        <p:spPr/>
        <p:txBody>
          <a:bodyPr/>
          <a:lstStyle/>
          <a:p>
            <a:r>
              <a:rPr lang="de-DE" dirty="0" smtClean="0"/>
              <a:t>06.06.2011</a:t>
            </a:r>
            <a:endParaRPr lang="de-DE" dirty="0"/>
          </a:p>
        </p:txBody>
      </p:sp>
      <p:sp>
        <p:nvSpPr>
          <p:cNvPr id="5" name="Foliennummernplatzhalter 4"/>
          <p:cNvSpPr>
            <a:spLocks noGrp="1"/>
          </p:cNvSpPr>
          <p:nvPr>
            <p:ph type="sldNum" sz="quarter" idx="12"/>
          </p:nvPr>
        </p:nvSpPr>
        <p:spPr/>
        <p:txBody>
          <a:bodyPr/>
          <a:lstStyle/>
          <a:p>
            <a:fld id="{EA9790B0-B267-4B06-A712-308B37E8B394}" type="slidenum">
              <a:rPr lang="de-DE" smtClean="0"/>
              <a:pPr/>
              <a:t>5</a:t>
            </a:fld>
            <a:endParaRPr lang="de-DE"/>
          </a:p>
        </p:txBody>
      </p:sp>
      <p:sp>
        <p:nvSpPr>
          <p:cNvPr id="6" name="Inhaltsplatzhalter 5"/>
          <p:cNvSpPr>
            <a:spLocks noGrp="1"/>
          </p:cNvSpPr>
          <p:nvPr>
            <p:ph sz="quarter" idx="1"/>
          </p:nvPr>
        </p:nvSpPr>
        <p:spPr/>
        <p:txBody>
          <a:bodyPr/>
          <a:lstStyle/>
          <a:p>
            <a:pPr lvl="0"/>
            <a:endParaRPr lang="en-GB" sz="2400" dirty="0" smtClean="0">
              <a:solidFill>
                <a:schemeClr val="tx1"/>
              </a:solidFill>
            </a:endParaRPr>
          </a:p>
          <a:p>
            <a:pPr lvl="0"/>
            <a:endParaRPr lang="en-GB" sz="2400" dirty="0" smtClean="0">
              <a:solidFill>
                <a:schemeClr val="tx1"/>
              </a:solidFill>
            </a:endParaRPr>
          </a:p>
          <a:p>
            <a:pPr lvl="0"/>
            <a:r>
              <a:rPr lang="en-GB" sz="2800" dirty="0" smtClean="0">
                <a:solidFill>
                  <a:schemeClr val="tx1"/>
                </a:solidFill>
              </a:rPr>
              <a:t>The 2007 annual report for Anglo American plc, the world´s leading global mining company, shows that the firm had $34.042 billion in non-current assets and $9.962 billion in current assets. It reported $11.480 billion in current liabilities and $ 8.665 billion in non-current liabilities. How much has the equity of Anglo American plc worth? (1-A7)</a:t>
            </a:r>
            <a:endParaRPr lang="de-DE" sz="2800" dirty="0" smtClean="0">
              <a:solidFill>
                <a:schemeClr val="tx1"/>
              </a:solidFill>
            </a:endParaRPr>
          </a:p>
          <a:p>
            <a:endParaRPr lang="de-DE"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Bilanzübersicht</a:t>
            </a:r>
            <a:endParaRPr lang="de-DE" dirty="0"/>
          </a:p>
        </p:txBody>
      </p:sp>
      <p:sp>
        <p:nvSpPr>
          <p:cNvPr id="3" name="Datumsplatzhalter 2"/>
          <p:cNvSpPr>
            <a:spLocks noGrp="1"/>
          </p:cNvSpPr>
          <p:nvPr>
            <p:ph type="dt" sz="half" idx="10"/>
          </p:nvPr>
        </p:nvSpPr>
        <p:spPr/>
        <p:txBody>
          <a:bodyPr/>
          <a:lstStyle/>
          <a:p>
            <a:r>
              <a:rPr lang="de-DE" dirty="0" smtClean="0"/>
              <a:t>06.06.2011</a:t>
            </a:r>
            <a:endParaRPr lang="de-DE" dirty="0"/>
          </a:p>
        </p:txBody>
      </p:sp>
      <p:sp>
        <p:nvSpPr>
          <p:cNvPr id="5" name="Foliennummernplatzhalter 4"/>
          <p:cNvSpPr>
            <a:spLocks noGrp="1"/>
          </p:cNvSpPr>
          <p:nvPr>
            <p:ph type="sldNum" sz="quarter" idx="12"/>
          </p:nvPr>
        </p:nvSpPr>
        <p:spPr/>
        <p:txBody>
          <a:bodyPr/>
          <a:lstStyle/>
          <a:p>
            <a:fld id="{EA9790B0-B267-4B06-A712-308B37E8B394}" type="slidenum">
              <a:rPr lang="de-DE" smtClean="0"/>
              <a:pPr/>
              <a:t>6</a:t>
            </a:fld>
            <a:endParaRPr lang="de-DE"/>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1691680" y="1412776"/>
            <a:ext cx="5907360" cy="41942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Lösung Aufgabe IV</a:t>
            </a:r>
            <a:endParaRPr lang="de-DE" dirty="0"/>
          </a:p>
        </p:txBody>
      </p:sp>
      <p:sp>
        <p:nvSpPr>
          <p:cNvPr id="3" name="Datumsplatzhalter 2"/>
          <p:cNvSpPr>
            <a:spLocks noGrp="1"/>
          </p:cNvSpPr>
          <p:nvPr>
            <p:ph type="dt" sz="half" idx="10"/>
          </p:nvPr>
        </p:nvSpPr>
        <p:spPr/>
        <p:txBody>
          <a:bodyPr/>
          <a:lstStyle/>
          <a:p>
            <a:r>
              <a:rPr lang="de-DE" dirty="0" smtClean="0"/>
              <a:t>06.06.2011</a:t>
            </a:r>
            <a:endParaRPr lang="de-DE" dirty="0"/>
          </a:p>
        </p:txBody>
      </p:sp>
      <p:sp>
        <p:nvSpPr>
          <p:cNvPr id="5" name="Foliennummernplatzhalter 4"/>
          <p:cNvSpPr>
            <a:spLocks noGrp="1"/>
          </p:cNvSpPr>
          <p:nvPr>
            <p:ph type="sldNum" sz="quarter" idx="12"/>
          </p:nvPr>
        </p:nvSpPr>
        <p:spPr/>
        <p:txBody>
          <a:bodyPr/>
          <a:lstStyle/>
          <a:p>
            <a:fld id="{EA9790B0-B267-4B06-A712-308B37E8B394}" type="slidenum">
              <a:rPr lang="de-DE" smtClean="0"/>
              <a:pPr/>
              <a:t>7</a:t>
            </a:fld>
            <a:endParaRPr lang="de-DE"/>
          </a:p>
        </p:txBody>
      </p:sp>
      <p:sp>
        <p:nvSpPr>
          <p:cNvPr id="6" name="Inhaltsplatzhalter 5"/>
          <p:cNvSpPr>
            <a:spLocks noGrp="1"/>
          </p:cNvSpPr>
          <p:nvPr>
            <p:ph sz="quarter" idx="1"/>
          </p:nvPr>
        </p:nvSpPr>
        <p:spPr/>
        <p:txBody>
          <a:bodyPr/>
          <a:lstStyle/>
          <a:p>
            <a:pPr lvl="0"/>
            <a:endParaRPr lang="en-GB" dirty="0" smtClean="0"/>
          </a:p>
          <a:p>
            <a:pPr lvl="0"/>
            <a:endParaRPr lang="en-GB" dirty="0" smtClean="0"/>
          </a:p>
          <a:p>
            <a:pPr lvl="0"/>
            <a:r>
              <a:rPr lang="en-GB" dirty="0" smtClean="0"/>
              <a:t>Equity = Total Assets – Total Liabilities = (9.962 + 34.042) – (11.480 + 8.665) </a:t>
            </a:r>
          </a:p>
          <a:p>
            <a:pPr lvl="0"/>
            <a:endParaRPr lang="en-GB" dirty="0" smtClean="0"/>
          </a:p>
          <a:p>
            <a:pPr lvl="0"/>
            <a:r>
              <a:rPr lang="en-GB" dirty="0" smtClean="0"/>
              <a:t>= </a:t>
            </a:r>
            <a:r>
              <a:rPr lang="en-GB" u="sng" dirty="0" smtClean="0">
                <a:solidFill>
                  <a:schemeClr val="tx1"/>
                </a:solidFill>
              </a:rPr>
              <a:t>$23.859 billion</a:t>
            </a:r>
            <a:endParaRPr lang="de-DE" u="sng" dirty="0" smtClean="0">
              <a:solidFill>
                <a:schemeClr val="tx1"/>
              </a:solidFill>
            </a:endParaRPr>
          </a:p>
          <a:p>
            <a:endParaRPr lang="de-DE"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 V</a:t>
            </a:r>
            <a:endParaRPr lang="de-DE" dirty="0"/>
          </a:p>
        </p:txBody>
      </p:sp>
      <p:sp>
        <p:nvSpPr>
          <p:cNvPr id="3" name="Datumsplatzhalter 2"/>
          <p:cNvSpPr>
            <a:spLocks noGrp="1"/>
          </p:cNvSpPr>
          <p:nvPr>
            <p:ph type="dt" sz="half" idx="10"/>
          </p:nvPr>
        </p:nvSpPr>
        <p:spPr/>
        <p:txBody>
          <a:bodyPr/>
          <a:lstStyle/>
          <a:p>
            <a:r>
              <a:rPr lang="de-DE" dirty="0" smtClean="0"/>
              <a:t>06.06.2011</a:t>
            </a:r>
            <a:endParaRPr lang="de-DE" dirty="0"/>
          </a:p>
        </p:txBody>
      </p:sp>
      <p:sp>
        <p:nvSpPr>
          <p:cNvPr id="5" name="Foliennummernplatzhalter 4"/>
          <p:cNvSpPr>
            <a:spLocks noGrp="1"/>
          </p:cNvSpPr>
          <p:nvPr>
            <p:ph type="sldNum" sz="quarter" idx="12"/>
          </p:nvPr>
        </p:nvSpPr>
        <p:spPr/>
        <p:txBody>
          <a:bodyPr/>
          <a:lstStyle/>
          <a:p>
            <a:fld id="{EA9790B0-B267-4B06-A712-308B37E8B394}" type="slidenum">
              <a:rPr lang="de-DE" smtClean="0"/>
              <a:pPr/>
              <a:t>8</a:t>
            </a:fld>
            <a:endParaRPr lang="de-DE"/>
          </a:p>
        </p:txBody>
      </p:sp>
      <p:sp>
        <p:nvSpPr>
          <p:cNvPr id="6" name="Inhaltsplatzhalter 5"/>
          <p:cNvSpPr>
            <a:spLocks noGrp="1"/>
          </p:cNvSpPr>
          <p:nvPr>
            <p:ph sz="quarter" idx="1"/>
          </p:nvPr>
        </p:nvSpPr>
        <p:spPr/>
        <p:txBody>
          <a:bodyPr/>
          <a:lstStyle/>
          <a:p>
            <a:pPr lvl="0"/>
            <a:endParaRPr lang="en-GB" dirty="0" smtClean="0"/>
          </a:p>
          <a:p>
            <a:pPr lvl="0"/>
            <a:r>
              <a:rPr lang="en-GB" dirty="0" smtClean="0">
                <a:solidFill>
                  <a:schemeClr val="tx1"/>
                </a:solidFill>
              </a:rPr>
              <a:t>Anglo American plc announces that it plans to increase its non-current assets by $10 billion. If the company wishes to maintain its ratio of total liabilities to equity, how much long-term debt should it use? (1-A8)</a:t>
            </a:r>
            <a:endParaRPr lang="de-DE" dirty="0" smtClean="0">
              <a:solidFill>
                <a:schemeClr val="tx1"/>
              </a:solidFill>
            </a:endParaRPr>
          </a:p>
          <a:p>
            <a:endParaRPr lang="de-DE"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Lösung Aufgabe V</a:t>
            </a:r>
            <a:endParaRPr lang="de-DE" dirty="0"/>
          </a:p>
        </p:txBody>
      </p:sp>
      <p:sp>
        <p:nvSpPr>
          <p:cNvPr id="3" name="Datumsplatzhalter 2"/>
          <p:cNvSpPr>
            <a:spLocks noGrp="1"/>
          </p:cNvSpPr>
          <p:nvPr>
            <p:ph type="dt" sz="half" idx="10"/>
          </p:nvPr>
        </p:nvSpPr>
        <p:spPr/>
        <p:txBody>
          <a:bodyPr/>
          <a:lstStyle/>
          <a:p>
            <a:r>
              <a:rPr lang="de-DE" dirty="0" smtClean="0"/>
              <a:t>06.06.2011</a:t>
            </a:r>
            <a:endParaRPr lang="de-DE" dirty="0"/>
          </a:p>
        </p:txBody>
      </p:sp>
      <p:sp>
        <p:nvSpPr>
          <p:cNvPr id="5" name="Foliennummernplatzhalter 4"/>
          <p:cNvSpPr>
            <a:spLocks noGrp="1"/>
          </p:cNvSpPr>
          <p:nvPr>
            <p:ph type="sldNum" sz="quarter" idx="12"/>
          </p:nvPr>
        </p:nvSpPr>
        <p:spPr/>
        <p:txBody>
          <a:bodyPr/>
          <a:lstStyle/>
          <a:p>
            <a:fld id="{EA9790B0-B267-4B06-A712-308B37E8B394}" type="slidenum">
              <a:rPr lang="de-DE" smtClean="0"/>
              <a:pPr/>
              <a:t>9</a:t>
            </a:fld>
            <a:endParaRPr lang="de-DE"/>
          </a:p>
        </p:txBody>
      </p:sp>
      <p:sp>
        <p:nvSpPr>
          <p:cNvPr id="6" name="Inhaltsplatzhalter 5"/>
          <p:cNvSpPr>
            <a:spLocks noGrp="1"/>
          </p:cNvSpPr>
          <p:nvPr>
            <p:ph sz="quarter" idx="1"/>
          </p:nvPr>
        </p:nvSpPr>
        <p:spPr>
          <a:xfrm>
            <a:off x="457200" y="1484784"/>
            <a:ext cx="8229600" cy="4672176"/>
          </a:xfrm>
        </p:spPr>
        <p:txBody>
          <a:bodyPr>
            <a:normAutofit/>
          </a:bodyPr>
          <a:lstStyle/>
          <a:p>
            <a:pPr lvl="0"/>
            <a:r>
              <a:rPr lang="en-GB" sz="2800" u="sng" dirty="0" smtClean="0"/>
              <a:t>Step 1:</a:t>
            </a:r>
            <a:r>
              <a:rPr lang="en-GB" sz="2800" dirty="0" smtClean="0"/>
              <a:t> Determine liability/equity ratio:</a:t>
            </a:r>
          </a:p>
          <a:p>
            <a:pPr lvl="0"/>
            <a:r>
              <a:rPr lang="en-GB" sz="2800" dirty="0" smtClean="0"/>
              <a:t>= Liability/equity = 20.145/23.856 = </a:t>
            </a:r>
            <a:r>
              <a:rPr lang="en-GB" sz="2800" u="sng" dirty="0" smtClean="0">
                <a:solidFill>
                  <a:schemeClr val="tx1"/>
                </a:solidFill>
              </a:rPr>
              <a:t>0,844</a:t>
            </a:r>
          </a:p>
          <a:p>
            <a:pPr lvl="0"/>
            <a:endParaRPr lang="de-DE" sz="2800" dirty="0" smtClean="0">
              <a:solidFill>
                <a:schemeClr val="tx1"/>
              </a:solidFill>
            </a:endParaRPr>
          </a:p>
          <a:p>
            <a:r>
              <a:rPr lang="en-GB" sz="2800" u="sng" dirty="0" smtClean="0"/>
              <a:t>Step II:</a:t>
            </a:r>
            <a:r>
              <a:rPr lang="en-GB" sz="2800" dirty="0" smtClean="0"/>
              <a:t> To find the current weightings of debt and equity in the new funding, you must actually calculate a new ratio, liability/assets:</a:t>
            </a:r>
          </a:p>
          <a:p>
            <a:r>
              <a:rPr lang="en-GB" sz="2800" dirty="0" smtClean="0"/>
              <a:t>= liability/total assets = 20.145/44.004 = </a:t>
            </a:r>
            <a:r>
              <a:rPr lang="en-GB" sz="2800" u="sng" dirty="0" smtClean="0">
                <a:solidFill>
                  <a:schemeClr val="tx1"/>
                </a:solidFill>
              </a:rPr>
              <a:t>0,457799</a:t>
            </a:r>
            <a:endParaRPr lang="en-GB" sz="2800" u="sng" dirty="0">
              <a:solidFill>
                <a:schemeClr val="tx1"/>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keanos">
  <a:themeElements>
    <a:clrScheme name="Okeanos">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keanos">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keanos">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936</Words>
  <Application>Microsoft Office PowerPoint</Application>
  <PresentationFormat>Bildschirmpräsentation (4:3)</PresentationFormat>
  <Paragraphs>121</Paragraphs>
  <Slides>20</Slides>
  <Notes>0</Notes>
  <HiddenSlides>0</HiddenSlides>
  <MMClips>0</MMClips>
  <ScaleCrop>false</ScaleCrop>
  <HeadingPairs>
    <vt:vector size="4" baseType="variant">
      <vt:variant>
        <vt:lpstr>Design</vt:lpstr>
      </vt:variant>
      <vt:variant>
        <vt:i4>1</vt:i4>
      </vt:variant>
      <vt:variant>
        <vt:lpstr>Folientitel</vt:lpstr>
      </vt:variant>
      <vt:variant>
        <vt:i4>20</vt:i4>
      </vt:variant>
    </vt:vector>
  </HeadingPairs>
  <TitlesOfParts>
    <vt:vector size="21" baseType="lpstr">
      <vt:lpstr>Okeanos</vt:lpstr>
      <vt:lpstr>Folie 1</vt:lpstr>
      <vt:lpstr>Aufgabe I</vt:lpstr>
      <vt:lpstr>Aufgabe II</vt:lpstr>
      <vt:lpstr>Aufgabe III</vt:lpstr>
      <vt:lpstr>Aufgabe IV</vt:lpstr>
      <vt:lpstr>Bilanzübersicht</vt:lpstr>
      <vt:lpstr>Lösung Aufgabe IV</vt:lpstr>
      <vt:lpstr>Aufgabe V</vt:lpstr>
      <vt:lpstr>Lösung Aufgabe V</vt:lpstr>
      <vt:lpstr>Lösung Aufgabe V</vt:lpstr>
      <vt:lpstr>Aufgabe VI</vt:lpstr>
      <vt:lpstr>Lösung Aufgabe VI</vt:lpstr>
      <vt:lpstr>Aufgabe VII</vt:lpstr>
      <vt:lpstr>Aufgabe VIII</vt:lpstr>
      <vt:lpstr>Aufgabe IX</vt:lpstr>
      <vt:lpstr>Aufgabe X</vt:lpstr>
      <vt:lpstr>Aufgabe XI</vt:lpstr>
      <vt:lpstr>Lösung Aufgabe XI</vt:lpstr>
      <vt:lpstr>Aufgabe XII</vt:lpstr>
      <vt:lpstr>Lösung Aufgabe XII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Carina</dc:creator>
  <cp:lastModifiedBy>Hergen Schlüter</cp:lastModifiedBy>
  <cp:revision>306</cp:revision>
  <dcterms:created xsi:type="dcterms:W3CDTF">2011-04-17T15:32:11Z</dcterms:created>
  <dcterms:modified xsi:type="dcterms:W3CDTF">2011-06-06T18:06:54Z</dcterms:modified>
</cp:coreProperties>
</file>