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312" r:id="rId2"/>
    <p:sldId id="311" r:id="rId3"/>
    <p:sldId id="314" r:id="rId4"/>
    <p:sldId id="318" r:id="rId5"/>
    <p:sldId id="320" r:id="rId6"/>
    <p:sldId id="323" r:id="rId7"/>
    <p:sldId id="338" r:id="rId8"/>
    <p:sldId id="326" r:id="rId9"/>
    <p:sldId id="332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3B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6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AC6CE-1683-452B-8545-68A3DD6FF77E}" type="datetimeFigureOut">
              <a:rPr lang="de-DE" smtClean="0"/>
              <a:pPr/>
              <a:t>20.06.2011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8B38F-B797-4A8F-94E4-2A449191DE5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Formatvorlage des Untertitelmasters durch Klicken bearbeiten</a:t>
            </a:r>
            <a:endParaRPr kumimoji="0" lang="en-US" dirty="0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899592" y="2060848"/>
            <a:ext cx="216024" cy="15121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25.05.2011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Rechtliche Fragen des Filesharing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13BF"/>
                </a:solidFill>
              </a:defRPr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25.05.2011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Rechtliche Fragen des Filesharing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buClr>
                <a:schemeClr val="bg1"/>
              </a:buClr>
              <a:buSzPct val="90000"/>
              <a:buFont typeface="Arial" pitchFamily="34" charset="0"/>
              <a:buNone/>
              <a:defRPr/>
            </a:lvl1pPr>
            <a:lvl2pPr>
              <a:buClr>
                <a:srgbClr val="0113BF"/>
              </a:buClr>
              <a:buFont typeface="Arial" pitchFamily="34" charset="0"/>
              <a:buChar char="•"/>
              <a:defRPr/>
            </a:lvl2pPr>
            <a:lvl3pPr>
              <a:buClr>
                <a:srgbClr val="0113BF"/>
              </a:buClr>
              <a:buFont typeface="Courier New" pitchFamily="49" charset="0"/>
              <a:buChar char="o"/>
              <a:defRPr/>
            </a:lvl3pPr>
            <a:lvl4pPr>
              <a:buClr>
                <a:srgbClr val="0113BF"/>
              </a:buClr>
              <a:buFont typeface="Wingdings" pitchFamily="2" charset="2"/>
              <a:buChar char="§"/>
              <a:defRPr/>
            </a:lvl4pPr>
            <a:lvl5pPr>
              <a:buClr>
                <a:srgbClr val="0113BF"/>
              </a:buClr>
              <a:buFont typeface="Wingdings" pitchFamily="2" charset="2"/>
              <a:buChar char="ü"/>
              <a:defRPr/>
            </a:lvl5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7" name="Gerade Verbindung 6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25.05.2011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Rechtliche Fragen des Filesharing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8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8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25.05.2011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Rechtliche Fragen des Filesharing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25.05.2011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Rechtliche Fragen des Filesharing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25.05.2011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Rechtliche Fragen des Filesharing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25.05.2011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Rechtliche Fragen des Filesharing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25.05.2011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Rechtliche Fragen des Filesharing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25.05.2011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Rechtliche Fragen des Filesharing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100000">
              <a:srgbClr val="005CBF"/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07088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7596336" y="6356350"/>
            <a:ext cx="109351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25.05.2011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331640" y="6356350"/>
            <a:ext cx="6264696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Rechtliche Fragen des Filesharing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718992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9790B0-B267-4B06-A712-308B37E8B39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 descr="logo_uni_oldenburg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7380312" y="188640"/>
            <a:ext cx="1584176" cy="9639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Arial" pitchFamily="34" charset="0"/>
        <a:buNone/>
        <a:defRPr kumimoji="0" sz="3200" kern="1200">
          <a:solidFill>
            <a:srgbClr val="0070C0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rgbClr val="0113BF"/>
        </a:buClr>
        <a:buSzPct val="76000"/>
        <a:buFont typeface="Arial" pitchFamily="34" charset="0"/>
        <a:buChar char="•"/>
        <a:defRPr kumimoji="0" sz="2800" kern="1200">
          <a:solidFill>
            <a:srgbClr val="0070C0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itchFamily="34" charset="0"/>
        <a:buNone/>
        <a:defRPr kumimoji="0" sz="2400" kern="1200">
          <a:solidFill>
            <a:srgbClr val="0070C0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Arial" pitchFamily="34" charset="0"/>
        <a:buNone/>
        <a:defRPr kumimoji="0" sz="2400" kern="1200">
          <a:solidFill>
            <a:srgbClr val="0070C0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Arial" pitchFamily="34" charset="0"/>
        <a:buNone/>
        <a:defRPr kumimoji="0" sz="2400" kern="1200">
          <a:solidFill>
            <a:srgbClr val="0070C0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1187624" y="5013176"/>
            <a:ext cx="7745288" cy="792088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Bei Fragen, Anmerkungen oder Kritik: </a:t>
            </a:r>
          </a:p>
          <a:p>
            <a:pPr algn="ctr"/>
            <a:r>
              <a:rPr lang="de-DE" dirty="0" smtClean="0"/>
              <a:t>Hergen.Schlueter@Uni-Oldenburg.de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331640" y="1988840"/>
            <a:ext cx="6984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Investition und Finanzierung</a:t>
            </a:r>
          </a:p>
          <a:p>
            <a:pPr algn="ctr"/>
            <a:endParaRPr lang="de-DE" sz="3200" b="1" dirty="0" smtClean="0"/>
          </a:p>
          <a:p>
            <a:pPr algn="ctr"/>
            <a:r>
              <a:rPr lang="de-DE" sz="3200" b="1" dirty="0" smtClean="0"/>
              <a:t>Tutorium Nr. 3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I (</a:t>
            </a:r>
            <a:r>
              <a:rPr lang="en-GB" dirty="0" smtClean="0"/>
              <a:t>4A18)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20.06.2011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marL="571500" indent="-571500">
              <a:buAutoNum type="romanLcPeriod"/>
            </a:pPr>
            <a:r>
              <a:rPr lang="en-GB" sz="2800" dirty="0" err="1" smtClean="0">
                <a:solidFill>
                  <a:schemeClr val="tx1"/>
                </a:solidFill>
              </a:rPr>
              <a:t>i</a:t>
            </a:r>
            <a:r>
              <a:rPr lang="en-GB" sz="2800" dirty="0" smtClean="0">
                <a:solidFill>
                  <a:schemeClr val="tx1"/>
                </a:solidFill>
              </a:rPr>
              <a:t>. What is the </a:t>
            </a:r>
            <a:r>
              <a:rPr lang="en-GB" sz="2800" dirty="0" smtClean="0">
                <a:solidFill>
                  <a:srgbClr val="FF0000"/>
                </a:solidFill>
              </a:rPr>
              <a:t>annualized interest rate</a:t>
            </a:r>
            <a:r>
              <a:rPr lang="en-GB" sz="2800" dirty="0" smtClean="0">
                <a:solidFill>
                  <a:schemeClr val="tx1"/>
                </a:solidFill>
              </a:rPr>
              <a:t>, </a:t>
            </a:r>
            <a:r>
              <a:rPr lang="en-GB" sz="2800" dirty="0" smtClean="0">
                <a:solidFill>
                  <a:srgbClr val="FF0000"/>
                </a:solidFill>
              </a:rPr>
              <a:t>compounded daily</a:t>
            </a:r>
            <a:r>
              <a:rPr lang="en-GB" sz="2800" dirty="0" smtClean="0">
                <a:solidFill>
                  <a:schemeClr val="tx1"/>
                </a:solidFill>
              </a:rPr>
              <a:t>, that is equivalent to </a:t>
            </a:r>
            <a:r>
              <a:rPr lang="en-GB" sz="2800" dirty="0" smtClean="0">
                <a:solidFill>
                  <a:srgbClr val="FF0000"/>
                </a:solidFill>
              </a:rPr>
              <a:t>12 per cent interest compounded semi-annually</a:t>
            </a:r>
            <a:r>
              <a:rPr lang="en-GB" sz="2800" dirty="0" smtClean="0">
                <a:solidFill>
                  <a:schemeClr val="tx1"/>
                </a:solidFill>
              </a:rPr>
              <a:t>? </a:t>
            </a:r>
          </a:p>
          <a:p>
            <a:pPr marL="571500" indent="-571500">
              <a:buAutoNum type="romanLcPeriod"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571500" indent="-571500">
              <a:buAutoNum type="romanLcPeriod"/>
            </a:pPr>
            <a:r>
              <a:rPr lang="en-GB" sz="2800" dirty="0" smtClean="0">
                <a:solidFill>
                  <a:schemeClr val="tx1"/>
                </a:solidFill>
              </a:rPr>
              <a:t>ii. What is the </a:t>
            </a:r>
            <a:r>
              <a:rPr lang="en-GB" sz="2800" dirty="0" smtClean="0">
                <a:solidFill>
                  <a:srgbClr val="FF0000"/>
                </a:solidFill>
              </a:rPr>
              <a:t>daily compounded rate </a:t>
            </a:r>
            <a:r>
              <a:rPr lang="en-GB" sz="2800" dirty="0" smtClean="0">
                <a:solidFill>
                  <a:schemeClr val="tx1"/>
                </a:solidFill>
              </a:rPr>
              <a:t>that is equivalent to </a:t>
            </a:r>
            <a:r>
              <a:rPr lang="en-GB" sz="2800" dirty="0" smtClean="0">
                <a:solidFill>
                  <a:srgbClr val="FF0000"/>
                </a:solidFill>
              </a:rPr>
              <a:t>12 per cent compounded continuously</a:t>
            </a:r>
            <a:r>
              <a:rPr lang="en-GB" sz="2800" dirty="0" smtClean="0">
                <a:solidFill>
                  <a:schemeClr val="tx1"/>
                </a:solidFill>
              </a:rPr>
              <a:t>?</a:t>
            </a:r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 Aufgabe </a:t>
            </a:r>
            <a:r>
              <a:rPr lang="de-DE" dirty="0" smtClean="0"/>
              <a:t>I (</a:t>
            </a:r>
            <a:r>
              <a:rPr lang="en-GB" dirty="0" smtClean="0"/>
              <a:t>4A18)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20.06.2011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004048" y="2691660"/>
            <a:ext cx="3816424" cy="152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88840"/>
            <a:ext cx="46577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II (</a:t>
            </a:r>
            <a:r>
              <a:rPr lang="en-GB" dirty="0" smtClean="0"/>
              <a:t>4A19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20.06.2011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endParaRPr lang="en-GB" sz="2400" dirty="0" smtClean="0">
              <a:solidFill>
                <a:schemeClr val="tx1"/>
              </a:solidFill>
            </a:endParaRPr>
          </a:p>
          <a:p>
            <a:r>
              <a:rPr lang="en-GB" sz="2600" u="sng" dirty="0" smtClean="0">
                <a:solidFill>
                  <a:schemeClr val="tx1"/>
                </a:solidFill>
              </a:rPr>
              <a:t>Growing Perpetuities:</a:t>
            </a:r>
            <a:r>
              <a:rPr lang="en-GB" sz="26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GB" sz="2600" dirty="0" smtClean="0">
                <a:solidFill>
                  <a:schemeClr val="tx1"/>
                </a:solidFill>
              </a:rPr>
              <a:t>Marcus </a:t>
            </a:r>
            <a:r>
              <a:rPr lang="en-GB" sz="2600" dirty="0" err="1" smtClean="0">
                <a:solidFill>
                  <a:schemeClr val="tx1"/>
                </a:solidFill>
              </a:rPr>
              <a:t>Boruc</a:t>
            </a:r>
            <a:r>
              <a:rPr lang="en-GB" sz="2600" dirty="0" smtClean="0">
                <a:solidFill>
                  <a:schemeClr val="tx1"/>
                </a:solidFill>
              </a:rPr>
              <a:t> has been working on a new hands-free telephone that clips into your ear. The new gadget has now been cleared for manufacture and development. Marcus anticipates </a:t>
            </a:r>
            <a:r>
              <a:rPr lang="en-GB" sz="2600" dirty="0" smtClean="0">
                <a:solidFill>
                  <a:srgbClr val="FF0000"/>
                </a:solidFill>
              </a:rPr>
              <a:t>his first annual cash flow from the phone to be €200,000, received two years from today</a:t>
            </a:r>
            <a:r>
              <a:rPr lang="en-GB" sz="2600" dirty="0" smtClean="0">
                <a:solidFill>
                  <a:schemeClr val="tx1"/>
                </a:solidFill>
              </a:rPr>
              <a:t>. Subsequent </a:t>
            </a:r>
            <a:r>
              <a:rPr lang="en-GB" sz="2600" dirty="0" smtClean="0">
                <a:solidFill>
                  <a:srgbClr val="FF0000"/>
                </a:solidFill>
              </a:rPr>
              <a:t>annual cash flows will grow at 5 per cent in perpetuity.</a:t>
            </a:r>
            <a:r>
              <a:rPr lang="en-GB" sz="26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GB" sz="2600" dirty="0" smtClean="0">
                <a:solidFill>
                  <a:schemeClr val="tx1"/>
                </a:solidFill>
              </a:rPr>
              <a:t>What is the present value of the phone if the discount rate is 10 per cent?</a:t>
            </a:r>
            <a:endParaRPr lang="de-DE" sz="2600" dirty="0" smtClean="0">
              <a:solidFill>
                <a:schemeClr val="tx1"/>
              </a:solidFill>
            </a:endParaRPr>
          </a:p>
          <a:p>
            <a:pPr lvl="0"/>
            <a:endParaRPr lang="en-GB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 </a:t>
            </a:r>
            <a:r>
              <a:rPr lang="de-DE" dirty="0" smtClean="0"/>
              <a:t>Aufgabe II (</a:t>
            </a:r>
            <a:r>
              <a:rPr lang="en-GB" dirty="0" smtClean="0"/>
              <a:t>4A19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20.06.2011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92896"/>
            <a:ext cx="66865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700808"/>
            <a:ext cx="78486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III (</a:t>
            </a:r>
            <a:r>
              <a:rPr lang="en-GB" dirty="0" smtClean="0"/>
              <a:t>4A21)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20.06.2011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600" u="sng" dirty="0" smtClean="0">
                <a:solidFill>
                  <a:schemeClr val="tx1"/>
                </a:solidFill>
              </a:rPr>
              <a:t>Calculating Interest Expense:</a:t>
            </a:r>
            <a:r>
              <a:rPr lang="en-GB" sz="26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GB" sz="2600" dirty="0" smtClean="0">
                <a:solidFill>
                  <a:schemeClr val="tx1"/>
                </a:solidFill>
              </a:rPr>
              <a:t>You receive a credit card application from Shady Banks plc offering an </a:t>
            </a:r>
            <a:r>
              <a:rPr lang="en-GB" sz="2600" dirty="0" smtClean="0">
                <a:solidFill>
                  <a:srgbClr val="FF0000"/>
                </a:solidFill>
              </a:rPr>
              <a:t>introductory rate of 1.90 per cent per year, compounded monthly for the first six months, increasing thereafter to 16 per cent per year compounded monthly</a:t>
            </a:r>
            <a:r>
              <a:rPr lang="en-GB" sz="2600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GB" sz="2600" dirty="0" smtClean="0">
                <a:solidFill>
                  <a:schemeClr val="tx1"/>
                </a:solidFill>
              </a:rPr>
              <a:t>Assuming you transfer the £4,000 balance from your existing credit card and make no subsequent payments, how much interest will you owe at the end of the first year?</a:t>
            </a:r>
            <a:endParaRPr lang="de-DE" sz="2600" dirty="0" smtClean="0">
              <a:solidFill>
                <a:schemeClr val="tx1"/>
              </a:solidFill>
            </a:endParaRPr>
          </a:p>
          <a:p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IV (</a:t>
            </a:r>
            <a:r>
              <a:rPr lang="en-GB" dirty="0" smtClean="0"/>
              <a:t>4A20)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20.06.2011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40000"/>
              </a:lnSpc>
            </a:pPr>
            <a:r>
              <a:rPr lang="en-GB" u="sng" dirty="0" smtClean="0">
                <a:solidFill>
                  <a:schemeClr val="tx1"/>
                </a:solidFill>
              </a:rPr>
              <a:t>Balloon Payments: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GB" dirty="0" smtClean="0">
                <a:solidFill>
                  <a:schemeClr val="tx1"/>
                </a:solidFill>
              </a:rPr>
              <a:t>Mario </a:t>
            </a:r>
            <a:r>
              <a:rPr lang="en-GB" dirty="0" err="1" smtClean="0">
                <a:solidFill>
                  <a:schemeClr val="tx1"/>
                </a:solidFill>
              </a:rPr>
              <a:t>Guiglini</a:t>
            </a:r>
            <a:r>
              <a:rPr lang="en-GB" dirty="0" smtClean="0">
                <a:solidFill>
                  <a:schemeClr val="tx1"/>
                </a:solidFill>
              </a:rPr>
              <a:t> has just sold his hotel and purchased a restaurant with the proceeds. The cost of the restaurant to Mario is </a:t>
            </a:r>
            <a:r>
              <a:rPr lang="en-GB" dirty="0" smtClean="0">
                <a:solidFill>
                  <a:srgbClr val="FF0000"/>
                </a:solidFill>
              </a:rPr>
              <a:t>€500,000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smtClean="0">
                <a:solidFill>
                  <a:srgbClr val="FF0000"/>
                </a:solidFill>
              </a:rPr>
              <a:t>and the seller requires a 25 per cent up-front payment. Mario is able to pay the up-front payment from the proceeds of the hotel sale. </a:t>
            </a:r>
            <a:r>
              <a:rPr lang="en-GB" dirty="0" smtClean="0">
                <a:solidFill>
                  <a:schemeClr val="tx1"/>
                </a:solidFill>
              </a:rPr>
              <a:t>He needs to take out a mortgage, and has been able to arrange one with </a:t>
            </a:r>
            <a:r>
              <a:rPr lang="en-GB" dirty="0" err="1" smtClean="0">
                <a:solidFill>
                  <a:schemeClr val="tx1"/>
                </a:solidFill>
              </a:rPr>
              <a:t>Unicredit</a:t>
            </a:r>
            <a:r>
              <a:rPr lang="en-GB" dirty="0" smtClean="0">
                <a:solidFill>
                  <a:schemeClr val="tx1"/>
                </a:solidFill>
              </a:rPr>
              <a:t> Bank that charges a </a:t>
            </a:r>
            <a:r>
              <a:rPr lang="en-GB" dirty="0" smtClean="0">
                <a:solidFill>
                  <a:srgbClr val="FF0000"/>
                </a:solidFill>
              </a:rPr>
              <a:t>9 per cent APR</a:t>
            </a:r>
            <a:r>
              <a:rPr lang="en-GB" dirty="0" smtClean="0">
                <a:solidFill>
                  <a:schemeClr val="tx1"/>
                </a:solidFill>
              </a:rPr>
              <a:t>. Mario will make </a:t>
            </a:r>
            <a:r>
              <a:rPr lang="en-GB" dirty="0" smtClean="0">
                <a:solidFill>
                  <a:srgbClr val="FF0000"/>
                </a:solidFill>
              </a:rPr>
              <a:t>equal monthly payments over the next 30 years</a:t>
            </a:r>
            <a:r>
              <a:rPr lang="en-GB" dirty="0" smtClean="0">
                <a:solidFill>
                  <a:schemeClr val="tx1"/>
                </a:solidFill>
              </a:rPr>
              <a:t>. His first payment will be due one month from now. </a:t>
            </a:r>
            <a:r>
              <a:rPr lang="en-GB" dirty="0" smtClean="0">
                <a:solidFill>
                  <a:srgbClr val="FF0000"/>
                </a:solidFill>
              </a:rPr>
              <a:t>However, the mortgage has an eight-year-balloon payment option, meaning that the balance of the loan could be paid off at the end of year 8</a:t>
            </a:r>
            <a:r>
              <a:rPr lang="en-GB" dirty="0" smtClean="0">
                <a:solidFill>
                  <a:schemeClr val="tx1"/>
                </a:solidFill>
              </a:rPr>
              <a:t>. There were no other transaction costs or finance charges. </a:t>
            </a:r>
          </a:p>
          <a:p>
            <a:pPr>
              <a:lnSpc>
                <a:spcPct val="140000"/>
              </a:lnSpc>
            </a:pPr>
            <a:r>
              <a:rPr lang="en-GB" dirty="0" smtClean="0">
                <a:solidFill>
                  <a:schemeClr val="tx1"/>
                </a:solidFill>
              </a:rPr>
              <a:t>How much will Mario´s balloon payment be in eight years?</a:t>
            </a:r>
            <a:endParaRPr lang="de-DE" dirty="0" smtClean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 </a:t>
            </a:r>
            <a:r>
              <a:rPr lang="de-DE" dirty="0" smtClean="0"/>
              <a:t>Aufgabe IV (</a:t>
            </a:r>
            <a:r>
              <a:rPr lang="en-GB" dirty="0" smtClean="0"/>
              <a:t>4A20)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20.06.2011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7488832" cy="97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36912"/>
            <a:ext cx="81534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V (</a:t>
            </a:r>
            <a:r>
              <a:rPr lang="en-GB" dirty="0" smtClean="0"/>
              <a:t>4A26)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20.06.2011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 smtClean="0">
                <a:solidFill>
                  <a:schemeClr val="tx1"/>
                </a:solidFill>
              </a:rPr>
              <a:t>Annuities: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Today, you have become a new mother, and the British government has given you </a:t>
            </a:r>
            <a:r>
              <a:rPr lang="en-US" dirty="0" smtClean="0">
                <a:solidFill>
                  <a:srgbClr val="FF0000"/>
                </a:solidFill>
              </a:rPr>
              <a:t>£250 for your child´s trust fund</a:t>
            </a:r>
            <a:r>
              <a:rPr lang="en-US" dirty="0" smtClean="0">
                <a:solidFill>
                  <a:schemeClr val="tx1"/>
                </a:solidFill>
              </a:rPr>
              <a:t>. You think it would be a great idea to use this as the basis for saving for your child´s future. You believe in private schooling, and so </a:t>
            </a:r>
            <a:r>
              <a:rPr lang="en-US" dirty="0" smtClean="0">
                <a:solidFill>
                  <a:srgbClr val="FF0000"/>
                </a:solidFill>
              </a:rPr>
              <a:t>you want to put aside a certain amount each year </a:t>
            </a:r>
            <a:r>
              <a:rPr lang="en-US" dirty="0" smtClean="0">
                <a:solidFill>
                  <a:schemeClr val="tx1"/>
                </a:solidFill>
              </a:rPr>
              <a:t>to pay for your child´s </a:t>
            </a:r>
            <a:r>
              <a:rPr lang="en-US" dirty="0" smtClean="0">
                <a:solidFill>
                  <a:srgbClr val="FF0000"/>
                </a:solidFill>
              </a:rPr>
              <a:t>primary schooling (ages 5-11), secondary schooling (ages 12-17), and university tuition (ages 18-22).</a:t>
            </a:r>
            <a:r>
              <a:rPr lang="en-US" dirty="0" smtClean="0">
                <a:solidFill>
                  <a:schemeClr val="tx1"/>
                </a:solidFill>
              </a:rPr>
              <a:t> Private primary schooling costs </a:t>
            </a:r>
            <a:r>
              <a:rPr lang="en-US" dirty="0" smtClean="0">
                <a:solidFill>
                  <a:srgbClr val="FF0000"/>
                </a:solidFill>
              </a:rPr>
              <a:t>£7,000 per year </a:t>
            </a:r>
            <a:r>
              <a:rPr lang="en-US" dirty="0" smtClean="0">
                <a:solidFill>
                  <a:schemeClr val="tx1"/>
                </a:solidFill>
              </a:rPr>
              <a:t>and private secondary schooling costs </a:t>
            </a:r>
            <a:r>
              <a:rPr lang="en-US" dirty="0" smtClean="0">
                <a:solidFill>
                  <a:srgbClr val="FF0000"/>
                </a:solidFill>
              </a:rPr>
              <a:t>£8,000 per year</a:t>
            </a:r>
            <a:r>
              <a:rPr lang="en-US" dirty="0" smtClean="0">
                <a:solidFill>
                  <a:schemeClr val="tx1"/>
                </a:solidFill>
              </a:rPr>
              <a:t>. If your child gets into university, the fees and maintenance will be in the region of </a:t>
            </a:r>
            <a:r>
              <a:rPr lang="en-US" dirty="0" smtClean="0">
                <a:solidFill>
                  <a:srgbClr val="FF0000"/>
                </a:solidFill>
              </a:rPr>
              <a:t>£15,000 per year</a:t>
            </a:r>
            <a:r>
              <a:rPr lang="en-US" dirty="0" smtClean="0">
                <a:solidFill>
                  <a:schemeClr val="tx1"/>
                </a:solidFill>
              </a:rPr>
              <a:t>. Your child will start school five years from now, and you plan to deposit money every year in the trust fund, starting one year from now. </a:t>
            </a:r>
            <a:r>
              <a:rPr lang="en-US" dirty="0" smtClean="0">
                <a:solidFill>
                  <a:srgbClr val="FF0000"/>
                </a:solidFill>
              </a:rPr>
              <a:t>The annual percentage rate you´ve been quoted by the government is 6.5 per cent.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How much money must your deposit in an account each year to fund your child´s education? You will make your last deposit when your child enters university. </a:t>
            </a:r>
            <a:endParaRPr lang="de-DE" dirty="0" smtClean="0">
              <a:solidFill>
                <a:schemeClr val="tx1"/>
              </a:solidFill>
            </a:endParaRP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Okeanos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629</Words>
  <Application>Microsoft Office PowerPoint</Application>
  <PresentationFormat>Bildschirmpräsentation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Okeanos</vt:lpstr>
      <vt:lpstr>Folie 1</vt:lpstr>
      <vt:lpstr>Aufgabe I (4A18)</vt:lpstr>
      <vt:lpstr>Zu Aufgabe I (4A18)</vt:lpstr>
      <vt:lpstr>Aufgabe II (4A19)</vt:lpstr>
      <vt:lpstr>Zu Aufgabe II (4A19)</vt:lpstr>
      <vt:lpstr>Aufgabe III (4A21)</vt:lpstr>
      <vt:lpstr>Aufgabe IV (4A20)</vt:lpstr>
      <vt:lpstr>Zu Aufgabe IV (4A20)</vt:lpstr>
      <vt:lpstr>Aufgabe V (4A26)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Carina</dc:creator>
  <cp:lastModifiedBy>Hergen Schlüter</cp:lastModifiedBy>
  <cp:revision>328</cp:revision>
  <dcterms:created xsi:type="dcterms:W3CDTF">2011-04-17T15:32:11Z</dcterms:created>
  <dcterms:modified xsi:type="dcterms:W3CDTF">2011-06-20T09:00:26Z</dcterms:modified>
</cp:coreProperties>
</file>