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312" r:id="rId2"/>
    <p:sldId id="311" r:id="rId3"/>
    <p:sldId id="318" r:id="rId4"/>
    <p:sldId id="339" r:id="rId5"/>
    <p:sldId id="340" r:id="rId6"/>
    <p:sldId id="323" r:id="rId7"/>
    <p:sldId id="326" r:id="rId8"/>
    <p:sldId id="332" r:id="rId9"/>
    <p:sldId id="344" r:id="rId10"/>
    <p:sldId id="346" r:id="rId11"/>
    <p:sldId id="347" r:id="rId12"/>
    <p:sldId id="349" r:id="rId13"/>
    <p:sldId id="35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3B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6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AC6CE-1683-452B-8545-68A3DD6FF77E}" type="datetimeFigureOut">
              <a:rPr lang="de-DE" smtClean="0"/>
              <a:pPr/>
              <a:t>27.06.2011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8B38F-B797-4A8F-94E4-2A449191DE5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Formatvorlage des Untertitelmasters durch Klicken bearbeiten</a:t>
            </a:r>
            <a:endParaRPr kumimoji="0" lang="en-US" dirty="0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899592" y="2060848"/>
            <a:ext cx="216024" cy="15121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13BF"/>
                </a:solidFill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buClr>
                <a:schemeClr val="bg1"/>
              </a:buClr>
              <a:buSzPct val="90000"/>
              <a:buFont typeface="Arial" pitchFamily="34" charset="0"/>
              <a:buNone/>
              <a:defRPr/>
            </a:lvl1pPr>
            <a:lvl2pPr>
              <a:buClr>
                <a:srgbClr val="0113BF"/>
              </a:buClr>
              <a:buFont typeface="Arial" pitchFamily="34" charset="0"/>
              <a:buChar char="•"/>
              <a:defRPr/>
            </a:lvl2pPr>
            <a:lvl3pPr>
              <a:buClr>
                <a:srgbClr val="0113BF"/>
              </a:buClr>
              <a:buFont typeface="Courier New" pitchFamily="49" charset="0"/>
              <a:buChar char="o"/>
              <a:defRPr/>
            </a:lvl3pPr>
            <a:lvl4pPr>
              <a:buClr>
                <a:srgbClr val="0113BF"/>
              </a:buClr>
              <a:buFont typeface="Wingdings" pitchFamily="2" charset="2"/>
              <a:buChar char="§"/>
              <a:defRPr/>
            </a:lvl4pPr>
            <a:lvl5pPr>
              <a:buClr>
                <a:srgbClr val="0113BF"/>
              </a:buClr>
              <a:buFont typeface="Wingdings" pitchFamily="2" charset="2"/>
              <a:buChar char="ü"/>
              <a:defRPr/>
            </a:lvl5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7" name="Gerade Verbindung 6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8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8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>
              <a:defRPr sz="2800"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25.05.2011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Rechtliche Fragen des Filesharing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100000">
              <a:srgbClr val="005CBF"/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07088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596336" y="6356350"/>
            <a:ext cx="109351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25.05.2011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331640" y="6356350"/>
            <a:ext cx="6264696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Rechtliche Fragen des Filesharing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718992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9790B0-B267-4B06-A712-308B37E8B39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 descr="logo_uni_oldenburg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380312" y="188640"/>
            <a:ext cx="1584176" cy="9639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itchFamily="34" charset="0"/>
        <a:buNone/>
        <a:defRPr kumimoji="0" sz="3200" kern="1200">
          <a:solidFill>
            <a:srgbClr val="0070C0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rgbClr val="0113BF"/>
        </a:buClr>
        <a:buSzPct val="76000"/>
        <a:buFont typeface="Arial" pitchFamily="34" charset="0"/>
        <a:buChar char="•"/>
        <a:defRPr kumimoji="0"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None/>
        <a:defRPr kumimoji="0" sz="2400" kern="1200">
          <a:solidFill>
            <a:srgbClr val="0070C0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itchFamily="34" charset="0"/>
        <a:buNone/>
        <a:defRPr kumimoji="0" sz="2400" kern="1200">
          <a:solidFill>
            <a:srgbClr val="0070C0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itchFamily="34" charset="0"/>
        <a:buNone/>
        <a:defRPr kumimoji="0" sz="2400" kern="1200">
          <a:solidFill>
            <a:srgbClr val="0070C0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187624" y="5013176"/>
            <a:ext cx="7745288" cy="792088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Bei Fragen, Anmerkungen oder Kritik: </a:t>
            </a:r>
          </a:p>
          <a:p>
            <a:pPr algn="ctr"/>
            <a:r>
              <a:rPr lang="de-DE" dirty="0" smtClean="0"/>
              <a:t>Hergen.Schlueter@Uni-Oldenburg.de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331640" y="1988840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Investition und Finanzierung</a:t>
            </a:r>
          </a:p>
          <a:p>
            <a:pPr algn="ctr"/>
            <a:endParaRPr lang="de-DE" sz="3200" b="1" dirty="0" smtClean="0"/>
          </a:p>
          <a:p>
            <a:pPr algn="ctr"/>
            <a:r>
              <a:rPr lang="de-DE" sz="3200" b="1" dirty="0" smtClean="0"/>
              <a:t>Tutorium Nr. 4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33 (</a:t>
            </a:r>
            <a:r>
              <a:rPr lang="en-GB" dirty="0" smtClean="0"/>
              <a:t>5A18)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 smtClean="0">
                <a:solidFill>
                  <a:schemeClr val="tx1"/>
                </a:solidFill>
              </a:rPr>
              <a:t>Bond return:</a:t>
            </a:r>
            <a:r>
              <a:rPr lang="en-US" dirty="0" smtClean="0">
                <a:solidFill>
                  <a:schemeClr val="tx1"/>
                </a:solidFill>
              </a:rPr>
              <a:t> A six-year government bond makes annual coupon payments of 5 per cent and offers a yield of 3 per cent annually compounded. Suppose that one year later the bond still yields 3 per cent.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return has the bondholder earned over the 12-month period?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Now suppose that the bond yields 2 per cent at the end of the year. What return would the bondholder earn in this case?</a:t>
            </a:r>
            <a:endParaRPr lang="de-DE" dirty="0" smtClean="0">
              <a:solidFill>
                <a:schemeClr val="tx1"/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Aufgabe 33 (5A18)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7948237" cy="237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221088"/>
            <a:ext cx="1894040" cy="131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653136"/>
            <a:ext cx="71407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1187624" y="47251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851104" cy="990600"/>
          </a:xfrm>
        </p:spPr>
        <p:txBody>
          <a:bodyPr/>
          <a:lstStyle/>
          <a:p>
            <a:r>
              <a:rPr lang="de-DE" dirty="0" smtClean="0"/>
              <a:t>Lösung zu Aufgabe 33 (</a:t>
            </a:r>
            <a:r>
              <a:rPr lang="en-GB" dirty="0" smtClean="0"/>
              <a:t>5A18)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 return on the bond is </a:t>
            </a:r>
          </a:p>
          <a:p>
            <a:endParaRPr lang="en-GB" sz="1600" dirty="0" smtClean="0">
              <a:solidFill>
                <a:schemeClr val="tx1"/>
              </a:solidFill>
            </a:endParaRPr>
          </a:p>
          <a:p>
            <a:r>
              <a:rPr lang="en-GB" sz="4400" dirty="0" smtClean="0">
                <a:solidFill>
                  <a:srgbClr val="FF0000"/>
                </a:solidFill>
              </a:rPr>
              <a:t>[(P</a:t>
            </a:r>
            <a:r>
              <a:rPr lang="en-GB" sz="4400" baseline="-25000" dirty="0" smtClean="0">
                <a:solidFill>
                  <a:srgbClr val="FF0000"/>
                </a:solidFill>
              </a:rPr>
              <a:t>1</a:t>
            </a:r>
            <a:r>
              <a:rPr lang="en-GB" sz="4400" dirty="0" smtClean="0">
                <a:solidFill>
                  <a:srgbClr val="FF0000"/>
                </a:solidFill>
              </a:rPr>
              <a:t> + C)/P</a:t>
            </a:r>
            <a:r>
              <a:rPr lang="en-GB" sz="4400" baseline="-25000" dirty="0" smtClean="0">
                <a:solidFill>
                  <a:srgbClr val="FF0000"/>
                </a:solidFill>
              </a:rPr>
              <a:t>0</a:t>
            </a:r>
            <a:r>
              <a:rPr lang="en-GB" sz="4400" dirty="0" smtClean="0">
                <a:solidFill>
                  <a:srgbClr val="FF0000"/>
                </a:solidFill>
              </a:rPr>
              <a:t>] – 1</a:t>
            </a:r>
            <a:endParaRPr lang="de-DE" sz="3600" dirty="0" smtClean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 </a:t>
            </a:r>
            <a:endParaRPr lang="de-DE" dirty="0" smtClean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34 (</a:t>
            </a:r>
            <a:r>
              <a:rPr lang="en-GB" dirty="0" smtClean="0"/>
              <a:t>5A19)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>
            <a:normAutofit lnSpcReduction="10000"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Non-Constant Growth: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Dylan Bearings is a young start-up company. </a:t>
            </a:r>
            <a:r>
              <a:rPr lang="en-US" sz="2800" dirty="0" smtClean="0">
                <a:solidFill>
                  <a:srgbClr val="FF0000"/>
                </a:solidFill>
              </a:rPr>
              <a:t>No dividends </a:t>
            </a:r>
            <a:r>
              <a:rPr lang="en-US" sz="2800" dirty="0" smtClean="0">
                <a:solidFill>
                  <a:schemeClr val="tx1"/>
                </a:solidFill>
              </a:rPr>
              <a:t>will be paid on the shares </a:t>
            </a:r>
            <a:r>
              <a:rPr lang="en-US" sz="2800" dirty="0" smtClean="0">
                <a:solidFill>
                  <a:srgbClr val="FF0000"/>
                </a:solidFill>
              </a:rPr>
              <a:t>over the next nine years</a:t>
            </a:r>
            <a:r>
              <a:rPr lang="en-US" sz="2800" dirty="0" smtClean="0">
                <a:solidFill>
                  <a:schemeClr val="tx1"/>
                </a:solidFill>
              </a:rPr>
              <a:t> because the firm needs to plough back its earnings to fuel growth. The company </a:t>
            </a:r>
            <a:r>
              <a:rPr lang="en-US" sz="2800" dirty="0" smtClean="0">
                <a:solidFill>
                  <a:srgbClr val="FF0000"/>
                </a:solidFill>
              </a:rPr>
              <a:t>will pay an £8 per share dividend in 10 years and will increase the dividend by 6 per cent per year thereafter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If the required return is 13 per cent, what is the </a:t>
            </a:r>
            <a:r>
              <a:rPr lang="en-US" sz="2800" dirty="0" smtClean="0">
                <a:solidFill>
                  <a:srgbClr val="FF0000"/>
                </a:solidFill>
              </a:rPr>
              <a:t>current share price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  <a:endParaRPr lang="de-DE" sz="2800" dirty="0" smtClean="0">
              <a:solidFill>
                <a:schemeClr val="tx1"/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27 (</a:t>
            </a:r>
            <a:r>
              <a:rPr lang="en-GB" dirty="0" smtClean="0"/>
              <a:t>5A1)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r>
              <a:rPr lang="en-GB" u="sng" dirty="0" smtClean="0">
                <a:solidFill>
                  <a:schemeClr val="tx1"/>
                </a:solidFill>
              </a:rPr>
              <a:t>Definition of a Bond: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What are the main characteristics of a bond? Provide examples of different types of bond in terms of coupons, maturity and face value.</a:t>
            </a:r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29 (</a:t>
            </a:r>
            <a:r>
              <a:rPr lang="en-GB" dirty="0" smtClean="0"/>
              <a:t>5A10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US" sz="2400" u="sng" dirty="0" smtClean="0">
                <a:solidFill>
                  <a:schemeClr val="tx1"/>
                </a:solidFill>
              </a:rPr>
              <a:t>Valuing Bond: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 March 2009 the German freight company Deutsche </a:t>
            </a:r>
            <a:r>
              <a:rPr lang="en-US" sz="2400" dirty="0" err="1" smtClean="0">
                <a:solidFill>
                  <a:schemeClr val="tx1"/>
                </a:solidFill>
              </a:rPr>
              <a:t>Bahn</a:t>
            </a:r>
            <a:r>
              <a:rPr lang="en-US" sz="2400" dirty="0" smtClean="0">
                <a:solidFill>
                  <a:schemeClr val="tx1"/>
                </a:solidFill>
              </a:rPr>
              <a:t> issued a </a:t>
            </a:r>
            <a:r>
              <a:rPr lang="en-US" sz="2400" dirty="0" smtClean="0">
                <a:solidFill>
                  <a:srgbClr val="FF0000"/>
                </a:solidFill>
              </a:rPr>
              <a:t>10-year bond </a:t>
            </a:r>
            <a:r>
              <a:rPr lang="en-US" sz="2400" dirty="0" smtClean="0">
                <a:solidFill>
                  <a:schemeClr val="tx1"/>
                </a:solidFill>
              </a:rPr>
              <a:t>with </a:t>
            </a:r>
            <a:r>
              <a:rPr lang="en-US" sz="2400" dirty="0" smtClean="0">
                <a:solidFill>
                  <a:srgbClr val="FF0000"/>
                </a:solidFill>
              </a:rPr>
              <a:t>face value of €1,000 </a:t>
            </a:r>
            <a:r>
              <a:rPr lang="en-US" sz="2400" dirty="0" smtClean="0">
                <a:solidFill>
                  <a:schemeClr val="tx1"/>
                </a:solidFill>
              </a:rPr>
              <a:t>and paying an </a:t>
            </a:r>
            <a:r>
              <a:rPr lang="en-US" sz="2400" dirty="0" smtClean="0">
                <a:solidFill>
                  <a:srgbClr val="FF0000"/>
                </a:solidFill>
              </a:rPr>
              <a:t>annual coupon of 4.875 per cent</a:t>
            </a:r>
            <a:r>
              <a:rPr lang="en-US" sz="2400" dirty="0" smtClean="0">
                <a:solidFill>
                  <a:schemeClr val="tx1"/>
                </a:solidFill>
              </a:rPr>
              <a:t>. What is the price of the bond if the yield to maturity (YTM) is</a:t>
            </a:r>
            <a:endParaRPr lang="de-DE" sz="2400" dirty="0" smtClean="0">
              <a:solidFill>
                <a:schemeClr val="tx1"/>
              </a:solidFill>
            </a:endParaRPr>
          </a:p>
          <a:p>
            <a:pPr lvl="0"/>
            <a:r>
              <a:rPr lang="en-US" sz="400" dirty="0" smtClean="0">
                <a:solidFill>
                  <a:schemeClr val="tx1"/>
                </a:solidFill>
              </a:rPr>
              <a:t>	</a:t>
            </a: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	a)  4 per cent?</a:t>
            </a:r>
            <a:endParaRPr lang="de-DE" sz="2400" dirty="0" smtClean="0">
              <a:solidFill>
                <a:schemeClr val="tx1"/>
              </a:solidFill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	b)  5 per cent?</a:t>
            </a:r>
            <a:endParaRPr lang="de-DE" sz="2400" dirty="0" smtClean="0">
              <a:solidFill>
                <a:schemeClr val="tx1"/>
              </a:solidFill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	c)  10 per cent?</a:t>
            </a:r>
          </a:p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Yield to maturity = Rückzahlungsrendite</a:t>
            </a:r>
            <a:endParaRPr lang="de-DE" sz="2400" dirty="0" smtClean="0">
              <a:solidFill>
                <a:schemeClr val="tx1"/>
              </a:solidFill>
            </a:endParaRPr>
          </a:p>
          <a:p>
            <a:pPr lvl="0"/>
            <a:endParaRPr lang="en-GB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Aufgabe 29 (5A10)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Fußzeilenplatzhalter 3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6085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If the yield to maturity for a bond is less than the bond's coupon rate, then the (clean) market value of the bond is greater than the par value (and vice versa).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If a bond's coupon rate is less than its YTM, then the bond is selling at a </a:t>
            </a:r>
            <a:r>
              <a:rPr lang="en-US" sz="2400" u="sng" dirty="0" smtClean="0">
                <a:solidFill>
                  <a:schemeClr val="tx1"/>
                </a:solidFill>
              </a:rPr>
              <a:t>discount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If a bond's coupon rate is more than its YTM, then the bond is selling at a </a:t>
            </a:r>
            <a:r>
              <a:rPr lang="en-US" sz="2400" u="sng" dirty="0" smtClean="0">
                <a:solidFill>
                  <a:schemeClr val="tx1"/>
                </a:solidFill>
              </a:rPr>
              <a:t>premium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If a bond's coupon rate is equal to its YTM, then the bond is selling at </a:t>
            </a:r>
            <a:r>
              <a:rPr lang="en-US" sz="2400" u="sng" dirty="0" smtClean="0">
                <a:solidFill>
                  <a:schemeClr val="tx1"/>
                </a:solidFill>
              </a:rPr>
              <a:t>par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Aufgabe 29 (5A10)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7948237" cy="237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221088"/>
            <a:ext cx="1894040" cy="131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653136"/>
            <a:ext cx="71407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1187624" y="47251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30 (</a:t>
            </a:r>
            <a:r>
              <a:rPr lang="en-GB" dirty="0" smtClean="0"/>
              <a:t>5A12)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Share Values: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In 2009 DaimlerChrysler had just paid a dividend of €2 per share on its equity. The dividends are expected to grow at a constant rate of 5 per cent per year indefinitely.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If investors require a 11 per cent return on DaimlerChrysler´s equity, what is the current price?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What will the price be in three years? In 15 years?</a:t>
            </a:r>
            <a:endParaRPr lang="de-DE" sz="2800" dirty="0" smtClean="0">
              <a:solidFill>
                <a:schemeClr val="tx1"/>
              </a:solidFill>
            </a:endParaRPr>
          </a:p>
          <a:p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Aufgabe 30 (</a:t>
            </a:r>
            <a:r>
              <a:rPr lang="en-GB" dirty="0" smtClean="0"/>
              <a:t>5A12)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5816011" cy="281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31 (</a:t>
            </a:r>
            <a:r>
              <a:rPr lang="en-GB" dirty="0" smtClean="0"/>
              <a:t>5A13)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1"/>
                </a:solidFill>
              </a:rPr>
              <a:t>Share Values: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next dividend payment from French health food firm </a:t>
            </a:r>
            <a:r>
              <a:rPr lang="en-US" dirty="0" err="1" smtClean="0">
                <a:solidFill>
                  <a:schemeClr val="tx1"/>
                </a:solidFill>
              </a:rPr>
              <a:t>Danone</a:t>
            </a:r>
            <a:r>
              <a:rPr lang="en-US" dirty="0" smtClean="0">
                <a:solidFill>
                  <a:schemeClr val="tx1"/>
                </a:solidFill>
              </a:rPr>
              <a:t> will be €1.12 per share. The dividends are anticipated to maintain a 5 per cent growth rate for ever. If </a:t>
            </a:r>
            <a:r>
              <a:rPr lang="en-US" dirty="0" err="1" smtClean="0">
                <a:solidFill>
                  <a:schemeClr val="tx1"/>
                </a:solidFill>
              </a:rPr>
              <a:t>Danone</a:t>
            </a:r>
            <a:r>
              <a:rPr lang="en-US" dirty="0" smtClean="0">
                <a:solidFill>
                  <a:schemeClr val="tx1"/>
                </a:solidFill>
              </a:rPr>
              <a:t> shares currently sell for €35.00, what is the required return?</a:t>
            </a:r>
            <a:endParaRPr lang="de-DE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Aufgabe 31 (</a:t>
            </a:r>
            <a:r>
              <a:rPr lang="en-GB" dirty="0" smtClean="0"/>
              <a:t>5A13)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27.06.2011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90B0-B267-4B06-A712-308B37E8B394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32856"/>
            <a:ext cx="6122407" cy="296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Office PowerPoint</Application>
  <PresentationFormat>Bildschirmpräsentation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Okeanos</vt:lpstr>
      <vt:lpstr>Folie 1</vt:lpstr>
      <vt:lpstr>Aufgabe 27 (5A1)</vt:lpstr>
      <vt:lpstr>Aufgabe 29 (5A10)</vt:lpstr>
      <vt:lpstr>Zu Aufgabe 29 (5A10)</vt:lpstr>
      <vt:lpstr>Zu Aufgabe 29 (5A10)</vt:lpstr>
      <vt:lpstr>Aufgabe 30 (5A12)</vt:lpstr>
      <vt:lpstr>Zu Aufgabe 30 (5A12)</vt:lpstr>
      <vt:lpstr>Aufgabe 31 (5A13)</vt:lpstr>
      <vt:lpstr>Zu Aufgabe 31 (5A13)</vt:lpstr>
      <vt:lpstr>Aufgabe 33 (5A18)</vt:lpstr>
      <vt:lpstr>Zu Aufgabe 33 (5A18)</vt:lpstr>
      <vt:lpstr>Lösung zu Aufgabe 33 (5A18)</vt:lpstr>
      <vt:lpstr>Aufgabe 34 (5A19)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Carina</dc:creator>
  <cp:lastModifiedBy>Hergen Schlüter</cp:lastModifiedBy>
  <cp:revision>378</cp:revision>
  <dcterms:created xsi:type="dcterms:W3CDTF">2011-04-17T15:32:11Z</dcterms:created>
  <dcterms:modified xsi:type="dcterms:W3CDTF">2011-06-27T09:23:07Z</dcterms:modified>
</cp:coreProperties>
</file>