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312" r:id="rId2"/>
    <p:sldId id="311" r:id="rId3"/>
    <p:sldId id="360" r:id="rId4"/>
    <p:sldId id="318" r:id="rId5"/>
    <p:sldId id="323" r:id="rId6"/>
    <p:sldId id="342" r:id="rId7"/>
    <p:sldId id="332" r:id="rId8"/>
    <p:sldId id="346"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3BF"/>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368"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AC6CE-1683-452B-8545-68A3DD6FF77E}" type="datetimeFigureOut">
              <a:rPr lang="de-DE" smtClean="0"/>
              <a:pPr/>
              <a:t>04.07.2011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8B38F-B797-4A8F-94E4-2A449191DE5A}"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Untertitel 8"/>
          <p:cNvSpPr>
            <a:spLocks noGrp="1"/>
          </p:cNvSpPr>
          <p:nvPr>
            <p:ph type="subTitle" idx="1"/>
          </p:nvPr>
        </p:nvSpPr>
        <p:spPr>
          <a:xfrm>
            <a:off x="1219200" y="5124450"/>
            <a:ext cx="6858000" cy="533400"/>
          </a:xfrm>
        </p:spPr>
        <p:txBody>
          <a:bodyPr/>
          <a:lstStyle>
            <a:lvl1pPr marL="0" indent="0" algn="r">
              <a:buNone/>
              <a:defRPr sz="2000">
                <a:solidFill>
                  <a:srgbClr val="0070C0"/>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dirty="0" smtClean="0"/>
              <a:t>Formatvorlage des Untertitelmasters durch Klicken bearbeiten</a:t>
            </a:r>
            <a:endParaRPr kumimoji="0" lang="en-US" dirty="0"/>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899592" y="2060848"/>
            <a:ext cx="216024" cy="1512168"/>
          </a:xfrm>
          <a:prstGeom prst="rect">
            <a:avLst/>
          </a:prstGeom>
          <a:solidFill>
            <a:schemeClr val="accent2">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113BF"/>
                </a:solidFill>
              </a:defRPr>
            </a:lvl1pPr>
          </a:lstStyle>
          <a:p>
            <a:r>
              <a:rPr kumimoji="0" lang="de-DE" dirty="0" smtClean="0"/>
              <a:t>Titelmasterformat durch Klicken bearbeiten</a:t>
            </a:r>
            <a:endParaRPr kumimoji="0" lang="en-US" dirty="0"/>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
        <p:nvSpPr>
          <p:cNvPr id="8" name="Inhaltsplatzhalter 7"/>
          <p:cNvSpPr>
            <a:spLocks noGrp="1"/>
          </p:cNvSpPr>
          <p:nvPr>
            <p:ph sz="quarter" idx="1"/>
          </p:nvPr>
        </p:nvSpPr>
        <p:spPr>
          <a:xfrm>
            <a:off x="457200" y="1219200"/>
            <a:ext cx="8229600" cy="4937760"/>
          </a:xfrm>
        </p:spPr>
        <p:txBody>
          <a:bodyPr/>
          <a:lstStyle>
            <a:lvl1pPr>
              <a:buClr>
                <a:schemeClr val="bg1"/>
              </a:buClr>
              <a:buSzPct val="90000"/>
              <a:buFont typeface="Arial" pitchFamily="34" charset="0"/>
              <a:buNone/>
              <a:defRPr/>
            </a:lvl1pPr>
            <a:lvl2pPr>
              <a:buClr>
                <a:srgbClr val="0113BF"/>
              </a:buClr>
              <a:buFont typeface="Arial" pitchFamily="34" charset="0"/>
              <a:buChar char="•"/>
              <a:defRPr/>
            </a:lvl2pPr>
            <a:lvl3pPr>
              <a:buClr>
                <a:srgbClr val="0113BF"/>
              </a:buClr>
              <a:buFont typeface="Courier New" pitchFamily="49" charset="0"/>
              <a:buChar char="o"/>
              <a:defRPr/>
            </a:lvl3pPr>
            <a:lvl4pPr>
              <a:buClr>
                <a:srgbClr val="0113BF"/>
              </a:buClr>
              <a:buFont typeface="Wingdings" pitchFamily="2" charset="2"/>
              <a:buChar char="§"/>
              <a:defRPr/>
            </a:lvl4pPr>
            <a:lvl5pPr>
              <a:buClr>
                <a:srgbClr val="0113BF"/>
              </a:buClr>
              <a:buFont typeface="Wingdings" pitchFamily="2" charset="2"/>
              <a:buChar char="ü"/>
              <a:defRPr/>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7" name="Gerade Verbindung 6"/>
          <p:cNvSpPr>
            <a:spLocks noChangeShapeType="1"/>
          </p:cNvSpPr>
          <p:nvPr userDrawn="1"/>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8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8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7" name="Datumsplatzhalter 6"/>
          <p:cNvSpPr>
            <a:spLocks noGrp="1"/>
          </p:cNvSpPr>
          <p:nvPr>
            <p:ph type="dt" sz="half" idx="10"/>
          </p:nvPr>
        </p:nvSpPr>
        <p:spPr/>
        <p:txBody>
          <a:bodyPr/>
          <a:lstStyle/>
          <a:p>
            <a:r>
              <a:rPr lang="de-DE" smtClean="0"/>
              <a:t>25.05.2011</a:t>
            </a:r>
            <a:endParaRPr lang="de-DE"/>
          </a:p>
        </p:txBody>
      </p:sp>
      <p:sp>
        <p:nvSpPr>
          <p:cNvPr id="8" name="Fußzeilenplatzhalter 7"/>
          <p:cNvSpPr>
            <a:spLocks noGrp="1"/>
          </p:cNvSpPr>
          <p:nvPr>
            <p:ph type="ftr" sz="quarter" idx="11"/>
          </p:nvPr>
        </p:nvSpPr>
        <p:spPr/>
        <p:txBody>
          <a:bodyPr/>
          <a:lstStyle/>
          <a:p>
            <a:r>
              <a:rPr lang="de-DE" smtClean="0"/>
              <a:t>Rechtliche Fragen des Filesharing</a:t>
            </a:r>
            <a:endParaRPr lang="de-DE"/>
          </a:p>
        </p:txBody>
      </p:sp>
      <p:sp>
        <p:nvSpPr>
          <p:cNvPr id="9" name="Foliennummernplatzhalter 8"/>
          <p:cNvSpPr>
            <a:spLocks noGrp="1"/>
          </p:cNvSpPr>
          <p:nvPr>
            <p:ph type="sldNum" sz="quarter" idx="12"/>
          </p:nvPr>
        </p:nvSpPr>
        <p:spPr/>
        <p:txBody>
          <a:bodyPr/>
          <a:lstStyle/>
          <a:p>
            <a:fld id="{EA9790B0-B267-4B06-A712-308B37E8B394}" type="slidenum">
              <a:rPr lang="de-DE" smtClean="0"/>
              <a:pPr/>
              <a:t>‹Nr.›</a:t>
            </a:fld>
            <a:endParaRPr lang="de-DE"/>
          </a:p>
        </p:txBody>
      </p:sp>
      <p:sp>
        <p:nvSpPr>
          <p:cNvPr id="11" name="Inhaltsplatzhalter 10"/>
          <p:cNvSpPr>
            <a:spLocks noGrp="1"/>
          </p:cNvSpPr>
          <p:nvPr>
            <p:ph sz="quarter" idx="2"/>
          </p:nvPr>
        </p:nvSpPr>
        <p:spPr>
          <a:xfrm>
            <a:off x="457200" y="2133600"/>
            <a:ext cx="4038600" cy="4038600"/>
          </a:xfrm>
        </p:spPr>
        <p:txBody>
          <a:bodyPr/>
          <a:lstStyle>
            <a:lvl1pPr>
              <a:defRPr sz="2800"/>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13" name="Inhaltsplatzhalter 12"/>
          <p:cNvSpPr>
            <a:spLocks noGrp="1"/>
          </p:cNvSpPr>
          <p:nvPr>
            <p:ph sz="quarter" idx="4"/>
          </p:nvPr>
        </p:nvSpPr>
        <p:spPr>
          <a:xfrm>
            <a:off x="4648200" y="2133600"/>
            <a:ext cx="4038600" cy="4038600"/>
          </a:xfrm>
        </p:spPr>
        <p:txBody>
          <a:bodyPr/>
          <a:lstStyle>
            <a:lvl1pPr>
              <a:defRPr sz="2800"/>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r>
              <a:rPr lang="de-DE" smtClean="0"/>
              <a:t>25.05.2011</a:t>
            </a:r>
            <a:endParaRPr lang="de-DE"/>
          </a:p>
        </p:txBody>
      </p:sp>
      <p:sp>
        <p:nvSpPr>
          <p:cNvPr id="4" name="Fußzeilenplatzhalter 3"/>
          <p:cNvSpPr>
            <a:spLocks noGrp="1"/>
          </p:cNvSpPr>
          <p:nvPr>
            <p:ph type="ftr" sz="quarter" idx="11"/>
          </p:nvPr>
        </p:nvSpPr>
        <p:spPr/>
        <p:txBody>
          <a:bodyPr/>
          <a:lstStyle/>
          <a:p>
            <a:r>
              <a:rPr lang="de-DE" smtClean="0"/>
              <a:t>Rechtliche Fragen des Filesharing</a:t>
            </a:r>
            <a:endParaRPr lang="de-DE"/>
          </a:p>
        </p:txBody>
      </p:sp>
      <p:sp>
        <p:nvSpPr>
          <p:cNvPr id="5" name="Foliennummernplatzhalter 4"/>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25.05.2011</a:t>
            </a:r>
            <a:endParaRPr lang="de-DE"/>
          </a:p>
        </p:txBody>
      </p:sp>
      <p:sp>
        <p:nvSpPr>
          <p:cNvPr id="3" name="Fußzeilenplatzhalter 2"/>
          <p:cNvSpPr>
            <a:spLocks noGrp="1"/>
          </p:cNvSpPr>
          <p:nvPr>
            <p:ph type="ftr" sz="quarter" idx="11"/>
          </p:nvPr>
        </p:nvSpPr>
        <p:spPr/>
        <p:txBody>
          <a:bodyPr/>
          <a:lstStyle/>
          <a:p>
            <a:r>
              <a:rPr lang="de-DE" smtClean="0"/>
              <a:t>Rechtliche Fragen des Filesharing</a:t>
            </a:r>
            <a:endParaRPr lang="de-DE"/>
          </a:p>
        </p:txBody>
      </p:sp>
      <p:sp>
        <p:nvSpPr>
          <p:cNvPr id="4" name="Foliennummernplatzhalter 3"/>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5CBF"/>
            </a:gs>
          </a:gsLst>
          <a:lin ang="6000000" scaled="0"/>
          <a:tileRect/>
        </a:gradFill>
        <a:effectLst/>
      </p:bgPr>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6707088" cy="990600"/>
          </a:xfrm>
          <a:prstGeom prst="rect">
            <a:avLst/>
          </a:prstGeom>
        </p:spPr>
        <p:txBody>
          <a:bodyPr vert="horz" anchor="ctr" anchorCtr="0">
            <a:noAutofit/>
          </a:bodyPr>
          <a:lstStyle/>
          <a:p>
            <a:r>
              <a:rPr kumimoji="0" lang="de-DE" dirty="0" smtClean="0"/>
              <a:t>Titelmasterformat durch Klicken bearbeiten</a:t>
            </a:r>
            <a:endParaRPr kumimoji="0" lang="en-US" dirty="0"/>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dirty="0" smtClean="0"/>
              <a:t>Textmasterformate durch Klicken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7596336" y="6356350"/>
            <a:ext cx="1093512" cy="365760"/>
          </a:xfrm>
          <a:prstGeom prst="rect">
            <a:avLst/>
          </a:prstGeom>
        </p:spPr>
        <p:txBody>
          <a:bodyPr vert="horz"/>
          <a:lstStyle>
            <a:lvl1pPr algn="r" eaLnBrk="1" latinLnBrk="0" hangingPunct="1">
              <a:defRPr kumimoji="0" sz="1400">
                <a:solidFill>
                  <a:schemeClr val="tx2"/>
                </a:solidFill>
              </a:defRPr>
            </a:lvl1pPr>
          </a:lstStyle>
          <a:p>
            <a:r>
              <a:rPr lang="de-DE" smtClean="0"/>
              <a:t>25.05.2011</a:t>
            </a:r>
            <a:endParaRPr lang="de-DE" dirty="0"/>
          </a:p>
        </p:txBody>
      </p:sp>
      <p:sp>
        <p:nvSpPr>
          <p:cNvPr id="3" name="Fußzeilenplatzhalter 2"/>
          <p:cNvSpPr>
            <a:spLocks noGrp="1"/>
          </p:cNvSpPr>
          <p:nvPr>
            <p:ph type="ftr" sz="quarter" idx="3"/>
          </p:nvPr>
        </p:nvSpPr>
        <p:spPr>
          <a:xfrm>
            <a:off x="1331640" y="6356350"/>
            <a:ext cx="6264696" cy="365760"/>
          </a:xfrm>
          <a:prstGeom prst="rect">
            <a:avLst/>
          </a:prstGeom>
        </p:spPr>
        <p:txBody>
          <a:bodyPr vert="horz"/>
          <a:lstStyle>
            <a:lvl1pPr algn="ctr" eaLnBrk="1" latinLnBrk="0" hangingPunct="1">
              <a:defRPr kumimoji="0" sz="1400">
                <a:solidFill>
                  <a:schemeClr val="tx2"/>
                </a:solidFill>
              </a:defRPr>
            </a:lvl1pPr>
          </a:lstStyle>
          <a:p>
            <a:r>
              <a:rPr lang="de-DE" smtClean="0"/>
              <a:t>Rechtliche Fragen des Filesharing</a:t>
            </a:r>
            <a:endParaRPr lang="de-DE" dirty="0"/>
          </a:p>
        </p:txBody>
      </p:sp>
      <p:sp>
        <p:nvSpPr>
          <p:cNvPr id="23" name="Foliennummernplatzhalter 22"/>
          <p:cNvSpPr>
            <a:spLocks noGrp="1"/>
          </p:cNvSpPr>
          <p:nvPr>
            <p:ph type="sldNum" sz="quarter" idx="4"/>
          </p:nvPr>
        </p:nvSpPr>
        <p:spPr>
          <a:xfrm>
            <a:off x="612648" y="6356350"/>
            <a:ext cx="718992" cy="365760"/>
          </a:xfrm>
          <a:prstGeom prst="rect">
            <a:avLst/>
          </a:prstGeom>
        </p:spPr>
        <p:txBody>
          <a:bodyPr vert="horz"/>
          <a:lstStyle>
            <a:lvl1pPr algn="l" eaLnBrk="1" latinLnBrk="0" hangingPunct="1">
              <a:defRPr kumimoji="0" sz="1400">
                <a:solidFill>
                  <a:schemeClr val="tx2"/>
                </a:solidFill>
              </a:defRPr>
            </a:lvl1pPr>
          </a:lstStyle>
          <a:p>
            <a:fld id="{EA9790B0-B267-4B06-A712-308B37E8B394}" type="slidenum">
              <a:rPr lang="de-DE" smtClean="0"/>
              <a:pPr/>
              <a:t>‹Nr.›</a:t>
            </a:fld>
            <a:endParaRPr lang="de-DE" dirty="0"/>
          </a:p>
        </p:txBody>
      </p:sp>
      <p:pic>
        <p:nvPicPr>
          <p:cNvPr id="11" name="Grafik 10" descr="logo_uni_oldenburg.jpg"/>
          <p:cNvPicPr>
            <a:picLocks noChangeAspect="1"/>
          </p:cNvPicPr>
          <p:nvPr userDrawn="1"/>
        </p:nvPicPr>
        <p:blipFill>
          <a:blip r:embed="rId12" cstate="print"/>
          <a:stretch>
            <a:fillRect/>
          </a:stretch>
        </p:blipFill>
        <p:spPr>
          <a:xfrm>
            <a:off x="7380312" y="188640"/>
            <a:ext cx="1584176" cy="9639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p:txStyles>
    <p:titleStyle>
      <a:lvl1pPr algn="l" rtl="0" eaLnBrk="1" latinLnBrk="0" hangingPunct="1">
        <a:spcBef>
          <a:spcPct val="0"/>
        </a:spcBef>
        <a:buNone/>
        <a:defRPr kumimoji="0" sz="3600" kern="1200">
          <a:solidFill>
            <a:srgbClr val="0070C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Arial" pitchFamily="34" charset="0"/>
        <a:buNone/>
        <a:defRPr kumimoji="0" sz="3200" kern="1200">
          <a:solidFill>
            <a:srgbClr val="0070C0"/>
          </a:solidFill>
          <a:latin typeface="+mn-lt"/>
          <a:ea typeface="+mn-ea"/>
          <a:cs typeface="+mn-cs"/>
        </a:defRPr>
      </a:lvl1pPr>
      <a:lvl2pPr marL="548640" indent="-274320" algn="l" rtl="0" eaLnBrk="1" latinLnBrk="0" hangingPunct="1">
        <a:spcBef>
          <a:spcPts val="500"/>
        </a:spcBef>
        <a:buClr>
          <a:srgbClr val="0113BF"/>
        </a:buClr>
        <a:buSzPct val="76000"/>
        <a:buFont typeface="Arial" pitchFamily="34" charset="0"/>
        <a:buChar char="•"/>
        <a:defRPr kumimoji="0" sz="2800" kern="1200">
          <a:solidFill>
            <a:srgbClr val="0070C0"/>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Arial" pitchFamily="34" charset="0"/>
        <a:buNone/>
        <a:defRPr kumimoji="0" sz="2400" kern="1200">
          <a:solidFill>
            <a:srgbClr val="0070C0"/>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Arial" pitchFamily="34" charset="0"/>
        <a:buNone/>
        <a:defRPr kumimoji="0" sz="2400" kern="1200">
          <a:solidFill>
            <a:srgbClr val="0070C0"/>
          </a:solidFill>
          <a:latin typeface="+mn-lt"/>
          <a:ea typeface="+mn-ea"/>
          <a:cs typeface="+mn-cs"/>
        </a:defRPr>
      </a:lvl4pPr>
      <a:lvl5pPr marL="1371600" indent="-228600" algn="l" rtl="0" eaLnBrk="1" latinLnBrk="0" hangingPunct="1">
        <a:spcBef>
          <a:spcPts val="300"/>
        </a:spcBef>
        <a:buClr>
          <a:schemeClr val="accent2"/>
        </a:buClr>
        <a:buSzPct val="70000"/>
        <a:buFont typeface="Arial" pitchFamily="34" charset="0"/>
        <a:buNone/>
        <a:defRPr kumimoji="0" sz="2400" kern="1200">
          <a:solidFill>
            <a:srgbClr val="0070C0"/>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1187624" y="5013176"/>
            <a:ext cx="7745288" cy="792088"/>
          </a:xfrm>
        </p:spPr>
        <p:txBody>
          <a:bodyPr>
            <a:normAutofit/>
          </a:bodyPr>
          <a:lstStyle/>
          <a:p>
            <a:pPr algn="ctr"/>
            <a:r>
              <a:rPr lang="de-DE" dirty="0" smtClean="0"/>
              <a:t>Bei Fragen, Anmerkungen oder Kritik: </a:t>
            </a:r>
          </a:p>
          <a:p>
            <a:pPr algn="ctr"/>
            <a:r>
              <a:rPr lang="de-DE" dirty="0" smtClean="0"/>
              <a:t>Hergen.Schlueter@Uni-Oldenburg.de</a:t>
            </a:r>
            <a:endParaRPr lang="de-DE" dirty="0"/>
          </a:p>
        </p:txBody>
      </p:sp>
      <p:sp>
        <p:nvSpPr>
          <p:cNvPr id="3" name="Textfeld 2"/>
          <p:cNvSpPr txBox="1"/>
          <p:nvPr/>
        </p:nvSpPr>
        <p:spPr>
          <a:xfrm>
            <a:off x="1331640" y="1988840"/>
            <a:ext cx="6984776" cy="1569660"/>
          </a:xfrm>
          <a:prstGeom prst="rect">
            <a:avLst/>
          </a:prstGeom>
          <a:noFill/>
        </p:spPr>
        <p:txBody>
          <a:bodyPr wrap="square" rtlCol="0">
            <a:spAutoFit/>
          </a:bodyPr>
          <a:lstStyle/>
          <a:p>
            <a:pPr algn="ctr"/>
            <a:r>
              <a:rPr lang="de-DE" sz="3200" b="1" dirty="0" smtClean="0"/>
              <a:t>Investition und Finanzierung</a:t>
            </a:r>
          </a:p>
          <a:p>
            <a:pPr algn="ctr"/>
            <a:endParaRPr lang="de-DE" sz="3200" b="1" dirty="0" smtClean="0"/>
          </a:p>
          <a:p>
            <a:pPr algn="ctr"/>
            <a:r>
              <a:rPr lang="de-DE" sz="3200" b="1" dirty="0" smtClean="0"/>
              <a:t>Tutorium Nr. 5</a:t>
            </a:r>
            <a:endParaRPr lang="de-DE"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35 (</a:t>
            </a:r>
            <a:r>
              <a:rPr lang="en-GB" dirty="0" smtClean="0"/>
              <a:t>6A9)</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2</a:t>
            </a:fld>
            <a:endParaRPr lang="de-DE"/>
          </a:p>
        </p:txBody>
      </p:sp>
      <p:sp>
        <p:nvSpPr>
          <p:cNvPr id="6" name="Inhaltsplatzhalter 5"/>
          <p:cNvSpPr>
            <a:spLocks noGrp="1"/>
          </p:cNvSpPr>
          <p:nvPr>
            <p:ph sz="quarter" idx="1"/>
          </p:nvPr>
        </p:nvSpPr>
        <p:spPr>
          <a:xfrm>
            <a:off x="457200" y="1268760"/>
            <a:ext cx="8229600" cy="4888200"/>
          </a:xfrm>
        </p:spPr>
        <p:txBody>
          <a:bodyPr/>
          <a:lstStyle/>
          <a:p>
            <a:pPr lvl="0"/>
            <a:r>
              <a:rPr lang="en-GB" sz="2400" u="sng" dirty="0" smtClean="0">
                <a:solidFill>
                  <a:schemeClr val="tx1"/>
                </a:solidFill>
              </a:rPr>
              <a:t>CALCULATING PAYBACK PERIOD AND NPV</a:t>
            </a:r>
          </a:p>
          <a:p>
            <a:pPr lvl="0"/>
            <a:endParaRPr lang="en-GB" sz="1400" dirty="0" smtClean="0">
              <a:solidFill>
                <a:schemeClr val="tx1"/>
              </a:solidFill>
            </a:endParaRPr>
          </a:p>
          <a:p>
            <a:pPr lvl="0"/>
            <a:r>
              <a:rPr lang="en-GB" sz="2000" dirty="0" err="1" smtClean="0">
                <a:solidFill>
                  <a:schemeClr val="tx1"/>
                </a:solidFill>
              </a:rPr>
              <a:t>Hideoshi</a:t>
            </a:r>
            <a:r>
              <a:rPr lang="en-GB" sz="2000" dirty="0" smtClean="0">
                <a:solidFill>
                  <a:schemeClr val="tx1"/>
                </a:solidFill>
              </a:rPr>
              <a:t> Software has the following mutually exclusive projects.</a:t>
            </a:r>
          </a:p>
          <a:p>
            <a:pPr lvl="0"/>
            <a:endParaRPr lang="en-GB" sz="2000" dirty="0" smtClean="0">
              <a:solidFill>
                <a:schemeClr val="tx1"/>
              </a:solidFill>
            </a:endParaRPr>
          </a:p>
          <a:p>
            <a:pPr lvl="0"/>
            <a:endParaRPr lang="en-GB" sz="2000" dirty="0" smtClean="0">
              <a:solidFill>
                <a:schemeClr val="tx1"/>
              </a:solidFill>
            </a:endParaRPr>
          </a:p>
          <a:p>
            <a:pPr lvl="0"/>
            <a:endParaRPr lang="en-GB" sz="2000" dirty="0" smtClean="0">
              <a:solidFill>
                <a:schemeClr val="tx1"/>
              </a:solidFill>
            </a:endParaRPr>
          </a:p>
          <a:p>
            <a:pPr lvl="0"/>
            <a:endParaRPr lang="en-GB" sz="2000" dirty="0" smtClean="0">
              <a:solidFill>
                <a:schemeClr val="tx1"/>
              </a:solidFill>
            </a:endParaRPr>
          </a:p>
          <a:p>
            <a:pPr lvl="0"/>
            <a:endParaRPr lang="en-GB" sz="1800" dirty="0" smtClean="0">
              <a:solidFill>
                <a:schemeClr val="tx1"/>
              </a:solidFill>
            </a:endParaRPr>
          </a:p>
          <a:p>
            <a:pPr marL="457200" lvl="0" indent="-457200">
              <a:buClrTx/>
              <a:buFont typeface="+mj-lt"/>
              <a:buAutoNum type="alphaLcParenR"/>
            </a:pPr>
            <a:r>
              <a:rPr lang="en-GB" sz="2000" dirty="0" smtClean="0">
                <a:solidFill>
                  <a:schemeClr val="tx1"/>
                </a:solidFill>
              </a:rPr>
              <a:t>Suppose </a:t>
            </a:r>
            <a:r>
              <a:rPr lang="en-GB" sz="2000" dirty="0" err="1" smtClean="0">
                <a:solidFill>
                  <a:schemeClr val="tx1"/>
                </a:solidFill>
              </a:rPr>
              <a:t>Hideoshi’s</a:t>
            </a:r>
            <a:r>
              <a:rPr lang="en-GB" sz="2000" dirty="0" smtClean="0">
                <a:solidFill>
                  <a:schemeClr val="tx1"/>
                </a:solidFill>
              </a:rPr>
              <a:t> payback period cut-off is two years. Which of these two projects should be chosen?</a:t>
            </a:r>
            <a:endParaRPr lang="de-DE" sz="2000" dirty="0" smtClean="0">
              <a:solidFill>
                <a:schemeClr val="tx1"/>
              </a:solidFill>
            </a:endParaRPr>
          </a:p>
          <a:p>
            <a:pPr marL="457200" lvl="0" indent="-457200">
              <a:buClrTx/>
              <a:buFont typeface="+mj-lt"/>
              <a:buAutoNum type="alphaLcParenR"/>
            </a:pPr>
            <a:r>
              <a:rPr lang="en-GB" sz="2000" dirty="0" smtClean="0">
                <a:solidFill>
                  <a:schemeClr val="tx1"/>
                </a:solidFill>
              </a:rPr>
              <a:t>Suppose </a:t>
            </a:r>
            <a:r>
              <a:rPr lang="en-GB" sz="2000" dirty="0" err="1" smtClean="0">
                <a:solidFill>
                  <a:schemeClr val="tx1"/>
                </a:solidFill>
              </a:rPr>
              <a:t>Hideoshi</a:t>
            </a:r>
            <a:r>
              <a:rPr lang="en-GB" sz="2000" dirty="0" smtClean="0">
                <a:solidFill>
                  <a:schemeClr val="tx1"/>
                </a:solidFill>
              </a:rPr>
              <a:t> uses the NPV rule to rank these two projects. Which project should be chosen if the appropriate discount rate is 10 per cent?</a:t>
            </a:r>
            <a:endParaRPr lang="de-DE" sz="2000" dirty="0" smtClean="0">
              <a:solidFill>
                <a:schemeClr val="tx1"/>
              </a:solidFill>
            </a:endParaRPr>
          </a:p>
          <a:p>
            <a:pPr lvl="0"/>
            <a:endParaRPr lang="en-US" sz="2000" dirty="0" smtClean="0"/>
          </a:p>
          <a:p>
            <a:pPr lvl="0"/>
            <a:endParaRPr lang="de-DE" dirty="0" smtClean="0">
              <a:solidFill>
                <a:schemeClr val="tx1"/>
              </a:solidFill>
            </a:endParaRPr>
          </a:p>
          <a:p>
            <a:endParaRPr lang="de-DE" dirty="0"/>
          </a:p>
        </p:txBody>
      </p:sp>
      <p:pic>
        <p:nvPicPr>
          <p:cNvPr id="1027" name="Picture 3"/>
          <p:cNvPicPr>
            <a:picLocks noChangeAspect="1" noChangeArrowheads="1"/>
          </p:cNvPicPr>
          <p:nvPr/>
        </p:nvPicPr>
        <p:blipFill>
          <a:blip r:embed="rId2" cstate="print"/>
          <a:srcRect/>
          <a:stretch>
            <a:fillRect/>
          </a:stretch>
        </p:blipFill>
        <p:spPr bwMode="auto">
          <a:xfrm>
            <a:off x="487882" y="2636912"/>
            <a:ext cx="7684518"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Zu Aufgabe 35 (</a:t>
            </a:r>
            <a:r>
              <a:rPr lang="en-GB" dirty="0" smtClean="0"/>
              <a:t>6A9)  - Interpolation</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3</a:t>
            </a:fld>
            <a:endParaRPr lang="de-DE"/>
          </a:p>
        </p:txBody>
      </p:sp>
      <p:sp>
        <p:nvSpPr>
          <p:cNvPr id="7" name="Inhaltsplatzhalter 6"/>
          <p:cNvSpPr>
            <a:spLocks noGrp="1"/>
          </p:cNvSpPr>
          <p:nvPr>
            <p:ph sz="quarter" idx="1"/>
          </p:nvPr>
        </p:nvSpPr>
        <p:spPr>
          <a:xfrm>
            <a:off x="179512" y="1556792"/>
            <a:ext cx="8856984" cy="4600168"/>
          </a:xfrm>
        </p:spPr>
        <p:txBody>
          <a:bodyPr>
            <a:normAutofit/>
          </a:bodyPr>
          <a:lstStyle/>
          <a:p>
            <a:r>
              <a:rPr lang="en-GB" sz="2400" dirty="0" smtClean="0">
                <a:solidFill>
                  <a:schemeClr val="tx1"/>
                </a:solidFill>
              </a:rPr>
              <a:t>	</a:t>
            </a:r>
            <a:r>
              <a:rPr lang="en-GB" sz="2000" dirty="0" smtClean="0">
                <a:solidFill>
                  <a:schemeClr val="tx1"/>
                </a:solidFill>
              </a:rPr>
              <a:t>Companies can calculate a more precise value using fractional years. To calculate the fractional payback period, find the fraction of year 2’s cash flows that is needed for the company to have cumulative undiscounted cash flows of ¥5,000. </a:t>
            </a:r>
          </a:p>
          <a:p>
            <a:r>
              <a:rPr lang="en-GB" sz="2000" dirty="0" smtClean="0">
                <a:solidFill>
                  <a:schemeClr val="tx1"/>
                </a:solidFill>
              </a:rPr>
              <a:t>	Divide the difference between the initial investment and the cumulative undiscounted cash flows as of year 2 by the undiscounted cash flow of year 2. </a:t>
            </a:r>
            <a:endParaRPr lang="de-DE" sz="2000" dirty="0" smtClean="0">
              <a:solidFill>
                <a:schemeClr val="tx1"/>
              </a:solidFill>
            </a:endParaRPr>
          </a:p>
          <a:p>
            <a:r>
              <a:rPr lang="en-GB" sz="2000" dirty="0" smtClean="0">
                <a:solidFill>
                  <a:schemeClr val="tx1"/>
                </a:solidFill>
              </a:rPr>
              <a:t> </a:t>
            </a:r>
            <a:endParaRPr lang="de-DE" sz="2000" dirty="0" smtClean="0">
              <a:solidFill>
                <a:schemeClr val="tx1"/>
              </a:solidFill>
            </a:endParaRPr>
          </a:p>
          <a:p>
            <a:r>
              <a:rPr lang="en-GB" sz="2000" dirty="0" smtClean="0">
                <a:solidFill>
                  <a:schemeClr val="tx1"/>
                </a:solidFill>
              </a:rPr>
              <a:t>	Payback period = 1 + (¥5,500 – ¥4,000) / ¥5,500</a:t>
            </a:r>
            <a:endParaRPr lang="de-DE" sz="2000" dirty="0" smtClean="0">
              <a:solidFill>
                <a:schemeClr val="tx1"/>
              </a:solidFill>
            </a:endParaRPr>
          </a:p>
          <a:p>
            <a:r>
              <a:rPr lang="en-GB" sz="2000" dirty="0" smtClean="0">
                <a:solidFill>
                  <a:schemeClr val="tx1"/>
                </a:solidFill>
              </a:rPr>
              <a:t>	</a:t>
            </a:r>
            <a:r>
              <a:rPr lang="en-GB" sz="2000" u="dbl" dirty="0" smtClean="0">
                <a:solidFill>
                  <a:schemeClr val="tx1"/>
                </a:solidFill>
              </a:rPr>
              <a:t>Payback period = 1.27</a:t>
            </a:r>
            <a:endParaRPr lang="de-DE" sz="2000" u="dbl" dirty="0" smtClean="0">
              <a:solidFill>
                <a:schemeClr val="tx1"/>
              </a:solidFill>
            </a:endParaRPr>
          </a:p>
          <a:p>
            <a:pPr marL="514350" indent="-514350">
              <a:buClrTx/>
              <a:buFont typeface="+mj-lt"/>
              <a:buAutoNum type="alphaLcParenR"/>
            </a:pPr>
            <a:endParaRPr lang="de-DE"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36 (</a:t>
            </a:r>
            <a:r>
              <a:rPr lang="en-GB" dirty="0" smtClean="0"/>
              <a:t>6A11</a:t>
            </a:r>
            <a:r>
              <a:rPr lang="de-DE" dirty="0" smtClean="0"/>
              <a:t>)</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4</a:t>
            </a:fld>
            <a:endParaRPr lang="de-DE"/>
          </a:p>
        </p:txBody>
      </p:sp>
      <p:sp>
        <p:nvSpPr>
          <p:cNvPr id="6" name="Inhaltsplatzhalter 5"/>
          <p:cNvSpPr>
            <a:spLocks noGrp="1"/>
          </p:cNvSpPr>
          <p:nvPr>
            <p:ph sz="quarter" idx="1"/>
          </p:nvPr>
        </p:nvSpPr>
        <p:spPr/>
        <p:txBody>
          <a:bodyPr>
            <a:normAutofit/>
          </a:bodyPr>
          <a:lstStyle/>
          <a:p>
            <a:endParaRPr lang="en-GB" sz="2400" dirty="0" smtClean="0">
              <a:solidFill>
                <a:schemeClr val="tx1"/>
              </a:solidFill>
            </a:endParaRPr>
          </a:p>
          <a:p>
            <a:r>
              <a:rPr lang="en-GB" sz="2400" u="sng" dirty="0" smtClean="0">
                <a:solidFill>
                  <a:schemeClr val="tx1"/>
                </a:solidFill>
              </a:rPr>
              <a:t>CALCULATING DISCOUNTED PAYBACK</a:t>
            </a:r>
            <a:r>
              <a:rPr lang="en-GB" sz="2400" dirty="0" smtClean="0">
                <a:solidFill>
                  <a:schemeClr val="tx1"/>
                </a:solidFill>
              </a:rPr>
              <a:t>		</a:t>
            </a:r>
            <a:endParaRPr lang="de-DE" sz="2400" dirty="0" smtClean="0">
              <a:solidFill>
                <a:schemeClr val="tx1"/>
              </a:solidFill>
            </a:endParaRPr>
          </a:p>
          <a:p>
            <a:endParaRPr lang="en-GB" sz="2400" dirty="0" smtClean="0">
              <a:solidFill>
                <a:schemeClr val="tx1"/>
              </a:solidFill>
            </a:endParaRPr>
          </a:p>
          <a:p>
            <a:r>
              <a:rPr lang="en-GB" sz="2400" dirty="0" smtClean="0">
                <a:solidFill>
                  <a:schemeClr val="tx1"/>
                </a:solidFill>
              </a:rPr>
              <a:t>An Investment project has annual cash inflows of </a:t>
            </a:r>
            <a:r>
              <a:rPr lang="en-GB" sz="2400" dirty="0" smtClean="0">
                <a:solidFill>
                  <a:srgbClr val="FF0000"/>
                </a:solidFill>
              </a:rPr>
              <a:t>€ 7.000, € 7.500, € 8.000 and € 8.500</a:t>
            </a:r>
            <a:r>
              <a:rPr lang="en-GB" sz="2400" dirty="0" smtClean="0">
                <a:solidFill>
                  <a:schemeClr val="tx1"/>
                </a:solidFill>
              </a:rPr>
              <a:t>, and a </a:t>
            </a:r>
            <a:r>
              <a:rPr lang="en-GB" sz="2400" dirty="0" smtClean="0">
                <a:solidFill>
                  <a:srgbClr val="FF0000"/>
                </a:solidFill>
              </a:rPr>
              <a:t>discount rate of 10 per cent</a:t>
            </a:r>
            <a:r>
              <a:rPr lang="en-GB" sz="2400" dirty="0" smtClean="0">
                <a:solidFill>
                  <a:schemeClr val="tx1"/>
                </a:solidFill>
              </a:rPr>
              <a:t>. </a:t>
            </a:r>
          </a:p>
          <a:p>
            <a:r>
              <a:rPr lang="en-GB" sz="2400" dirty="0" smtClean="0">
                <a:solidFill>
                  <a:schemeClr val="tx1"/>
                </a:solidFill>
              </a:rPr>
              <a:t>What is the discounted payback period for these cash flows if the initial cost is € 8.000? What if the initial cost is € 13.000? What if it is € 18.000?</a:t>
            </a:r>
            <a:endParaRPr lang="de-DE" sz="2400" dirty="0" smtClean="0">
              <a:solidFill>
                <a:schemeClr val="tx1"/>
              </a:solidFill>
            </a:endParaRPr>
          </a:p>
          <a:p>
            <a:pPr lvl="0"/>
            <a:endParaRPr lang="en-GB" sz="28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37 (</a:t>
            </a:r>
            <a:r>
              <a:rPr lang="en-GB" dirty="0" smtClean="0"/>
              <a:t>6A13)</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5</a:t>
            </a:fld>
            <a:endParaRPr lang="de-DE"/>
          </a:p>
        </p:txBody>
      </p:sp>
      <p:sp>
        <p:nvSpPr>
          <p:cNvPr id="6" name="Inhaltsplatzhalter 5"/>
          <p:cNvSpPr>
            <a:spLocks noGrp="1"/>
          </p:cNvSpPr>
          <p:nvPr>
            <p:ph sz="quarter" idx="1"/>
          </p:nvPr>
        </p:nvSpPr>
        <p:spPr>
          <a:xfrm>
            <a:off x="457200" y="1340768"/>
            <a:ext cx="8229600" cy="4816192"/>
          </a:xfrm>
        </p:spPr>
        <p:txBody>
          <a:bodyPr>
            <a:normAutofit/>
          </a:bodyPr>
          <a:lstStyle/>
          <a:p>
            <a:r>
              <a:rPr lang="en-GB" sz="2400" dirty="0" smtClean="0">
                <a:solidFill>
                  <a:schemeClr val="tx1"/>
                </a:solidFill>
              </a:rPr>
              <a:t>	</a:t>
            </a:r>
            <a:r>
              <a:rPr lang="en-GB" sz="2400" u="sng" dirty="0" smtClean="0">
                <a:solidFill>
                  <a:schemeClr val="tx1"/>
                </a:solidFill>
              </a:rPr>
              <a:t>AVERAGE ACCOUNTING RETURN</a:t>
            </a:r>
            <a:r>
              <a:rPr lang="en-GB" sz="2400" dirty="0" smtClean="0">
                <a:solidFill>
                  <a:schemeClr val="tx1"/>
                </a:solidFill>
              </a:rPr>
              <a:t>		</a:t>
            </a:r>
            <a:endParaRPr lang="de-DE" sz="2400" dirty="0" smtClean="0">
              <a:solidFill>
                <a:schemeClr val="tx1"/>
              </a:solidFill>
            </a:endParaRPr>
          </a:p>
          <a:p>
            <a:r>
              <a:rPr lang="en-GB" sz="2400" dirty="0" smtClean="0">
                <a:solidFill>
                  <a:schemeClr val="tx1"/>
                </a:solidFill>
              </a:rPr>
              <a:t>	</a:t>
            </a:r>
            <a:r>
              <a:rPr lang="en-GB" sz="2400" dirty="0" err="1" smtClean="0">
                <a:solidFill>
                  <a:schemeClr val="tx1"/>
                </a:solidFill>
              </a:rPr>
              <a:t>Bluerock</a:t>
            </a:r>
            <a:r>
              <a:rPr lang="en-GB" sz="2400" dirty="0" smtClean="0">
                <a:solidFill>
                  <a:schemeClr val="tx1"/>
                </a:solidFill>
              </a:rPr>
              <a:t> Group has invested € 8.000 in a high-tech project lasting three years. </a:t>
            </a:r>
          </a:p>
          <a:p>
            <a:r>
              <a:rPr lang="en-GB" sz="2400" dirty="0" smtClean="0">
                <a:solidFill>
                  <a:schemeClr val="tx1"/>
                </a:solidFill>
              </a:rPr>
              <a:t>	Depreciation (= </a:t>
            </a:r>
            <a:r>
              <a:rPr lang="en-GB" sz="2400" dirty="0" err="1" smtClean="0">
                <a:solidFill>
                  <a:schemeClr val="tx1"/>
                </a:solidFill>
              </a:rPr>
              <a:t>Abschreibung</a:t>
            </a:r>
            <a:r>
              <a:rPr lang="en-GB" sz="2400" dirty="0" smtClean="0">
                <a:solidFill>
                  <a:schemeClr val="tx1"/>
                </a:solidFill>
              </a:rPr>
              <a:t>) is € 4.000, € 2.500 and € 1.500 in year 1, 2 and 3, respectively. The project generates pre-tax income of € 2.000 each year. </a:t>
            </a:r>
          </a:p>
          <a:p>
            <a:r>
              <a:rPr lang="en-GB" sz="2400" dirty="0" smtClean="0">
                <a:solidFill>
                  <a:schemeClr val="tx1"/>
                </a:solidFill>
              </a:rPr>
              <a:t>	The pre-tax income already includes the depreciation expense. If the tax rate is 25 per cent, what is the project’s average accounting return (AAR)? </a:t>
            </a:r>
            <a:endParaRPr lang="de-DE" sz="2400" dirty="0" smtClean="0">
              <a:solidFill>
                <a:schemeClr val="tx1"/>
              </a:solidFill>
            </a:endParaRPr>
          </a:p>
          <a:p>
            <a:endParaRPr lang="en-GB"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457200" y="152400"/>
            <a:ext cx="6851104" cy="990600"/>
          </a:xfrm>
        </p:spPr>
        <p:txBody>
          <a:bodyPr/>
          <a:lstStyle/>
          <a:p>
            <a:r>
              <a:rPr lang="de-DE" dirty="0" smtClean="0"/>
              <a:t>Lösung zu Aufgabe 37 (</a:t>
            </a:r>
            <a:r>
              <a:rPr lang="en-GB" dirty="0" smtClean="0"/>
              <a:t>6A13)</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6</a:t>
            </a:fld>
            <a:endParaRPr lang="de-DE"/>
          </a:p>
        </p:txBody>
      </p:sp>
      <p:sp>
        <p:nvSpPr>
          <p:cNvPr id="6" name="Inhaltsplatzhalter 5"/>
          <p:cNvSpPr>
            <a:spLocks noGrp="1"/>
          </p:cNvSpPr>
          <p:nvPr>
            <p:ph sz="quarter" idx="1"/>
          </p:nvPr>
        </p:nvSpPr>
        <p:spPr/>
        <p:txBody>
          <a:bodyPr/>
          <a:lstStyle/>
          <a:p>
            <a:r>
              <a:rPr lang="en-GB" dirty="0" smtClean="0"/>
              <a:t>	</a:t>
            </a:r>
          </a:p>
          <a:p>
            <a:r>
              <a:rPr lang="en-GB" sz="2400" dirty="0" smtClean="0">
                <a:solidFill>
                  <a:schemeClr val="tx1"/>
                </a:solidFill>
              </a:rPr>
              <a:t>	First, we need to determine the average book value of the project. The book value is the gross investment minus accumulated depreciation. </a:t>
            </a:r>
            <a:endParaRPr lang="de-DE" dirty="0" smtClean="0">
              <a:solidFill>
                <a:schemeClr val="tx1"/>
              </a:solidFill>
            </a:endParaRPr>
          </a:p>
          <a:p>
            <a:endParaRPr lang="en-GB" dirty="0" smtClean="0"/>
          </a:p>
          <a:p>
            <a:endParaRPr lang="de-DE" dirty="0"/>
          </a:p>
        </p:txBody>
      </p:sp>
      <p:graphicFrame>
        <p:nvGraphicFramePr>
          <p:cNvPr id="7" name="Tabelle 6"/>
          <p:cNvGraphicFramePr>
            <a:graphicFrameLocks noGrp="1"/>
          </p:cNvGraphicFramePr>
          <p:nvPr/>
        </p:nvGraphicFramePr>
        <p:xfrm>
          <a:off x="827584" y="3645024"/>
          <a:ext cx="7503160" cy="1752600"/>
        </p:xfrm>
        <a:graphic>
          <a:graphicData uri="http://schemas.openxmlformats.org/drawingml/2006/table">
            <a:tbl>
              <a:tblPr firstRow="1" bandRow="1">
                <a:tableStyleId>{5C22544A-7EE6-4342-B048-85BDC9FD1C3A}</a:tableStyleId>
              </a:tblPr>
              <a:tblGrid>
                <a:gridCol w="2037080"/>
                <a:gridCol w="1808480"/>
                <a:gridCol w="1219200"/>
                <a:gridCol w="1219200"/>
                <a:gridCol w="1219200"/>
              </a:tblGrid>
              <a:tr h="370840">
                <a:tc>
                  <a:txBody>
                    <a:bodyPr/>
                    <a:lstStyle/>
                    <a:p>
                      <a:endParaRPr lang="de-DE" dirty="0"/>
                    </a:p>
                  </a:txBody>
                  <a:tcPr/>
                </a:tc>
                <a:tc>
                  <a:txBody>
                    <a:bodyPr/>
                    <a:lstStyle/>
                    <a:p>
                      <a:r>
                        <a:rPr lang="de-DE" dirty="0" err="1" smtClean="0"/>
                        <a:t>Purchase</a:t>
                      </a:r>
                      <a:r>
                        <a:rPr lang="de-DE" baseline="0" dirty="0" smtClean="0"/>
                        <a:t> </a:t>
                      </a:r>
                      <a:r>
                        <a:rPr lang="de-DE" baseline="0" dirty="0" err="1" smtClean="0"/>
                        <a:t>date</a:t>
                      </a:r>
                      <a:endParaRPr lang="de-DE" dirty="0"/>
                    </a:p>
                  </a:txBody>
                  <a:tcPr/>
                </a:tc>
                <a:tc>
                  <a:txBody>
                    <a:bodyPr/>
                    <a:lstStyle/>
                    <a:p>
                      <a:r>
                        <a:rPr lang="de-DE" dirty="0" smtClean="0"/>
                        <a:t>Year I</a:t>
                      </a:r>
                      <a:endParaRPr lang="de-DE" dirty="0"/>
                    </a:p>
                  </a:txBody>
                  <a:tcPr/>
                </a:tc>
                <a:tc>
                  <a:txBody>
                    <a:bodyPr/>
                    <a:lstStyle/>
                    <a:p>
                      <a:r>
                        <a:rPr lang="de-DE" dirty="0" smtClean="0"/>
                        <a:t>Year II</a:t>
                      </a:r>
                      <a:endParaRPr lang="de-DE" dirty="0"/>
                    </a:p>
                  </a:txBody>
                  <a:tcPr/>
                </a:tc>
                <a:tc>
                  <a:txBody>
                    <a:bodyPr/>
                    <a:lstStyle/>
                    <a:p>
                      <a:r>
                        <a:rPr lang="de-DE" dirty="0" smtClean="0"/>
                        <a:t>Year III</a:t>
                      </a:r>
                      <a:endParaRPr lang="de-DE" dirty="0"/>
                    </a:p>
                  </a:txBody>
                  <a:tcPr/>
                </a:tc>
              </a:tr>
              <a:tr h="370840">
                <a:tc>
                  <a:txBody>
                    <a:bodyPr/>
                    <a:lstStyle/>
                    <a:p>
                      <a:r>
                        <a:rPr lang="de-DE" dirty="0" smtClean="0"/>
                        <a:t>Gross Investment</a:t>
                      </a:r>
                      <a:endParaRPr lang="de-DE" dirty="0"/>
                    </a:p>
                  </a:txBody>
                  <a:tcPr/>
                </a:tc>
                <a:tc>
                  <a:txBody>
                    <a:bodyPr/>
                    <a:lstStyle/>
                    <a:p>
                      <a:pPr algn="ctr"/>
                      <a:r>
                        <a:rPr lang="de-DE" dirty="0" smtClean="0"/>
                        <a:t>8000</a:t>
                      </a:r>
                      <a:r>
                        <a:rPr lang="de-DE" baseline="0" dirty="0" smtClean="0"/>
                        <a:t> €</a:t>
                      </a:r>
                      <a:endParaRPr lang="de-DE" dirty="0"/>
                    </a:p>
                  </a:txBody>
                  <a:tcPr/>
                </a:tc>
                <a:tc>
                  <a:txBody>
                    <a:bodyPr/>
                    <a:lstStyle/>
                    <a:p>
                      <a:pPr algn="ctr"/>
                      <a:r>
                        <a:rPr lang="de-DE" dirty="0" smtClean="0"/>
                        <a:t>8000 €</a:t>
                      </a:r>
                      <a:endParaRPr lang="de-DE" dirty="0"/>
                    </a:p>
                  </a:txBody>
                  <a:tcPr/>
                </a:tc>
                <a:tc>
                  <a:txBody>
                    <a:bodyPr/>
                    <a:lstStyle/>
                    <a:p>
                      <a:pPr algn="ctr"/>
                      <a:r>
                        <a:rPr lang="de-DE" dirty="0" smtClean="0"/>
                        <a:t>8000 €</a:t>
                      </a:r>
                      <a:endParaRPr lang="de-DE" dirty="0"/>
                    </a:p>
                  </a:txBody>
                  <a:tcPr/>
                </a:tc>
                <a:tc>
                  <a:txBody>
                    <a:bodyPr/>
                    <a:lstStyle/>
                    <a:p>
                      <a:pPr algn="ctr"/>
                      <a:r>
                        <a:rPr lang="de-DE" dirty="0" smtClean="0"/>
                        <a:t>8000 €</a:t>
                      </a:r>
                      <a:endParaRPr lang="de-DE" dirty="0"/>
                    </a:p>
                  </a:txBody>
                  <a:tcPr/>
                </a:tc>
              </a:tr>
              <a:tr h="370840">
                <a:tc>
                  <a:txBody>
                    <a:bodyPr/>
                    <a:lstStyle/>
                    <a:p>
                      <a:r>
                        <a:rPr lang="de-DE" dirty="0" err="1" smtClean="0"/>
                        <a:t>Less</a:t>
                      </a:r>
                      <a:r>
                        <a:rPr lang="de-DE" dirty="0" smtClean="0"/>
                        <a:t> </a:t>
                      </a:r>
                      <a:r>
                        <a:rPr lang="de-DE" dirty="0" err="1" smtClean="0"/>
                        <a:t>accumulated</a:t>
                      </a:r>
                      <a:r>
                        <a:rPr lang="de-DE" baseline="0" dirty="0" smtClean="0"/>
                        <a:t> </a:t>
                      </a:r>
                      <a:r>
                        <a:rPr lang="de-DE" baseline="0" dirty="0" err="1" smtClean="0"/>
                        <a:t>depreciation</a:t>
                      </a:r>
                      <a:endParaRPr lang="de-DE" dirty="0"/>
                    </a:p>
                  </a:txBody>
                  <a:tcPr/>
                </a:tc>
                <a:tc>
                  <a:txBody>
                    <a:bodyPr/>
                    <a:lstStyle/>
                    <a:p>
                      <a:pPr algn="ctr"/>
                      <a:r>
                        <a:rPr lang="de-DE" dirty="0" smtClean="0"/>
                        <a:t>0 €</a:t>
                      </a:r>
                      <a:endParaRPr lang="de-DE" dirty="0"/>
                    </a:p>
                  </a:txBody>
                  <a:tcPr/>
                </a:tc>
                <a:tc>
                  <a:txBody>
                    <a:bodyPr/>
                    <a:lstStyle/>
                    <a:p>
                      <a:pPr algn="ctr"/>
                      <a:r>
                        <a:rPr lang="de-DE" dirty="0" smtClean="0"/>
                        <a:t>4000 €</a:t>
                      </a:r>
                      <a:endParaRPr lang="de-DE" dirty="0"/>
                    </a:p>
                  </a:txBody>
                  <a:tcPr/>
                </a:tc>
                <a:tc>
                  <a:txBody>
                    <a:bodyPr/>
                    <a:lstStyle/>
                    <a:p>
                      <a:pPr algn="ctr"/>
                      <a:r>
                        <a:rPr lang="de-DE" dirty="0" smtClean="0"/>
                        <a:t>6500</a:t>
                      </a:r>
                      <a:r>
                        <a:rPr lang="de-DE" baseline="0" dirty="0" smtClean="0"/>
                        <a:t> €</a:t>
                      </a:r>
                      <a:endParaRPr lang="de-DE" dirty="0"/>
                    </a:p>
                  </a:txBody>
                  <a:tcPr/>
                </a:tc>
                <a:tc>
                  <a:txBody>
                    <a:bodyPr/>
                    <a:lstStyle/>
                    <a:p>
                      <a:pPr algn="ctr"/>
                      <a:r>
                        <a:rPr lang="de-DE" dirty="0" smtClean="0"/>
                        <a:t>8000 €</a:t>
                      </a:r>
                      <a:endParaRPr lang="de-DE" dirty="0"/>
                    </a:p>
                  </a:txBody>
                  <a:tcPr/>
                </a:tc>
              </a:tr>
              <a:tr h="370840">
                <a:tc>
                  <a:txBody>
                    <a:bodyPr/>
                    <a:lstStyle/>
                    <a:p>
                      <a:r>
                        <a:rPr lang="de-DE" dirty="0" smtClean="0"/>
                        <a:t>= </a:t>
                      </a:r>
                      <a:r>
                        <a:rPr lang="de-DE" dirty="0" err="1" smtClean="0"/>
                        <a:t>net</a:t>
                      </a:r>
                      <a:r>
                        <a:rPr lang="de-DE" dirty="0" smtClean="0"/>
                        <a:t> </a:t>
                      </a:r>
                      <a:r>
                        <a:rPr lang="de-DE" dirty="0" err="1" smtClean="0"/>
                        <a:t>investment</a:t>
                      </a:r>
                      <a:endParaRPr lang="de-DE" dirty="0"/>
                    </a:p>
                  </a:txBody>
                  <a:tcPr/>
                </a:tc>
                <a:tc>
                  <a:txBody>
                    <a:bodyPr/>
                    <a:lstStyle/>
                    <a:p>
                      <a:pPr algn="ctr"/>
                      <a:r>
                        <a:rPr lang="de-DE" dirty="0" smtClean="0"/>
                        <a:t>8000 €</a:t>
                      </a:r>
                      <a:endParaRPr lang="de-DE" dirty="0"/>
                    </a:p>
                  </a:txBody>
                  <a:tcPr/>
                </a:tc>
                <a:tc>
                  <a:txBody>
                    <a:bodyPr/>
                    <a:lstStyle/>
                    <a:p>
                      <a:pPr algn="ctr"/>
                      <a:r>
                        <a:rPr lang="de-DE" dirty="0" smtClean="0"/>
                        <a:t>4000 €</a:t>
                      </a:r>
                      <a:endParaRPr lang="de-DE" dirty="0"/>
                    </a:p>
                  </a:txBody>
                  <a:tcPr/>
                </a:tc>
                <a:tc>
                  <a:txBody>
                    <a:bodyPr/>
                    <a:lstStyle/>
                    <a:p>
                      <a:pPr algn="ctr"/>
                      <a:r>
                        <a:rPr lang="de-DE" dirty="0" smtClean="0"/>
                        <a:t>1500 €</a:t>
                      </a:r>
                      <a:endParaRPr lang="de-DE" dirty="0"/>
                    </a:p>
                  </a:txBody>
                  <a:tcPr/>
                </a:tc>
                <a:tc>
                  <a:txBody>
                    <a:bodyPr/>
                    <a:lstStyle/>
                    <a:p>
                      <a:pPr algn="ctr"/>
                      <a:r>
                        <a:rPr lang="de-DE" dirty="0" smtClean="0"/>
                        <a:t>0 €</a:t>
                      </a:r>
                      <a:endParaRPr lang="de-DE"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38 (</a:t>
            </a:r>
            <a:r>
              <a:rPr lang="en-GB" dirty="0" smtClean="0"/>
              <a:t>6A14)</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7</a:t>
            </a:fld>
            <a:endParaRPr lang="de-DE"/>
          </a:p>
        </p:txBody>
      </p:sp>
      <p:sp>
        <p:nvSpPr>
          <p:cNvPr id="6" name="Inhaltsplatzhalter 5"/>
          <p:cNvSpPr>
            <a:spLocks noGrp="1"/>
          </p:cNvSpPr>
          <p:nvPr>
            <p:ph sz="quarter" idx="1"/>
          </p:nvPr>
        </p:nvSpPr>
        <p:spPr>
          <a:xfrm>
            <a:off x="457200" y="1628800"/>
            <a:ext cx="8229600" cy="4824536"/>
          </a:xfrm>
        </p:spPr>
        <p:txBody>
          <a:bodyPr>
            <a:normAutofit/>
          </a:bodyPr>
          <a:lstStyle/>
          <a:p>
            <a:r>
              <a:rPr lang="en-GB" sz="2400" dirty="0" smtClean="0"/>
              <a:t>	</a:t>
            </a:r>
            <a:r>
              <a:rPr lang="en-GB" sz="2400" u="sng" dirty="0" smtClean="0">
                <a:solidFill>
                  <a:schemeClr val="tx1"/>
                </a:solidFill>
              </a:rPr>
              <a:t>CALCULATING IRR</a:t>
            </a:r>
            <a:r>
              <a:rPr lang="en-GB" sz="2400" dirty="0" smtClean="0">
                <a:solidFill>
                  <a:schemeClr val="tx1"/>
                </a:solidFill>
              </a:rPr>
              <a:t>	</a:t>
            </a:r>
            <a:endParaRPr lang="de-DE" sz="2400" dirty="0" smtClean="0">
              <a:solidFill>
                <a:schemeClr val="tx1"/>
              </a:solidFill>
            </a:endParaRPr>
          </a:p>
          <a:p>
            <a:endParaRPr lang="en-GB" sz="1050" dirty="0" smtClean="0">
              <a:solidFill>
                <a:schemeClr val="tx1"/>
              </a:solidFill>
            </a:endParaRPr>
          </a:p>
          <a:p>
            <a:r>
              <a:rPr lang="en-GB" sz="2400" dirty="0" smtClean="0">
                <a:solidFill>
                  <a:schemeClr val="tx1"/>
                </a:solidFill>
              </a:rPr>
              <a:t>	Calculate the NPV of the following project for discount rates of 0, 50 and 100 per cent. </a:t>
            </a:r>
          </a:p>
          <a:p>
            <a:r>
              <a:rPr lang="en-GB" sz="2400" dirty="0" smtClean="0">
                <a:solidFill>
                  <a:schemeClr val="tx1"/>
                </a:solidFill>
              </a:rPr>
              <a:t>	What is the IRR of the project?</a:t>
            </a:r>
          </a:p>
        </p:txBody>
      </p:sp>
      <p:pic>
        <p:nvPicPr>
          <p:cNvPr id="1027" name="Picture 3"/>
          <p:cNvPicPr>
            <a:picLocks noChangeAspect="1" noChangeArrowheads="1"/>
          </p:cNvPicPr>
          <p:nvPr/>
        </p:nvPicPr>
        <p:blipFill>
          <a:blip r:embed="rId2" cstate="print"/>
          <a:srcRect/>
          <a:stretch>
            <a:fillRect/>
          </a:stretch>
        </p:blipFill>
        <p:spPr bwMode="auto">
          <a:xfrm>
            <a:off x="755576" y="3717032"/>
            <a:ext cx="8064896"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39 (</a:t>
            </a:r>
            <a:r>
              <a:rPr lang="en-GB" dirty="0" smtClean="0"/>
              <a:t>6A6)</a:t>
            </a:r>
            <a:endParaRPr lang="de-DE" dirty="0"/>
          </a:p>
        </p:txBody>
      </p:sp>
      <p:sp>
        <p:nvSpPr>
          <p:cNvPr id="3" name="Datumsplatzhalter 2"/>
          <p:cNvSpPr>
            <a:spLocks noGrp="1"/>
          </p:cNvSpPr>
          <p:nvPr>
            <p:ph type="dt" sz="half" idx="10"/>
          </p:nvPr>
        </p:nvSpPr>
        <p:spPr/>
        <p:txBody>
          <a:bodyPr/>
          <a:lstStyle/>
          <a:p>
            <a:r>
              <a:rPr lang="de-DE" dirty="0" smtClean="0"/>
              <a:t>04.07.2011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8</a:t>
            </a:fld>
            <a:endParaRPr lang="de-DE"/>
          </a:p>
        </p:txBody>
      </p:sp>
      <p:sp>
        <p:nvSpPr>
          <p:cNvPr id="6" name="Inhaltsplatzhalter 5"/>
          <p:cNvSpPr>
            <a:spLocks noGrp="1"/>
          </p:cNvSpPr>
          <p:nvPr>
            <p:ph sz="quarter" idx="1"/>
          </p:nvPr>
        </p:nvSpPr>
        <p:spPr>
          <a:xfrm>
            <a:off x="457200" y="1412776"/>
            <a:ext cx="8229600" cy="4744184"/>
          </a:xfrm>
        </p:spPr>
        <p:txBody>
          <a:bodyPr>
            <a:normAutofit/>
          </a:bodyPr>
          <a:lstStyle/>
          <a:p>
            <a:endParaRPr lang="en-GB" sz="2400" dirty="0" smtClean="0">
              <a:solidFill>
                <a:schemeClr val="tx1"/>
              </a:solidFill>
            </a:endParaRPr>
          </a:p>
          <a:p>
            <a:endParaRPr lang="en-GB" sz="2400" dirty="0" smtClean="0">
              <a:solidFill>
                <a:schemeClr val="tx1"/>
              </a:solidFill>
            </a:endParaRPr>
          </a:p>
          <a:p>
            <a:r>
              <a:rPr lang="en-GB" sz="2400" dirty="0" smtClean="0">
                <a:solidFill>
                  <a:schemeClr val="tx1"/>
                </a:solidFill>
              </a:rPr>
              <a:t>	</a:t>
            </a:r>
            <a:r>
              <a:rPr lang="en-GB" sz="2400" u="sng" dirty="0" smtClean="0">
                <a:solidFill>
                  <a:schemeClr val="tx1"/>
                </a:solidFill>
              </a:rPr>
              <a:t>PROBLEMS WITH IRR	</a:t>
            </a:r>
            <a:r>
              <a:rPr lang="en-GB" sz="2400" dirty="0" smtClean="0">
                <a:solidFill>
                  <a:schemeClr val="tx1"/>
                </a:solidFill>
              </a:rPr>
              <a:t>	</a:t>
            </a:r>
            <a:endParaRPr lang="de-DE" sz="2400" dirty="0" smtClean="0">
              <a:solidFill>
                <a:schemeClr val="tx1"/>
              </a:solidFill>
            </a:endParaRPr>
          </a:p>
          <a:p>
            <a:r>
              <a:rPr lang="en-GB" sz="1600" dirty="0" smtClean="0">
                <a:solidFill>
                  <a:schemeClr val="tx1"/>
                </a:solidFill>
              </a:rPr>
              <a:t>	</a:t>
            </a:r>
          </a:p>
          <a:p>
            <a:r>
              <a:rPr lang="en-GB" sz="2400" dirty="0" smtClean="0">
                <a:solidFill>
                  <a:schemeClr val="tx1"/>
                </a:solidFill>
              </a:rPr>
              <a:t>	Review the main problems that arise when one uses only IRR to evaluate potential projects.</a:t>
            </a:r>
            <a:endParaRPr lang="de-DE" sz="2400"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171</Words>
  <Application>Microsoft Office PowerPoint</Application>
  <PresentationFormat>Bildschirmpräsentation (4:3)</PresentationFormat>
  <Paragraphs>81</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Okeanos</vt:lpstr>
      <vt:lpstr>Folie 1</vt:lpstr>
      <vt:lpstr>Aufgabe 35 (6A9)</vt:lpstr>
      <vt:lpstr>Zu Aufgabe 35 (6A9)  - Interpolation</vt:lpstr>
      <vt:lpstr>Aufgabe 36 (6A11)</vt:lpstr>
      <vt:lpstr>Aufgabe 37 (6A13)</vt:lpstr>
      <vt:lpstr>Lösung zu Aufgabe 37 (6A13)</vt:lpstr>
      <vt:lpstr>Aufgabe 38 (6A14)</vt:lpstr>
      <vt:lpstr>Aufgabe 39 (6A6)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Carina</dc:creator>
  <cp:lastModifiedBy>Hergen Schlüter</cp:lastModifiedBy>
  <cp:revision>409</cp:revision>
  <dcterms:created xsi:type="dcterms:W3CDTF">2011-04-17T15:32:11Z</dcterms:created>
  <dcterms:modified xsi:type="dcterms:W3CDTF">2011-07-04T19:07:39Z</dcterms:modified>
</cp:coreProperties>
</file>