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312" r:id="rId2"/>
    <p:sldId id="311" r:id="rId3"/>
    <p:sldId id="318" r:id="rId4"/>
    <p:sldId id="361" r:id="rId5"/>
    <p:sldId id="365" r:id="rId6"/>
    <p:sldId id="366" r:id="rId7"/>
    <p:sldId id="363" r:id="rId8"/>
    <p:sldId id="367" r:id="rId9"/>
    <p:sldId id="371" r:id="rId10"/>
    <p:sldId id="372" r:id="rId11"/>
    <p:sldId id="332" r:id="rId12"/>
    <p:sldId id="345" r:id="rId13"/>
    <p:sldId id="360" r:id="rId14"/>
    <p:sldId id="368"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3BF"/>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AC6CE-1683-452B-8545-68A3DD6FF77E}" type="datetimeFigureOut">
              <a:rPr lang="de-DE" smtClean="0"/>
              <a:pPr/>
              <a:t>11.07.2011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8B38F-B797-4A8F-94E4-2A449191DE5A}"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Untertitel 8"/>
          <p:cNvSpPr>
            <a:spLocks noGrp="1"/>
          </p:cNvSpPr>
          <p:nvPr>
            <p:ph type="subTitle" idx="1"/>
          </p:nvPr>
        </p:nvSpPr>
        <p:spPr>
          <a:xfrm>
            <a:off x="1219200" y="5124450"/>
            <a:ext cx="6858000" cy="533400"/>
          </a:xfrm>
        </p:spPr>
        <p:txBody>
          <a:bodyPr/>
          <a:lstStyle>
            <a:lvl1pPr marL="0" indent="0" algn="r">
              <a:buNone/>
              <a:defRPr sz="2000">
                <a:solidFill>
                  <a:srgbClr val="0070C0"/>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smtClean="0"/>
              <a:t>Formatvorlage des Untertitelmasters durch Klicken bearbeiten</a:t>
            </a:r>
            <a:endParaRPr kumimoji="0" lang="en-US" dirty="0"/>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899592" y="2060848"/>
            <a:ext cx="216024" cy="1512168"/>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113BF"/>
                </a:solidFill>
              </a:defRPr>
            </a:lvl1pPr>
          </a:lstStyle>
          <a:p>
            <a:r>
              <a:rPr kumimoji="0" lang="de-DE" dirty="0" smtClean="0"/>
              <a:t>Titelmasterformat durch Klicken bearbeiten</a:t>
            </a:r>
            <a:endParaRPr kumimoji="0" lang="en-US" dirty="0"/>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8" name="Inhaltsplatzhalter 7"/>
          <p:cNvSpPr>
            <a:spLocks noGrp="1"/>
          </p:cNvSpPr>
          <p:nvPr>
            <p:ph sz="quarter" idx="1"/>
          </p:nvPr>
        </p:nvSpPr>
        <p:spPr>
          <a:xfrm>
            <a:off x="457200" y="1219200"/>
            <a:ext cx="8229600" cy="4937760"/>
          </a:xfrm>
        </p:spPr>
        <p:txBody>
          <a:bodyPr/>
          <a:lstStyle>
            <a:lvl1pPr>
              <a:buClr>
                <a:schemeClr val="bg1"/>
              </a:buClr>
              <a:buSzPct val="90000"/>
              <a:buFont typeface="Arial" pitchFamily="34" charset="0"/>
              <a:buNone/>
              <a:defRPr/>
            </a:lvl1pPr>
            <a:lvl2pPr>
              <a:buClr>
                <a:srgbClr val="0113BF"/>
              </a:buClr>
              <a:buFont typeface="Arial" pitchFamily="34" charset="0"/>
              <a:buChar char="•"/>
              <a:defRPr/>
            </a:lvl2pPr>
            <a:lvl3pPr>
              <a:buClr>
                <a:srgbClr val="0113BF"/>
              </a:buClr>
              <a:buFont typeface="Courier New" pitchFamily="49" charset="0"/>
              <a:buChar char="o"/>
              <a:defRPr/>
            </a:lvl3pPr>
            <a:lvl4pPr>
              <a:buClr>
                <a:srgbClr val="0113BF"/>
              </a:buClr>
              <a:buFont typeface="Wingdings" pitchFamily="2" charset="2"/>
              <a:buChar char="§"/>
              <a:defRPr/>
            </a:lvl4pPr>
            <a:lvl5pPr>
              <a:buClr>
                <a:srgbClr val="0113BF"/>
              </a:buClr>
              <a:buFont typeface="Wingdings" pitchFamily="2" charset="2"/>
              <a:buChar char="ü"/>
              <a:defRPr/>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7" name="Gerade Verbindung 6"/>
          <p:cNvSpPr>
            <a:spLocks noChangeShapeType="1"/>
          </p:cNvSpPr>
          <p:nvPr userDrawn="1"/>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7" name="Datumsplatzhalter 6"/>
          <p:cNvSpPr>
            <a:spLocks noGrp="1"/>
          </p:cNvSpPr>
          <p:nvPr>
            <p:ph type="dt" sz="half" idx="10"/>
          </p:nvPr>
        </p:nvSpPr>
        <p:spPr/>
        <p:txBody>
          <a:bodyPr/>
          <a:lstStyle/>
          <a:p>
            <a:r>
              <a:rPr lang="de-DE" smtClean="0"/>
              <a:t>25.05.2011</a:t>
            </a:r>
            <a:endParaRPr lang="de-DE"/>
          </a:p>
        </p:txBody>
      </p:sp>
      <p:sp>
        <p:nvSpPr>
          <p:cNvPr id="8" name="Fußzeilenplatzhalter 7"/>
          <p:cNvSpPr>
            <a:spLocks noGrp="1"/>
          </p:cNvSpPr>
          <p:nvPr>
            <p:ph type="ftr" sz="quarter" idx="11"/>
          </p:nvPr>
        </p:nvSpPr>
        <p:spPr/>
        <p:txBody>
          <a:bodyPr/>
          <a:lstStyle/>
          <a:p>
            <a:r>
              <a:rPr lang="de-DE" smtClean="0"/>
              <a:t>Rechtliche Fragen des Filesharing</a:t>
            </a:r>
            <a:endParaRPr lang="de-DE"/>
          </a:p>
        </p:txBody>
      </p:sp>
      <p:sp>
        <p:nvSpPr>
          <p:cNvPr id="9" name="Foliennummernplatzhalter 8"/>
          <p:cNvSpPr>
            <a:spLocks noGrp="1"/>
          </p:cNvSpPr>
          <p:nvPr>
            <p:ph type="sldNum" sz="quarter" idx="12"/>
          </p:nvPr>
        </p:nvSpPr>
        <p:spPr/>
        <p:txBody>
          <a:bodyPr/>
          <a:lstStyle/>
          <a:p>
            <a:fld id="{EA9790B0-B267-4B06-A712-308B37E8B394}" type="slidenum">
              <a:rPr lang="de-DE" smtClean="0"/>
              <a:pPr/>
              <a:t>‹Nr.›</a:t>
            </a:fld>
            <a:endParaRPr lang="de-DE"/>
          </a:p>
        </p:txBody>
      </p:sp>
      <p:sp>
        <p:nvSpPr>
          <p:cNvPr id="11" name="Inhaltsplatzhalter 10"/>
          <p:cNvSpPr>
            <a:spLocks noGrp="1"/>
          </p:cNvSpPr>
          <p:nvPr>
            <p:ph sz="quarter" idx="2"/>
          </p:nvPr>
        </p:nvSpPr>
        <p:spPr>
          <a:xfrm>
            <a:off x="457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13" name="Inhaltsplatzhalter 12"/>
          <p:cNvSpPr>
            <a:spLocks noGrp="1"/>
          </p:cNvSpPr>
          <p:nvPr>
            <p:ph sz="quarter" idx="4"/>
          </p:nvPr>
        </p:nvSpPr>
        <p:spPr>
          <a:xfrm>
            <a:off x="4648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r>
              <a:rPr lang="de-DE" smtClean="0"/>
              <a:t>25.05.2011</a:t>
            </a:r>
            <a:endParaRPr lang="de-DE"/>
          </a:p>
        </p:txBody>
      </p:sp>
      <p:sp>
        <p:nvSpPr>
          <p:cNvPr id="4" name="Fußzeilenplatzhalter 3"/>
          <p:cNvSpPr>
            <a:spLocks noGrp="1"/>
          </p:cNvSpPr>
          <p:nvPr>
            <p:ph type="ftr" sz="quarter" idx="11"/>
          </p:nvPr>
        </p:nvSpPr>
        <p:spPr/>
        <p:txBody>
          <a:bodyPr/>
          <a:lstStyle/>
          <a:p>
            <a:r>
              <a:rPr lang="de-DE" smtClean="0"/>
              <a:t>Rechtliche Fragen des Filesharing</a:t>
            </a:r>
            <a:endParaRPr lang="de-DE"/>
          </a:p>
        </p:txBody>
      </p:sp>
      <p:sp>
        <p:nvSpPr>
          <p:cNvPr id="5" name="Foliennummernplatzhalter 4"/>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25.05.2011</a:t>
            </a:r>
            <a:endParaRPr lang="de-DE"/>
          </a:p>
        </p:txBody>
      </p:sp>
      <p:sp>
        <p:nvSpPr>
          <p:cNvPr id="3" name="Fußzeilenplatzhalter 2"/>
          <p:cNvSpPr>
            <a:spLocks noGrp="1"/>
          </p:cNvSpPr>
          <p:nvPr>
            <p:ph type="ftr" sz="quarter" idx="11"/>
          </p:nvPr>
        </p:nvSpPr>
        <p:spPr/>
        <p:txBody>
          <a:bodyPr/>
          <a:lstStyle/>
          <a:p>
            <a:r>
              <a:rPr lang="de-DE" smtClean="0"/>
              <a:t>Rechtliche Fragen des Filesharing</a:t>
            </a:r>
            <a:endParaRPr lang="de-DE"/>
          </a:p>
        </p:txBody>
      </p:sp>
      <p:sp>
        <p:nvSpPr>
          <p:cNvPr id="4" name="Foliennummernplatzhalter 3"/>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5CBF"/>
            </a:gs>
          </a:gsLst>
          <a:lin ang="6000000" scaled="0"/>
          <a:tileRect/>
        </a:gradFill>
        <a:effectLst/>
      </p:bgPr>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6707088" cy="990600"/>
          </a:xfrm>
          <a:prstGeom prst="rect">
            <a:avLst/>
          </a:prstGeom>
        </p:spPr>
        <p:txBody>
          <a:bodyPr vert="horz" anchor="ctr" anchorCtr="0">
            <a:noAutofit/>
          </a:bodyPr>
          <a:lstStyle/>
          <a:p>
            <a:r>
              <a:rPr kumimoji="0" lang="de-DE" dirty="0" smtClean="0"/>
              <a:t>Titelmasterformat durch Klicken bearbeiten</a:t>
            </a:r>
            <a:endParaRPr kumimoji="0" lang="en-US" dirty="0"/>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7596336" y="6356350"/>
            <a:ext cx="1093512" cy="365760"/>
          </a:xfrm>
          <a:prstGeom prst="rect">
            <a:avLst/>
          </a:prstGeom>
        </p:spPr>
        <p:txBody>
          <a:bodyPr vert="horz"/>
          <a:lstStyle>
            <a:lvl1pPr algn="r" eaLnBrk="1" latinLnBrk="0" hangingPunct="1">
              <a:defRPr kumimoji="0" sz="1400">
                <a:solidFill>
                  <a:schemeClr val="tx2"/>
                </a:solidFill>
              </a:defRPr>
            </a:lvl1pPr>
          </a:lstStyle>
          <a:p>
            <a:r>
              <a:rPr lang="de-DE" dirty="0" smtClean="0"/>
              <a:t>03.07.2011</a:t>
            </a:r>
            <a:endParaRPr lang="de-DE" dirty="0"/>
          </a:p>
        </p:txBody>
      </p:sp>
      <p:sp>
        <p:nvSpPr>
          <p:cNvPr id="3" name="Fußzeilenplatzhalter 2"/>
          <p:cNvSpPr>
            <a:spLocks noGrp="1"/>
          </p:cNvSpPr>
          <p:nvPr>
            <p:ph type="ftr" sz="quarter" idx="3"/>
          </p:nvPr>
        </p:nvSpPr>
        <p:spPr>
          <a:xfrm>
            <a:off x="1331640" y="6356350"/>
            <a:ext cx="6264696" cy="365760"/>
          </a:xfrm>
          <a:prstGeom prst="rect">
            <a:avLst/>
          </a:prstGeom>
        </p:spPr>
        <p:txBody>
          <a:bodyPr vert="horz"/>
          <a:lstStyle>
            <a:lvl1pPr algn="ctr" eaLnBrk="1" latinLnBrk="0" hangingPunct="1">
              <a:defRPr kumimoji="0" sz="1400">
                <a:solidFill>
                  <a:schemeClr val="tx2"/>
                </a:solidFill>
              </a:defRPr>
            </a:lvl1pPr>
          </a:lstStyle>
          <a:p>
            <a:r>
              <a:rPr lang="de-DE" smtClean="0"/>
              <a:t>Rechtliche Fragen des Filesharing</a:t>
            </a:r>
            <a:endParaRPr lang="de-DE" dirty="0"/>
          </a:p>
        </p:txBody>
      </p:sp>
      <p:sp>
        <p:nvSpPr>
          <p:cNvPr id="23" name="Foliennummernplatzhalter 22"/>
          <p:cNvSpPr>
            <a:spLocks noGrp="1"/>
          </p:cNvSpPr>
          <p:nvPr>
            <p:ph type="sldNum" sz="quarter" idx="4"/>
          </p:nvPr>
        </p:nvSpPr>
        <p:spPr>
          <a:xfrm>
            <a:off x="612648" y="6356350"/>
            <a:ext cx="718992" cy="365760"/>
          </a:xfrm>
          <a:prstGeom prst="rect">
            <a:avLst/>
          </a:prstGeom>
        </p:spPr>
        <p:txBody>
          <a:bodyPr vert="horz"/>
          <a:lstStyle>
            <a:lvl1pPr algn="l" eaLnBrk="1" latinLnBrk="0" hangingPunct="1">
              <a:defRPr kumimoji="0" sz="1400">
                <a:solidFill>
                  <a:schemeClr val="tx2"/>
                </a:solidFill>
              </a:defRPr>
            </a:lvl1pPr>
          </a:lstStyle>
          <a:p>
            <a:fld id="{EA9790B0-B267-4B06-A712-308B37E8B394}" type="slidenum">
              <a:rPr lang="de-DE" smtClean="0"/>
              <a:pPr/>
              <a:t>‹Nr.›</a:t>
            </a:fld>
            <a:endParaRPr lang="de-DE" dirty="0"/>
          </a:p>
        </p:txBody>
      </p:sp>
      <p:pic>
        <p:nvPicPr>
          <p:cNvPr id="11" name="Grafik 10" descr="logo_uni_oldenburg.jpg"/>
          <p:cNvPicPr>
            <a:picLocks noChangeAspect="1"/>
          </p:cNvPicPr>
          <p:nvPr userDrawn="1"/>
        </p:nvPicPr>
        <p:blipFill>
          <a:blip r:embed="rId12" cstate="print"/>
          <a:stretch>
            <a:fillRect/>
          </a:stretch>
        </p:blipFill>
        <p:spPr>
          <a:xfrm>
            <a:off x="7380312" y="188640"/>
            <a:ext cx="1584176" cy="9639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p:txStyles>
    <p:titleStyle>
      <a:lvl1pPr algn="l" rtl="0" eaLnBrk="1" latinLnBrk="0" hangingPunct="1">
        <a:spcBef>
          <a:spcPct val="0"/>
        </a:spcBef>
        <a:buNone/>
        <a:defRPr kumimoji="0" sz="3600" kern="1200">
          <a:solidFill>
            <a:srgbClr val="0070C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Arial" pitchFamily="34" charset="0"/>
        <a:buNone/>
        <a:defRPr kumimoji="0" sz="3200" kern="1200">
          <a:solidFill>
            <a:srgbClr val="0070C0"/>
          </a:solidFill>
          <a:latin typeface="+mn-lt"/>
          <a:ea typeface="+mn-ea"/>
          <a:cs typeface="+mn-cs"/>
        </a:defRPr>
      </a:lvl1pPr>
      <a:lvl2pPr marL="548640" indent="-274320" algn="l" rtl="0" eaLnBrk="1" latinLnBrk="0" hangingPunct="1">
        <a:spcBef>
          <a:spcPts val="500"/>
        </a:spcBef>
        <a:buClr>
          <a:srgbClr val="0113BF"/>
        </a:buClr>
        <a:buSzPct val="76000"/>
        <a:buFont typeface="Arial" pitchFamily="34" charset="0"/>
        <a:buChar char="•"/>
        <a:defRPr kumimoji="0" sz="2800" kern="1200">
          <a:solidFill>
            <a:srgbClr val="0070C0"/>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Arial" pitchFamily="34" charset="0"/>
        <a:buNone/>
        <a:defRPr kumimoji="0" sz="2400" kern="1200">
          <a:solidFill>
            <a:srgbClr val="0070C0"/>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Arial" pitchFamily="34" charset="0"/>
        <a:buNone/>
        <a:defRPr kumimoji="0" sz="2400" kern="1200">
          <a:solidFill>
            <a:srgbClr val="0070C0"/>
          </a:solidFill>
          <a:latin typeface="+mn-lt"/>
          <a:ea typeface="+mn-ea"/>
          <a:cs typeface="+mn-cs"/>
        </a:defRPr>
      </a:lvl4pPr>
      <a:lvl5pPr marL="1371600" indent="-228600" algn="l" rtl="0" eaLnBrk="1" latinLnBrk="0" hangingPunct="1">
        <a:spcBef>
          <a:spcPts val="300"/>
        </a:spcBef>
        <a:buClr>
          <a:schemeClr val="accent2"/>
        </a:buClr>
        <a:buSzPct val="70000"/>
        <a:buFont typeface="Arial" pitchFamily="34" charset="0"/>
        <a:buNone/>
        <a:defRPr kumimoji="0" sz="2400" kern="1200">
          <a:solidFill>
            <a:srgbClr val="0070C0"/>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1187624" y="5013176"/>
            <a:ext cx="7745288" cy="792088"/>
          </a:xfrm>
        </p:spPr>
        <p:txBody>
          <a:bodyPr>
            <a:normAutofit/>
          </a:bodyPr>
          <a:lstStyle/>
          <a:p>
            <a:pPr algn="ctr"/>
            <a:r>
              <a:rPr lang="de-DE" dirty="0" smtClean="0"/>
              <a:t>Bei Fragen, Anmerkungen oder Kritik: </a:t>
            </a:r>
          </a:p>
          <a:p>
            <a:pPr algn="ctr"/>
            <a:r>
              <a:rPr lang="de-DE" dirty="0" smtClean="0"/>
              <a:t>Hergen.Schlueter@Uni-Oldenburg.de</a:t>
            </a:r>
            <a:endParaRPr lang="de-DE" dirty="0"/>
          </a:p>
        </p:txBody>
      </p:sp>
      <p:sp>
        <p:nvSpPr>
          <p:cNvPr id="3" name="Textfeld 2"/>
          <p:cNvSpPr txBox="1"/>
          <p:nvPr/>
        </p:nvSpPr>
        <p:spPr>
          <a:xfrm>
            <a:off x="1331640" y="1988840"/>
            <a:ext cx="6984776" cy="1569660"/>
          </a:xfrm>
          <a:prstGeom prst="rect">
            <a:avLst/>
          </a:prstGeom>
          <a:noFill/>
        </p:spPr>
        <p:txBody>
          <a:bodyPr wrap="square" rtlCol="0">
            <a:spAutoFit/>
          </a:bodyPr>
          <a:lstStyle/>
          <a:p>
            <a:pPr algn="ctr"/>
            <a:r>
              <a:rPr lang="de-DE" sz="3200" b="1" dirty="0" smtClean="0"/>
              <a:t>Investition und Finanzierung</a:t>
            </a:r>
          </a:p>
          <a:p>
            <a:pPr algn="ctr"/>
            <a:endParaRPr lang="de-DE" sz="3200" b="1" dirty="0" smtClean="0"/>
          </a:p>
          <a:p>
            <a:pPr algn="ctr"/>
            <a:r>
              <a:rPr lang="de-DE" sz="3200" b="1" dirty="0" smtClean="0"/>
              <a:t>Tutorium Nr. 6</a:t>
            </a:r>
            <a:endParaRPr lang="de-DE"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400" dirty="0" smtClean="0"/>
              <a:t>Lösung zu Aufgabe 45 (</a:t>
            </a:r>
            <a:r>
              <a:rPr lang="en-GB" sz="3400" dirty="0" smtClean="0"/>
              <a:t>7A17)</a:t>
            </a:r>
            <a:endParaRPr lang="de-DE" sz="3400"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10</a:t>
            </a:fld>
            <a:endParaRPr lang="de-DE"/>
          </a:p>
        </p:txBody>
      </p:sp>
      <p:sp>
        <p:nvSpPr>
          <p:cNvPr id="6" name="Inhaltsplatzhalter 5"/>
          <p:cNvSpPr>
            <a:spLocks noGrp="1"/>
          </p:cNvSpPr>
          <p:nvPr>
            <p:ph sz="quarter" idx="1"/>
          </p:nvPr>
        </p:nvSpPr>
        <p:spPr>
          <a:xfrm>
            <a:off x="457200" y="1484784"/>
            <a:ext cx="8229600" cy="4672176"/>
          </a:xfrm>
        </p:spPr>
        <p:txBody>
          <a:bodyPr>
            <a:normAutofit fontScale="70000" lnSpcReduction="20000"/>
          </a:bodyPr>
          <a:lstStyle/>
          <a:p>
            <a:r>
              <a:rPr lang="en-GB" sz="2800" dirty="0" smtClean="0">
                <a:solidFill>
                  <a:schemeClr val="tx1"/>
                </a:solidFill>
              </a:rPr>
              <a:t>To determine the value of a firm, we can simply find the present</a:t>
            </a:r>
          </a:p>
          <a:p>
            <a:r>
              <a:rPr lang="en-GB" sz="2800" dirty="0" smtClean="0">
                <a:solidFill>
                  <a:schemeClr val="tx1"/>
                </a:solidFill>
              </a:rPr>
              <a:t>value of the firm’s future cash flows. No depreciation is given, so we</a:t>
            </a:r>
          </a:p>
          <a:p>
            <a:r>
              <a:rPr lang="en-GB" sz="2800" dirty="0" smtClean="0">
                <a:solidFill>
                  <a:schemeClr val="tx1"/>
                </a:solidFill>
              </a:rPr>
              <a:t>can assume depreciation is zero. Using the tax shield approach, we</a:t>
            </a:r>
          </a:p>
          <a:p>
            <a:r>
              <a:rPr lang="en-GB" sz="2800" dirty="0" smtClean="0">
                <a:solidFill>
                  <a:schemeClr val="tx1"/>
                </a:solidFill>
              </a:rPr>
              <a:t>can find the present value of the </a:t>
            </a:r>
            <a:r>
              <a:rPr lang="en-GB" sz="2800" dirty="0" err="1" smtClean="0">
                <a:solidFill>
                  <a:schemeClr val="tx1"/>
                </a:solidFill>
              </a:rPr>
              <a:t>aftertax</a:t>
            </a:r>
            <a:r>
              <a:rPr lang="en-GB" sz="2800" dirty="0" smtClean="0">
                <a:solidFill>
                  <a:schemeClr val="tx1"/>
                </a:solidFill>
              </a:rPr>
              <a:t> revenues, and the present</a:t>
            </a:r>
          </a:p>
          <a:p>
            <a:r>
              <a:rPr lang="en-GB" sz="2800" dirty="0" smtClean="0">
                <a:solidFill>
                  <a:schemeClr val="tx1"/>
                </a:solidFill>
              </a:rPr>
              <a:t>value of the </a:t>
            </a:r>
            <a:r>
              <a:rPr lang="en-GB" sz="2800" dirty="0" err="1" smtClean="0">
                <a:solidFill>
                  <a:schemeClr val="tx1"/>
                </a:solidFill>
              </a:rPr>
              <a:t>aftertax</a:t>
            </a:r>
            <a:r>
              <a:rPr lang="en-GB" sz="2800" dirty="0" smtClean="0">
                <a:solidFill>
                  <a:schemeClr val="tx1"/>
                </a:solidFill>
              </a:rPr>
              <a:t> costs. The required return, growth rates, price, and</a:t>
            </a:r>
          </a:p>
          <a:p>
            <a:r>
              <a:rPr lang="en-GB" sz="2800" dirty="0" smtClean="0">
                <a:solidFill>
                  <a:schemeClr val="tx1"/>
                </a:solidFill>
              </a:rPr>
              <a:t>costs are all given in real terms. Subtracting the costs from the</a:t>
            </a:r>
          </a:p>
          <a:p>
            <a:r>
              <a:rPr lang="en-GB" sz="2800" dirty="0" smtClean="0">
                <a:solidFill>
                  <a:schemeClr val="tx1"/>
                </a:solidFill>
              </a:rPr>
              <a:t>revenues will give us the value of the firm’s cash flows. We must</a:t>
            </a:r>
          </a:p>
          <a:p>
            <a:r>
              <a:rPr lang="en-GB" sz="2800" dirty="0" smtClean="0">
                <a:solidFill>
                  <a:schemeClr val="tx1"/>
                </a:solidFill>
              </a:rPr>
              <a:t>calculate the present value of each separately since each is growing at</a:t>
            </a:r>
          </a:p>
          <a:p>
            <a:r>
              <a:rPr lang="en-GB" sz="2800" dirty="0" smtClean="0">
                <a:solidFill>
                  <a:schemeClr val="tx1"/>
                </a:solidFill>
              </a:rPr>
              <a:t>a different rate. First, we will find the present value of the revenues. </a:t>
            </a:r>
            <a:r>
              <a:rPr lang="en-GB" sz="2800" dirty="0" smtClean="0">
                <a:solidFill>
                  <a:schemeClr val="tx1"/>
                </a:solidFill>
              </a:rPr>
              <a:t>The</a:t>
            </a:r>
          </a:p>
          <a:p>
            <a:r>
              <a:rPr lang="en-GB" sz="2800" dirty="0" smtClean="0">
                <a:solidFill>
                  <a:schemeClr val="tx1"/>
                </a:solidFill>
              </a:rPr>
              <a:t>revenues in year 1 will be the number of bottles sold, times the price</a:t>
            </a:r>
          </a:p>
          <a:p>
            <a:r>
              <a:rPr lang="en-GB" sz="2800" dirty="0" smtClean="0">
                <a:solidFill>
                  <a:schemeClr val="tx1"/>
                </a:solidFill>
              </a:rPr>
              <a:t>per bottle, or:</a:t>
            </a:r>
          </a:p>
          <a:p>
            <a:endParaRPr lang="de-DE" sz="2800" dirty="0" smtClean="0">
              <a:solidFill>
                <a:schemeClr val="tx1"/>
              </a:solidFill>
            </a:endParaRPr>
          </a:p>
          <a:p>
            <a:r>
              <a:rPr lang="en-GB" sz="2800" dirty="0" smtClean="0">
                <a:solidFill>
                  <a:schemeClr val="tx1"/>
                </a:solidFill>
              </a:rPr>
              <a:t>	</a:t>
            </a:r>
            <a:endParaRPr lang="en-GB" sz="2600" b="1"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44 (</a:t>
            </a:r>
            <a:r>
              <a:rPr lang="en-GB" dirty="0" smtClean="0"/>
              <a:t>7A19)</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11</a:t>
            </a:fld>
            <a:endParaRPr lang="de-DE"/>
          </a:p>
        </p:txBody>
      </p:sp>
      <p:sp>
        <p:nvSpPr>
          <p:cNvPr id="6" name="Inhaltsplatzhalter 5"/>
          <p:cNvSpPr>
            <a:spLocks noGrp="1"/>
          </p:cNvSpPr>
          <p:nvPr>
            <p:ph sz="quarter" idx="1"/>
          </p:nvPr>
        </p:nvSpPr>
        <p:spPr>
          <a:xfrm>
            <a:off x="457200" y="1219200"/>
            <a:ext cx="8229600" cy="5234136"/>
          </a:xfrm>
        </p:spPr>
        <p:txBody>
          <a:bodyPr>
            <a:normAutofit fontScale="70000" lnSpcReduction="20000"/>
          </a:bodyPr>
          <a:lstStyle/>
          <a:p>
            <a:r>
              <a:rPr lang="en-GB" b="1" dirty="0" smtClean="0">
                <a:solidFill>
                  <a:schemeClr val="tx1"/>
                </a:solidFill>
              </a:rPr>
              <a:t>Equivalent Annual Cost </a:t>
            </a:r>
          </a:p>
          <a:p>
            <a:r>
              <a:rPr lang="en-GB" dirty="0" smtClean="0">
                <a:solidFill>
                  <a:schemeClr val="tx1"/>
                </a:solidFill>
              </a:rPr>
              <a:t>	</a:t>
            </a:r>
          </a:p>
          <a:p>
            <a:r>
              <a:rPr lang="en-GB" dirty="0" smtClean="0">
                <a:solidFill>
                  <a:schemeClr val="tx1"/>
                </a:solidFill>
              </a:rPr>
              <a:t>Bridgton Golf Academy is evaluating different golf</a:t>
            </a:r>
          </a:p>
          <a:p>
            <a:r>
              <a:rPr lang="en-GB" dirty="0" smtClean="0">
                <a:solidFill>
                  <a:schemeClr val="tx1"/>
                </a:solidFill>
              </a:rPr>
              <a:t>equipment. The “Dimple-Max” equipment costs</a:t>
            </a:r>
          </a:p>
          <a:p>
            <a:r>
              <a:rPr lang="en-US" dirty="0" smtClean="0">
                <a:solidFill>
                  <a:schemeClr val="tx1"/>
                </a:solidFill>
              </a:rPr>
              <a:t>£45,000, has a three-year life and costs £5,000 per</a:t>
            </a:r>
          </a:p>
          <a:p>
            <a:r>
              <a:rPr lang="en-US" dirty="0" smtClean="0">
                <a:solidFill>
                  <a:schemeClr val="tx1"/>
                </a:solidFill>
              </a:rPr>
              <a:t>year to operate. The relevant discount rate is 12 per</a:t>
            </a:r>
          </a:p>
          <a:p>
            <a:r>
              <a:rPr lang="en-US" dirty="0" smtClean="0">
                <a:solidFill>
                  <a:schemeClr val="tx1"/>
                </a:solidFill>
              </a:rPr>
              <a:t>cent. Assume that the reducing balance (20 per cent)</a:t>
            </a:r>
          </a:p>
          <a:p>
            <a:r>
              <a:rPr lang="en-US" dirty="0" smtClean="0">
                <a:solidFill>
                  <a:schemeClr val="tx1"/>
                </a:solidFill>
              </a:rPr>
              <a:t>depreciation method is used. Furthermore, assume</a:t>
            </a:r>
          </a:p>
          <a:p>
            <a:r>
              <a:rPr lang="en-US" dirty="0" smtClean="0">
                <a:solidFill>
                  <a:schemeClr val="tx1"/>
                </a:solidFill>
              </a:rPr>
              <a:t>the equipment has a salvage value of £20,000 at the</a:t>
            </a:r>
          </a:p>
          <a:p>
            <a:r>
              <a:rPr lang="en-US" dirty="0" smtClean="0">
                <a:solidFill>
                  <a:schemeClr val="tx1"/>
                </a:solidFill>
              </a:rPr>
              <a:t>end of the project’s life. The relevant tax rate is 28</a:t>
            </a:r>
          </a:p>
          <a:p>
            <a:r>
              <a:rPr lang="en-US" dirty="0" smtClean="0">
                <a:solidFill>
                  <a:schemeClr val="tx1"/>
                </a:solidFill>
              </a:rPr>
              <a:t>per cent. All cash flows occur at the end of the year.</a:t>
            </a:r>
          </a:p>
          <a:p>
            <a:endParaRPr lang="en-US" dirty="0" smtClean="0">
              <a:solidFill>
                <a:schemeClr val="tx1"/>
              </a:solidFill>
            </a:endParaRPr>
          </a:p>
          <a:p>
            <a:r>
              <a:rPr lang="en-US" dirty="0" smtClean="0">
                <a:solidFill>
                  <a:schemeClr val="tx1"/>
                </a:solidFill>
              </a:rPr>
              <a:t>What is the equivalent annual cost (EAC) of this</a:t>
            </a:r>
          </a:p>
          <a:p>
            <a:r>
              <a:rPr lang="en-US" dirty="0" smtClean="0">
                <a:solidFill>
                  <a:schemeClr val="tx1"/>
                </a:solidFill>
              </a:rPr>
              <a:t>equipment?</a:t>
            </a:r>
            <a:endParaRPr lang="de-DE" dirty="0" smtClean="0">
              <a:solidFill>
                <a:schemeClr val="tx1"/>
              </a:solidFill>
            </a:endParaRPr>
          </a:p>
          <a:p>
            <a:endParaRPr lang="en-GB" dirty="0" smtClean="0">
              <a:solidFill>
                <a:schemeClr val="tx1"/>
              </a:solidFill>
            </a:endParaRPr>
          </a:p>
          <a:p>
            <a:endParaRPr lang="en-GB"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400"/>
            <a:ext cx="6851104" cy="990600"/>
          </a:xfrm>
        </p:spPr>
        <p:txBody>
          <a:bodyPr/>
          <a:lstStyle/>
          <a:p>
            <a:r>
              <a:rPr lang="de-DE" dirty="0" smtClean="0"/>
              <a:t>Lösung zu Aufgabe 44 (</a:t>
            </a:r>
            <a:r>
              <a:rPr lang="en-GB" dirty="0" smtClean="0"/>
              <a:t>7A19)</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12</a:t>
            </a:fld>
            <a:endParaRPr lang="de-DE"/>
          </a:p>
        </p:txBody>
      </p:sp>
      <p:sp>
        <p:nvSpPr>
          <p:cNvPr id="6" name="Inhaltsplatzhalter 5"/>
          <p:cNvSpPr>
            <a:spLocks noGrp="1"/>
          </p:cNvSpPr>
          <p:nvPr>
            <p:ph sz="quarter" idx="1"/>
          </p:nvPr>
        </p:nvSpPr>
        <p:spPr/>
        <p:txBody>
          <a:bodyPr>
            <a:normAutofit/>
          </a:bodyPr>
          <a:lstStyle/>
          <a:p>
            <a:r>
              <a:rPr lang="en-GB" dirty="0" smtClean="0">
                <a:solidFill>
                  <a:schemeClr val="tx1"/>
                </a:solidFill>
              </a:rPr>
              <a:t>To calculate the EAC of an investment, first</a:t>
            </a:r>
          </a:p>
          <a:p>
            <a:r>
              <a:rPr lang="en-GB" dirty="0" smtClean="0">
                <a:solidFill>
                  <a:schemeClr val="tx1"/>
                </a:solidFill>
              </a:rPr>
              <a:t>calculate the depreciation schedule</a:t>
            </a:r>
            <a:r>
              <a:rPr lang="en-GB" dirty="0" smtClean="0"/>
              <a:t>.</a:t>
            </a:r>
            <a:endParaRPr lang="de-DE" dirty="0" smtClean="0"/>
          </a:p>
          <a:p>
            <a:r>
              <a:rPr lang="en-GB" dirty="0" smtClean="0"/>
              <a:t> </a:t>
            </a:r>
            <a:endParaRPr lang="de-DE" dirty="0" smtClean="0"/>
          </a:p>
          <a:p>
            <a:endParaRPr lang="de-DE" dirty="0" smtClean="0"/>
          </a:p>
          <a:p>
            <a:endParaRPr lang="de-DE" dirty="0"/>
          </a:p>
        </p:txBody>
      </p:sp>
      <p:graphicFrame>
        <p:nvGraphicFramePr>
          <p:cNvPr id="11" name="Tabelle 10"/>
          <p:cNvGraphicFramePr>
            <a:graphicFrameLocks noGrp="1"/>
          </p:cNvGraphicFramePr>
          <p:nvPr/>
        </p:nvGraphicFramePr>
        <p:xfrm>
          <a:off x="683568" y="2924944"/>
          <a:ext cx="7632848" cy="2123440"/>
        </p:xfrm>
        <a:graphic>
          <a:graphicData uri="http://schemas.openxmlformats.org/drawingml/2006/table">
            <a:tbl>
              <a:tblPr firstRow="1" bandRow="1">
                <a:tableStyleId>{5C22544A-7EE6-4342-B048-85BDC9FD1C3A}</a:tableStyleId>
              </a:tblPr>
              <a:tblGrid>
                <a:gridCol w="2088232"/>
                <a:gridCol w="1023621"/>
                <a:gridCol w="1409141"/>
                <a:gridCol w="1555927"/>
                <a:gridCol w="1555927"/>
              </a:tblGrid>
              <a:tr h="370840">
                <a:tc>
                  <a:txBody>
                    <a:bodyPr/>
                    <a:lstStyle/>
                    <a:p>
                      <a:pPr algn="ctr"/>
                      <a:r>
                        <a:rPr lang="de-DE" dirty="0" smtClean="0"/>
                        <a:t>Year</a:t>
                      </a:r>
                      <a:endParaRPr lang="de-DE" dirty="0"/>
                    </a:p>
                  </a:txBody>
                  <a:tcPr/>
                </a:tc>
                <a:tc>
                  <a:txBody>
                    <a:bodyPr/>
                    <a:lstStyle/>
                    <a:p>
                      <a:pPr algn="ctr"/>
                      <a:endParaRPr lang="de-DE" dirty="0"/>
                    </a:p>
                  </a:txBody>
                  <a:tcPr/>
                </a:tc>
                <a:tc>
                  <a:txBody>
                    <a:bodyPr/>
                    <a:lstStyle/>
                    <a:p>
                      <a:pPr algn="ctr"/>
                      <a:r>
                        <a:rPr lang="de-DE" dirty="0" smtClean="0"/>
                        <a:t>1</a:t>
                      </a:r>
                      <a:endParaRPr lang="de-DE" dirty="0"/>
                    </a:p>
                  </a:txBody>
                  <a:tcPr/>
                </a:tc>
                <a:tc>
                  <a:txBody>
                    <a:bodyPr/>
                    <a:lstStyle/>
                    <a:p>
                      <a:pPr algn="ctr"/>
                      <a:r>
                        <a:rPr lang="de-DE" dirty="0" smtClean="0"/>
                        <a:t>2</a:t>
                      </a:r>
                      <a:endParaRPr lang="de-DE" dirty="0"/>
                    </a:p>
                  </a:txBody>
                  <a:tcPr/>
                </a:tc>
                <a:tc>
                  <a:txBody>
                    <a:bodyPr/>
                    <a:lstStyle/>
                    <a:p>
                      <a:pPr algn="ctr"/>
                      <a:r>
                        <a:rPr lang="de-DE" dirty="0" smtClean="0"/>
                        <a:t>3</a:t>
                      </a:r>
                      <a:endParaRPr lang="de-DE" dirty="0"/>
                    </a:p>
                  </a:txBody>
                  <a:tcPr/>
                </a:tc>
              </a:tr>
              <a:tr h="370840">
                <a:tc>
                  <a:txBody>
                    <a:bodyPr/>
                    <a:lstStyle/>
                    <a:p>
                      <a:r>
                        <a:rPr lang="de-DE" dirty="0" smtClean="0"/>
                        <a:t>a) </a:t>
                      </a:r>
                      <a:r>
                        <a:rPr lang="de-DE" dirty="0" err="1" smtClean="0"/>
                        <a:t>Starting</a:t>
                      </a:r>
                      <a:r>
                        <a:rPr lang="de-DE" dirty="0" smtClean="0"/>
                        <a:t> Value</a:t>
                      </a:r>
                      <a:endParaRPr lang="de-DE" dirty="0"/>
                    </a:p>
                  </a:txBody>
                  <a:tcPr/>
                </a:tc>
                <a:tc>
                  <a:txBody>
                    <a:bodyPr/>
                    <a:lstStyle/>
                    <a:p>
                      <a:endParaRPr lang="de-DE" dirty="0"/>
                    </a:p>
                  </a:txBody>
                  <a:tcPr/>
                </a:tc>
                <a:tc>
                  <a:txBody>
                    <a:bodyPr/>
                    <a:lstStyle/>
                    <a:p>
                      <a:pPr algn="ctr"/>
                      <a:r>
                        <a:rPr lang="de-DE" dirty="0" smtClean="0">
                          <a:latin typeface="Times New Roman"/>
                          <a:cs typeface="Times New Roman"/>
                        </a:rPr>
                        <a:t>£</a:t>
                      </a:r>
                      <a:r>
                        <a:rPr lang="de-DE" dirty="0" smtClean="0"/>
                        <a:t>45,000</a:t>
                      </a:r>
                      <a:endParaRPr lang="de-DE" dirty="0"/>
                    </a:p>
                  </a:txBody>
                  <a:tcPr/>
                </a:tc>
                <a:tc>
                  <a:txBody>
                    <a:bodyPr/>
                    <a:lstStyle/>
                    <a:p>
                      <a:pPr algn="ctr"/>
                      <a:r>
                        <a:rPr lang="de-DE" dirty="0" smtClean="0">
                          <a:latin typeface="Times New Roman"/>
                          <a:cs typeface="Times New Roman"/>
                        </a:rPr>
                        <a:t>£</a:t>
                      </a:r>
                      <a:r>
                        <a:rPr lang="de-DE" dirty="0" smtClean="0"/>
                        <a:t>36,000</a:t>
                      </a:r>
                      <a:endParaRPr lang="de-DE" dirty="0"/>
                    </a:p>
                  </a:txBody>
                  <a:tcPr/>
                </a:tc>
                <a:tc>
                  <a:txBody>
                    <a:bodyPr/>
                    <a:lstStyle/>
                    <a:p>
                      <a:pPr algn="ctr"/>
                      <a:r>
                        <a:rPr lang="de-DE" dirty="0" smtClean="0">
                          <a:latin typeface="Times New Roman"/>
                          <a:cs typeface="Times New Roman"/>
                        </a:rPr>
                        <a:t>£</a:t>
                      </a:r>
                      <a:r>
                        <a:rPr lang="de-DE" dirty="0" smtClean="0"/>
                        <a:t>28,800</a:t>
                      </a:r>
                      <a:endParaRPr lang="de-DE" dirty="0"/>
                    </a:p>
                  </a:txBody>
                  <a:tcPr/>
                </a:tc>
              </a:tr>
              <a:tr h="370840">
                <a:tc>
                  <a:txBody>
                    <a:bodyPr/>
                    <a:lstStyle/>
                    <a:p>
                      <a:r>
                        <a:rPr lang="de-DE" dirty="0" smtClean="0"/>
                        <a:t>b) </a:t>
                      </a:r>
                      <a:r>
                        <a:rPr lang="de-DE" dirty="0" err="1" smtClean="0"/>
                        <a:t>Depreciation</a:t>
                      </a:r>
                      <a:endParaRPr lang="de-DE" dirty="0"/>
                    </a:p>
                  </a:txBody>
                  <a:tcPr/>
                </a:tc>
                <a:tc>
                  <a:txBody>
                    <a:bodyPr/>
                    <a:lstStyle/>
                    <a:p>
                      <a:r>
                        <a:rPr lang="de-DE" dirty="0" smtClean="0"/>
                        <a:t>20% (a)</a:t>
                      </a:r>
                      <a:endParaRPr lang="de-DE" dirty="0"/>
                    </a:p>
                  </a:txBody>
                  <a:tcPr/>
                </a:tc>
                <a:tc>
                  <a:txBody>
                    <a:bodyPr/>
                    <a:lstStyle/>
                    <a:p>
                      <a:pPr algn="ctr"/>
                      <a:r>
                        <a:rPr lang="de-DE" dirty="0" smtClean="0">
                          <a:latin typeface="Times New Roman"/>
                          <a:cs typeface="Times New Roman"/>
                        </a:rPr>
                        <a:t>£</a:t>
                      </a:r>
                      <a:r>
                        <a:rPr lang="de-DE" dirty="0" smtClean="0"/>
                        <a:t>9,000</a:t>
                      </a:r>
                      <a:endParaRPr lang="de-DE" dirty="0"/>
                    </a:p>
                  </a:txBody>
                  <a:tcPr/>
                </a:tc>
                <a:tc>
                  <a:txBody>
                    <a:bodyPr/>
                    <a:lstStyle/>
                    <a:p>
                      <a:pPr algn="ctr"/>
                      <a:r>
                        <a:rPr lang="de-DE" dirty="0" smtClean="0">
                          <a:latin typeface="Times New Roman"/>
                          <a:cs typeface="Times New Roman"/>
                        </a:rPr>
                        <a:t>£</a:t>
                      </a:r>
                      <a:r>
                        <a:rPr lang="de-DE" dirty="0" smtClean="0"/>
                        <a:t>7,200</a:t>
                      </a:r>
                      <a:endParaRPr lang="de-DE" dirty="0"/>
                    </a:p>
                  </a:txBody>
                  <a:tcPr/>
                </a:tc>
                <a:tc>
                  <a:txBody>
                    <a:bodyPr/>
                    <a:lstStyle/>
                    <a:p>
                      <a:pPr algn="ctr"/>
                      <a:r>
                        <a:rPr lang="de-DE" dirty="0" smtClean="0">
                          <a:latin typeface="Times New Roman"/>
                          <a:cs typeface="Times New Roman"/>
                        </a:rPr>
                        <a:t>£</a:t>
                      </a:r>
                      <a:r>
                        <a:rPr lang="de-DE" dirty="0" smtClean="0"/>
                        <a:t>8,800</a:t>
                      </a:r>
                      <a:endParaRPr lang="de-DE" dirty="0"/>
                    </a:p>
                  </a:txBody>
                  <a:tcPr/>
                </a:tc>
              </a:tr>
              <a:tr h="370840">
                <a:tc>
                  <a:txBody>
                    <a:bodyPr/>
                    <a:lstStyle/>
                    <a:p>
                      <a:r>
                        <a:rPr lang="de-DE" dirty="0" smtClean="0"/>
                        <a:t>c) </a:t>
                      </a:r>
                      <a:r>
                        <a:rPr lang="de-DE" dirty="0" err="1" smtClean="0"/>
                        <a:t>Accumulated</a:t>
                      </a:r>
                      <a:r>
                        <a:rPr lang="de-DE" dirty="0" smtClean="0"/>
                        <a:t> </a:t>
                      </a:r>
                      <a:r>
                        <a:rPr lang="de-DE" dirty="0" err="1" smtClean="0"/>
                        <a:t>Depreciation</a:t>
                      </a:r>
                      <a:endParaRPr lang="de-DE" dirty="0"/>
                    </a:p>
                  </a:txBody>
                  <a:tcPr/>
                </a:tc>
                <a:tc>
                  <a:txBody>
                    <a:bodyPr/>
                    <a:lstStyle/>
                    <a:p>
                      <a:endParaRPr lang="de-DE" dirty="0"/>
                    </a:p>
                  </a:txBody>
                  <a:tcPr/>
                </a:tc>
                <a:tc>
                  <a:txBody>
                    <a:bodyPr/>
                    <a:lstStyle/>
                    <a:p>
                      <a:pPr algn="ctr"/>
                      <a:r>
                        <a:rPr lang="de-DE" dirty="0" smtClean="0">
                          <a:latin typeface="Times New Roman"/>
                          <a:cs typeface="Times New Roman"/>
                        </a:rPr>
                        <a:t>£</a:t>
                      </a:r>
                      <a:r>
                        <a:rPr lang="de-DE" dirty="0" smtClean="0"/>
                        <a:t>9,000</a:t>
                      </a:r>
                      <a:endParaRPr lang="de-DE" dirty="0"/>
                    </a:p>
                  </a:txBody>
                  <a:tcPr/>
                </a:tc>
                <a:tc>
                  <a:txBody>
                    <a:bodyPr/>
                    <a:lstStyle/>
                    <a:p>
                      <a:pPr algn="ctr"/>
                      <a:r>
                        <a:rPr lang="de-DE" dirty="0" smtClean="0">
                          <a:latin typeface="Times New Roman"/>
                          <a:cs typeface="Times New Roman"/>
                        </a:rPr>
                        <a:t>£</a:t>
                      </a:r>
                      <a:r>
                        <a:rPr lang="de-DE" dirty="0" smtClean="0"/>
                        <a:t>16,200</a:t>
                      </a:r>
                      <a:endParaRPr lang="de-DE" dirty="0"/>
                    </a:p>
                  </a:txBody>
                  <a:tcPr/>
                </a:tc>
                <a:tc>
                  <a:txBody>
                    <a:bodyPr/>
                    <a:lstStyle/>
                    <a:p>
                      <a:pPr algn="ctr"/>
                      <a:r>
                        <a:rPr lang="de-DE" dirty="0" smtClean="0">
                          <a:latin typeface="Times New Roman"/>
                          <a:cs typeface="Times New Roman"/>
                        </a:rPr>
                        <a:t>£</a:t>
                      </a:r>
                      <a:r>
                        <a:rPr lang="de-DE" dirty="0" smtClean="0"/>
                        <a:t>25,000</a:t>
                      </a:r>
                      <a:endParaRPr lang="de-DE" dirty="0"/>
                    </a:p>
                  </a:txBody>
                  <a:tcPr/>
                </a:tc>
              </a:tr>
              <a:tr h="370840">
                <a:tc>
                  <a:txBody>
                    <a:bodyPr/>
                    <a:lstStyle/>
                    <a:p>
                      <a:r>
                        <a:rPr lang="de-DE" dirty="0" smtClean="0"/>
                        <a:t>d) Residual Value</a:t>
                      </a:r>
                      <a:endParaRPr lang="de-DE" dirty="0"/>
                    </a:p>
                  </a:txBody>
                  <a:tcPr/>
                </a:tc>
                <a:tc>
                  <a:txBody>
                    <a:bodyPr/>
                    <a:lstStyle/>
                    <a:p>
                      <a:r>
                        <a:rPr lang="de-DE" dirty="0" smtClean="0"/>
                        <a:t>a) - c)</a:t>
                      </a:r>
                      <a:endParaRPr lang="de-DE" dirty="0"/>
                    </a:p>
                  </a:txBody>
                  <a:tcPr/>
                </a:tc>
                <a:tc>
                  <a:txBody>
                    <a:bodyPr/>
                    <a:lstStyle/>
                    <a:p>
                      <a:pPr algn="ctr"/>
                      <a:r>
                        <a:rPr lang="de-DE" dirty="0" smtClean="0">
                          <a:latin typeface="Times New Roman"/>
                          <a:cs typeface="Times New Roman"/>
                        </a:rPr>
                        <a:t>£</a:t>
                      </a:r>
                      <a:r>
                        <a:rPr lang="de-DE" dirty="0" smtClean="0"/>
                        <a:t>36,000</a:t>
                      </a:r>
                      <a:endParaRPr lang="de-DE" dirty="0"/>
                    </a:p>
                  </a:txBody>
                  <a:tcPr/>
                </a:tc>
                <a:tc>
                  <a:txBody>
                    <a:bodyPr/>
                    <a:lstStyle/>
                    <a:p>
                      <a:pPr algn="ctr"/>
                      <a:r>
                        <a:rPr lang="de-DE" dirty="0" smtClean="0">
                          <a:latin typeface="Times New Roman"/>
                          <a:cs typeface="Times New Roman"/>
                        </a:rPr>
                        <a:t>£</a:t>
                      </a:r>
                      <a:r>
                        <a:rPr lang="de-DE" dirty="0" smtClean="0"/>
                        <a:t>28,800</a:t>
                      </a:r>
                      <a:endParaRPr lang="de-DE" dirty="0"/>
                    </a:p>
                  </a:txBody>
                  <a:tcPr/>
                </a:tc>
                <a:tc>
                  <a:txBody>
                    <a:bodyPr/>
                    <a:lstStyle/>
                    <a:p>
                      <a:pPr algn="ctr"/>
                      <a:r>
                        <a:rPr lang="de-DE" dirty="0" smtClean="0">
                          <a:latin typeface="Times New Roman"/>
                          <a:cs typeface="Times New Roman"/>
                        </a:rPr>
                        <a:t>£</a:t>
                      </a:r>
                      <a:r>
                        <a:rPr lang="de-DE" dirty="0" smtClean="0"/>
                        <a:t>20,000</a:t>
                      </a:r>
                      <a:endParaRPr lang="de-DE"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400"/>
            <a:ext cx="6851104" cy="990600"/>
          </a:xfrm>
        </p:spPr>
        <p:txBody>
          <a:bodyPr/>
          <a:lstStyle/>
          <a:p>
            <a:r>
              <a:rPr lang="de-DE" dirty="0" smtClean="0"/>
              <a:t>Lösung zu Aufgabe 44 (</a:t>
            </a:r>
            <a:r>
              <a:rPr lang="en-GB" dirty="0" smtClean="0"/>
              <a:t>6A19)</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13</a:t>
            </a:fld>
            <a:endParaRPr lang="de-DE"/>
          </a:p>
        </p:txBody>
      </p:sp>
      <p:sp>
        <p:nvSpPr>
          <p:cNvPr id="6" name="Inhaltsplatzhalter 5"/>
          <p:cNvSpPr>
            <a:spLocks noGrp="1"/>
          </p:cNvSpPr>
          <p:nvPr>
            <p:ph sz="quarter" idx="1"/>
          </p:nvPr>
        </p:nvSpPr>
        <p:spPr/>
        <p:txBody>
          <a:bodyPr>
            <a:normAutofit/>
          </a:bodyPr>
          <a:lstStyle/>
          <a:p>
            <a:endParaRPr lang="de-DE" sz="2600" dirty="0" smtClean="0">
              <a:solidFill>
                <a:schemeClr val="tx1"/>
              </a:solidFill>
            </a:endParaRPr>
          </a:p>
          <a:p>
            <a:endParaRPr lang="de-DE" dirty="0" smtClean="0"/>
          </a:p>
          <a:p>
            <a:endParaRPr lang="de-DE" dirty="0" smtClean="0"/>
          </a:p>
          <a:p>
            <a:endParaRPr lang="de-DE" dirty="0" smtClean="0"/>
          </a:p>
          <a:p>
            <a:endParaRPr lang="de-DE" dirty="0"/>
          </a:p>
        </p:txBody>
      </p:sp>
      <p:graphicFrame>
        <p:nvGraphicFramePr>
          <p:cNvPr id="7" name="Tabelle 6"/>
          <p:cNvGraphicFramePr>
            <a:graphicFrameLocks noGrp="1"/>
          </p:cNvGraphicFramePr>
          <p:nvPr/>
        </p:nvGraphicFramePr>
        <p:xfrm>
          <a:off x="1043608" y="2060848"/>
          <a:ext cx="6576392" cy="2494280"/>
        </p:xfrm>
        <a:graphic>
          <a:graphicData uri="http://schemas.openxmlformats.org/drawingml/2006/table">
            <a:tbl>
              <a:tblPr firstRow="1" bandRow="1">
                <a:tableStyleId>{5C22544A-7EE6-4342-B048-85BDC9FD1C3A}</a:tableStyleId>
              </a:tblPr>
              <a:tblGrid>
                <a:gridCol w="1872208"/>
                <a:gridCol w="1415988"/>
                <a:gridCol w="1644098"/>
                <a:gridCol w="1644098"/>
              </a:tblGrid>
              <a:tr h="370840">
                <a:tc>
                  <a:txBody>
                    <a:bodyPr/>
                    <a:lstStyle/>
                    <a:p>
                      <a:endParaRPr lang="de-DE" dirty="0"/>
                    </a:p>
                  </a:txBody>
                  <a:tcPr/>
                </a:tc>
                <a:tc>
                  <a:txBody>
                    <a:bodyPr/>
                    <a:lstStyle/>
                    <a:p>
                      <a:pPr algn="ctr"/>
                      <a:r>
                        <a:rPr lang="de-DE" dirty="0" smtClean="0"/>
                        <a:t>1</a:t>
                      </a:r>
                      <a:endParaRPr lang="de-DE" dirty="0"/>
                    </a:p>
                  </a:txBody>
                  <a:tcPr/>
                </a:tc>
                <a:tc>
                  <a:txBody>
                    <a:bodyPr/>
                    <a:lstStyle/>
                    <a:p>
                      <a:pPr algn="ctr"/>
                      <a:r>
                        <a:rPr lang="de-DE" dirty="0" smtClean="0"/>
                        <a:t>2</a:t>
                      </a:r>
                      <a:endParaRPr lang="de-DE" dirty="0"/>
                    </a:p>
                  </a:txBody>
                  <a:tcPr/>
                </a:tc>
                <a:tc>
                  <a:txBody>
                    <a:bodyPr/>
                    <a:lstStyle/>
                    <a:p>
                      <a:pPr algn="ctr"/>
                      <a:r>
                        <a:rPr lang="de-DE" dirty="0" smtClean="0"/>
                        <a:t>3</a:t>
                      </a:r>
                      <a:endParaRPr lang="de-DE" dirty="0"/>
                    </a:p>
                  </a:txBody>
                  <a:tcPr/>
                </a:tc>
              </a:tr>
              <a:tr h="370840">
                <a:tc>
                  <a:txBody>
                    <a:bodyPr/>
                    <a:lstStyle/>
                    <a:p>
                      <a:r>
                        <a:rPr lang="de-DE" dirty="0" err="1" smtClean="0"/>
                        <a:t>Pre</a:t>
                      </a:r>
                      <a:r>
                        <a:rPr lang="de-DE" dirty="0" smtClean="0"/>
                        <a:t>-Tax Operating</a:t>
                      </a:r>
                      <a:r>
                        <a:rPr lang="de-DE" baseline="0" dirty="0" smtClean="0"/>
                        <a:t> </a:t>
                      </a:r>
                      <a:r>
                        <a:rPr lang="de-DE" baseline="0" dirty="0" err="1" smtClean="0"/>
                        <a:t>Costs</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5,000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5,000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5,000</a:t>
                      </a:r>
                      <a:endParaRPr lang="de-DE" dirty="0"/>
                    </a:p>
                  </a:txBody>
                  <a:tcPr/>
                </a:tc>
              </a:tr>
              <a:tr h="370840">
                <a:tc>
                  <a:txBody>
                    <a:bodyPr/>
                    <a:lstStyle/>
                    <a:p>
                      <a:r>
                        <a:rPr lang="de-DE" dirty="0" err="1" smtClean="0"/>
                        <a:t>Depreciation</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9,000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7,200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8,800</a:t>
                      </a:r>
                      <a:endParaRPr lang="de-DE" dirty="0"/>
                    </a:p>
                  </a:txBody>
                  <a:tcPr/>
                </a:tc>
              </a:tr>
              <a:tr h="370840">
                <a:tc>
                  <a:txBody>
                    <a:bodyPr/>
                    <a:lstStyle/>
                    <a:p>
                      <a:r>
                        <a:rPr lang="de-DE" dirty="0" smtClean="0"/>
                        <a:t>= EBT</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14,000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12,200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13,800</a:t>
                      </a:r>
                      <a:endParaRPr lang="de-DE" dirty="0"/>
                    </a:p>
                  </a:txBody>
                  <a:tcPr/>
                </a:tc>
              </a:tr>
              <a:tr h="370840">
                <a:tc>
                  <a:txBody>
                    <a:bodyPr/>
                    <a:lstStyle/>
                    <a:p>
                      <a:r>
                        <a:rPr lang="de-DE" dirty="0" smtClean="0"/>
                        <a:t>Tax (28%)</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3,920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3,416</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3,864</a:t>
                      </a:r>
                      <a:endParaRPr lang="de-DE" dirty="0"/>
                    </a:p>
                  </a:txBody>
                  <a:tcPr/>
                </a:tc>
              </a:tr>
              <a:tr h="370840">
                <a:tc>
                  <a:txBody>
                    <a:bodyPr/>
                    <a:lstStyle/>
                    <a:p>
                      <a:r>
                        <a:rPr lang="de-DE" dirty="0" smtClean="0"/>
                        <a:t>Net Income</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10,080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8,784</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9,936</a:t>
                      </a:r>
                      <a:endParaRPr lang="de-DE" dirty="0"/>
                    </a:p>
                  </a:txBody>
                  <a:tcPr/>
                </a:tc>
              </a:tr>
            </a:tbl>
          </a:graphicData>
        </a:graphic>
      </p:graphicFrame>
      <p:graphicFrame>
        <p:nvGraphicFramePr>
          <p:cNvPr id="8" name="Tabelle 7"/>
          <p:cNvGraphicFramePr>
            <a:graphicFrameLocks noGrp="1"/>
          </p:cNvGraphicFramePr>
          <p:nvPr/>
        </p:nvGraphicFramePr>
        <p:xfrm>
          <a:off x="1043608" y="4797152"/>
          <a:ext cx="6528048" cy="1752600"/>
        </p:xfrm>
        <a:graphic>
          <a:graphicData uri="http://schemas.openxmlformats.org/drawingml/2006/table">
            <a:tbl>
              <a:tblPr firstRow="1" bandRow="1">
                <a:tableStyleId>{5C22544A-7EE6-4342-B048-85BDC9FD1C3A}</a:tableStyleId>
              </a:tblPr>
              <a:tblGrid>
                <a:gridCol w="1872208"/>
                <a:gridCol w="1391816"/>
                <a:gridCol w="1632012"/>
                <a:gridCol w="1632012"/>
              </a:tblGrid>
              <a:tr h="370840">
                <a:tc>
                  <a:txBody>
                    <a:bodyPr/>
                    <a:lstStyle/>
                    <a:p>
                      <a:endParaRPr lang="de-DE" dirty="0"/>
                    </a:p>
                  </a:txBody>
                  <a:tcPr/>
                </a:tc>
                <a:tc>
                  <a:txBody>
                    <a:bodyPr/>
                    <a:lstStyle/>
                    <a:p>
                      <a:pPr algn="ctr"/>
                      <a:r>
                        <a:rPr lang="de-DE" dirty="0" smtClean="0"/>
                        <a:t>1</a:t>
                      </a:r>
                      <a:endParaRPr lang="de-DE" dirty="0"/>
                    </a:p>
                  </a:txBody>
                  <a:tcPr/>
                </a:tc>
                <a:tc>
                  <a:txBody>
                    <a:bodyPr/>
                    <a:lstStyle/>
                    <a:p>
                      <a:pPr algn="ctr"/>
                      <a:r>
                        <a:rPr lang="de-DE" dirty="0" smtClean="0"/>
                        <a:t>2</a:t>
                      </a:r>
                      <a:endParaRPr lang="de-DE" dirty="0"/>
                    </a:p>
                  </a:txBody>
                  <a:tcPr/>
                </a:tc>
                <a:tc>
                  <a:txBody>
                    <a:bodyPr/>
                    <a:lstStyle/>
                    <a:p>
                      <a:pPr algn="ctr"/>
                      <a:r>
                        <a:rPr lang="de-DE" dirty="0" smtClean="0"/>
                        <a:t>3</a:t>
                      </a:r>
                      <a:endParaRPr lang="de-DE" dirty="0"/>
                    </a:p>
                  </a:txBody>
                  <a:tcPr/>
                </a:tc>
              </a:tr>
              <a:tr h="370840">
                <a:tc>
                  <a:txBody>
                    <a:bodyPr/>
                    <a:lstStyle/>
                    <a:p>
                      <a:r>
                        <a:rPr lang="de-DE" dirty="0" smtClean="0"/>
                        <a:t>Net Income</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10,080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8,784</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9,936</a:t>
                      </a:r>
                      <a:endParaRPr lang="de-DE" dirty="0"/>
                    </a:p>
                  </a:txBody>
                  <a:tcPr/>
                </a:tc>
              </a:tr>
              <a:tr h="370840">
                <a:tc>
                  <a:txBody>
                    <a:bodyPr/>
                    <a:lstStyle/>
                    <a:p>
                      <a:r>
                        <a:rPr lang="de-DE" dirty="0" err="1" smtClean="0"/>
                        <a:t>Depreciation</a:t>
                      </a:r>
                      <a:endParaRPr lang="de-DE" dirty="0"/>
                    </a:p>
                  </a:txBody>
                  <a:tcPr/>
                </a:tc>
                <a:tc>
                  <a:txBody>
                    <a:bodyPr/>
                    <a:lstStyle/>
                    <a:p>
                      <a:pPr algn="ctr"/>
                      <a:r>
                        <a:rPr lang="de-DE" dirty="0" smtClean="0">
                          <a:latin typeface="Times New Roman"/>
                          <a:cs typeface="Times New Roman"/>
                        </a:rPr>
                        <a:t>£</a:t>
                      </a:r>
                      <a:r>
                        <a:rPr lang="de-DE" dirty="0" smtClean="0"/>
                        <a:t>9,000</a:t>
                      </a:r>
                      <a:endParaRPr lang="de-DE" dirty="0"/>
                    </a:p>
                  </a:txBody>
                  <a:tcPr/>
                </a:tc>
                <a:tc>
                  <a:txBody>
                    <a:bodyPr/>
                    <a:lstStyle/>
                    <a:p>
                      <a:pPr algn="ctr"/>
                      <a:r>
                        <a:rPr lang="de-DE" dirty="0" smtClean="0">
                          <a:latin typeface="Times New Roman"/>
                          <a:cs typeface="Times New Roman"/>
                        </a:rPr>
                        <a:t>£</a:t>
                      </a:r>
                      <a:r>
                        <a:rPr lang="de-DE" dirty="0" smtClean="0"/>
                        <a:t>7,200</a:t>
                      </a:r>
                      <a:endParaRPr lang="de-DE" dirty="0"/>
                    </a:p>
                  </a:txBody>
                  <a:tcPr/>
                </a:tc>
                <a:tc>
                  <a:txBody>
                    <a:bodyPr/>
                    <a:lstStyle/>
                    <a:p>
                      <a:pPr algn="ctr"/>
                      <a:r>
                        <a:rPr lang="de-DE" dirty="0" smtClean="0">
                          <a:latin typeface="Times New Roman"/>
                          <a:cs typeface="Times New Roman"/>
                        </a:rPr>
                        <a:t>£</a:t>
                      </a:r>
                      <a:r>
                        <a:rPr lang="de-DE" dirty="0" smtClean="0"/>
                        <a:t>8,800</a:t>
                      </a:r>
                      <a:endParaRPr lang="de-DE" dirty="0"/>
                    </a:p>
                  </a:txBody>
                  <a:tcPr/>
                </a:tc>
              </a:tr>
              <a:tr h="370840">
                <a:tc>
                  <a:txBody>
                    <a:bodyPr/>
                    <a:lstStyle/>
                    <a:p>
                      <a:r>
                        <a:rPr lang="de-DE" dirty="0" smtClean="0"/>
                        <a:t>Operating Cash Flow</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1,080</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1,584</a:t>
                      </a:r>
                      <a:endParaRPr lang="de-DE" dirty="0"/>
                    </a:p>
                  </a:txBody>
                  <a:tcPr/>
                </a:tc>
                <a:tc>
                  <a:txBody>
                    <a:bodyPr/>
                    <a:lstStyle/>
                    <a:p>
                      <a:pPr algn="ctr"/>
                      <a:r>
                        <a:rPr lang="de-DE" dirty="0" smtClean="0"/>
                        <a:t>-</a:t>
                      </a:r>
                      <a:r>
                        <a:rPr lang="de-DE" dirty="0" smtClean="0">
                          <a:latin typeface="Times New Roman"/>
                          <a:cs typeface="Times New Roman"/>
                        </a:rPr>
                        <a:t>£ </a:t>
                      </a:r>
                      <a:r>
                        <a:rPr lang="de-DE" dirty="0" smtClean="0"/>
                        <a:t>1,136</a:t>
                      </a:r>
                      <a:endParaRPr lang="de-DE" dirty="0"/>
                    </a:p>
                  </a:txBody>
                  <a:tcPr/>
                </a:tc>
              </a:tr>
            </a:tbl>
          </a:graphicData>
        </a:graphic>
      </p:graphicFrame>
      <p:sp>
        <p:nvSpPr>
          <p:cNvPr id="9218" name="Rectangle 2"/>
          <p:cNvSpPr>
            <a:spLocks noChangeArrowheads="1"/>
          </p:cNvSpPr>
          <p:nvPr/>
        </p:nvSpPr>
        <p:spPr bwMode="auto">
          <a:xfrm>
            <a:off x="621086" y="1297305"/>
            <a:ext cx="826085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2575" algn="l"/>
                <a:tab pos="576263" algn="l"/>
                <a:tab pos="914400" algn="l"/>
                <a:tab pos="1600200" algn="l"/>
              </a:tabLst>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Now use the depreciation schedule to estimate the operating cash flow.</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400"/>
            <a:ext cx="6851104" cy="990600"/>
          </a:xfrm>
        </p:spPr>
        <p:txBody>
          <a:bodyPr/>
          <a:lstStyle/>
          <a:p>
            <a:r>
              <a:rPr lang="de-DE" dirty="0" smtClean="0"/>
              <a:t>Lösung zu Aufgabe 44 (</a:t>
            </a:r>
            <a:r>
              <a:rPr lang="en-GB" dirty="0" smtClean="0"/>
              <a:t>7A19)</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14</a:t>
            </a:fld>
            <a:endParaRPr lang="de-DE"/>
          </a:p>
        </p:txBody>
      </p:sp>
      <p:sp>
        <p:nvSpPr>
          <p:cNvPr id="6" name="Inhaltsplatzhalter 5"/>
          <p:cNvSpPr>
            <a:spLocks noGrp="1"/>
          </p:cNvSpPr>
          <p:nvPr>
            <p:ph sz="quarter" idx="1"/>
          </p:nvPr>
        </p:nvSpPr>
        <p:spPr/>
        <p:txBody>
          <a:bodyPr>
            <a:normAutofit/>
          </a:bodyPr>
          <a:lstStyle/>
          <a:p>
            <a:endParaRPr lang="de-DE" sz="2600" dirty="0" smtClean="0">
              <a:solidFill>
                <a:schemeClr val="tx1"/>
              </a:solidFill>
            </a:endParaRPr>
          </a:p>
          <a:p>
            <a:endParaRPr lang="de-DE" dirty="0" smtClean="0"/>
          </a:p>
          <a:p>
            <a:endParaRPr lang="de-DE" dirty="0" smtClean="0"/>
          </a:p>
          <a:p>
            <a:endParaRPr lang="de-DE" dirty="0" smtClean="0"/>
          </a:p>
          <a:p>
            <a:endParaRPr lang="de-DE" dirty="0"/>
          </a:p>
        </p:txBody>
      </p:sp>
      <p:graphicFrame>
        <p:nvGraphicFramePr>
          <p:cNvPr id="7" name="Tabelle 6"/>
          <p:cNvGraphicFramePr>
            <a:graphicFrameLocks noGrp="1"/>
          </p:cNvGraphicFramePr>
          <p:nvPr/>
        </p:nvGraphicFramePr>
        <p:xfrm>
          <a:off x="1043608" y="2060848"/>
          <a:ext cx="6984775" cy="2123440"/>
        </p:xfrm>
        <a:graphic>
          <a:graphicData uri="http://schemas.openxmlformats.org/drawingml/2006/table">
            <a:tbl>
              <a:tblPr firstRow="1" bandRow="1">
                <a:tableStyleId>{5C22544A-7EE6-4342-B048-85BDC9FD1C3A}</a:tableStyleId>
              </a:tblPr>
              <a:tblGrid>
                <a:gridCol w="1835510"/>
                <a:gridCol w="1223673"/>
                <a:gridCol w="1223673"/>
                <a:gridCol w="1265093"/>
                <a:gridCol w="1436826"/>
              </a:tblGrid>
              <a:tr h="370840">
                <a:tc>
                  <a:txBody>
                    <a:bodyPr/>
                    <a:lstStyle/>
                    <a:p>
                      <a:endParaRPr lang="de-DE" dirty="0"/>
                    </a:p>
                  </a:txBody>
                  <a:tcPr/>
                </a:tc>
                <a:tc>
                  <a:txBody>
                    <a:bodyPr/>
                    <a:lstStyle/>
                    <a:p>
                      <a:r>
                        <a:rPr lang="de-DE" dirty="0" smtClean="0"/>
                        <a:t>0</a:t>
                      </a:r>
                      <a:endParaRPr lang="de-DE" dirty="0"/>
                    </a:p>
                  </a:txBody>
                  <a:tcPr/>
                </a:tc>
                <a:tc>
                  <a:txBody>
                    <a:bodyPr/>
                    <a:lstStyle/>
                    <a:p>
                      <a:r>
                        <a:rPr lang="de-DE" dirty="0" smtClean="0"/>
                        <a:t>1</a:t>
                      </a:r>
                      <a:endParaRPr lang="de-DE" dirty="0"/>
                    </a:p>
                  </a:txBody>
                  <a:tcPr/>
                </a:tc>
                <a:tc>
                  <a:txBody>
                    <a:bodyPr/>
                    <a:lstStyle/>
                    <a:p>
                      <a:r>
                        <a:rPr lang="de-DE" dirty="0" smtClean="0"/>
                        <a:t>2</a:t>
                      </a:r>
                      <a:endParaRPr lang="de-DE" dirty="0"/>
                    </a:p>
                  </a:txBody>
                  <a:tcPr/>
                </a:tc>
                <a:tc>
                  <a:txBody>
                    <a:bodyPr/>
                    <a:lstStyle/>
                    <a:p>
                      <a:r>
                        <a:rPr lang="de-DE" dirty="0" smtClean="0"/>
                        <a:t>3</a:t>
                      </a:r>
                      <a:endParaRPr lang="de-DE" dirty="0"/>
                    </a:p>
                  </a:txBody>
                  <a:tcPr/>
                </a:tc>
              </a:tr>
              <a:tr h="370840">
                <a:tc>
                  <a:txBody>
                    <a:bodyPr/>
                    <a:lstStyle/>
                    <a:p>
                      <a:r>
                        <a:rPr lang="de-DE" dirty="0" smtClean="0"/>
                        <a:t>Investment</a:t>
                      </a:r>
                      <a:endParaRPr lang="de-DE" dirty="0"/>
                    </a:p>
                  </a:txBody>
                  <a:tcPr/>
                </a:tc>
                <a:tc>
                  <a:txBody>
                    <a:bodyPr/>
                    <a:lstStyle/>
                    <a:p>
                      <a:r>
                        <a:rPr lang="de-DE" dirty="0" smtClean="0"/>
                        <a:t>-</a:t>
                      </a:r>
                      <a:r>
                        <a:rPr lang="de-DE" dirty="0" smtClean="0">
                          <a:latin typeface="Times New Roman"/>
                          <a:cs typeface="Times New Roman"/>
                        </a:rPr>
                        <a:t>£ </a:t>
                      </a:r>
                      <a:r>
                        <a:rPr lang="de-DE" dirty="0" smtClean="0"/>
                        <a:t>45,000</a:t>
                      </a:r>
                      <a:endParaRPr lang="de-DE" dirty="0"/>
                    </a:p>
                  </a:txBody>
                  <a:tcPr/>
                </a:tc>
                <a:tc>
                  <a:txBody>
                    <a:bodyPr/>
                    <a:lstStyle/>
                    <a:p>
                      <a:endParaRPr lang="de-DE" dirty="0"/>
                    </a:p>
                  </a:txBody>
                  <a:tcPr/>
                </a:tc>
                <a:tc>
                  <a:txBody>
                    <a:bodyPr/>
                    <a:lstStyle/>
                    <a:p>
                      <a:endParaRPr lang="de-DE" dirty="0"/>
                    </a:p>
                  </a:txBody>
                  <a:tcPr/>
                </a:tc>
                <a:tc>
                  <a:txBody>
                    <a:bodyPr/>
                    <a:lstStyle/>
                    <a:p>
                      <a:r>
                        <a:rPr lang="de-DE" dirty="0" smtClean="0">
                          <a:latin typeface="Times New Roman"/>
                          <a:cs typeface="Times New Roman"/>
                        </a:rPr>
                        <a:t>£ </a:t>
                      </a:r>
                      <a:r>
                        <a:rPr lang="de-DE" dirty="0" smtClean="0"/>
                        <a:t>20,000</a:t>
                      </a:r>
                      <a:endParaRPr lang="de-DE" dirty="0"/>
                    </a:p>
                  </a:txBody>
                  <a:tcPr/>
                </a:tc>
              </a:tr>
              <a:tr h="370840">
                <a:tc>
                  <a:txBody>
                    <a:bodyPr/>
                    <a:lstStyle/>
                    <a:p>
                      <a:r>
                        <a:rPr lang="de-DE" dirty="0" smtClean="0"/>
                        <a:t>Operating Cash Flow</a:t>
                      </a:r>
                      <a:endParaRPr lang="de-DE" dirty="0"/>
                    </a:p>
                  </a:txBody>
                  <a:tcPr/>
                </a:tc>
                <a:tc>
                  <a:txBody>
                    <a:bodyPr/>
                    <a:lstStyle/>
                    <a:p>
                      <a:endParaRPr lang="de-DE" dirty="0"/>
                    </a:p>
                  </a:txBody>
                  <a:tcPr/>
                </a:tc>
                <a:tc>
                  <a:txBody>
                    <a:bodyPr/>
                    <a:lstStyle/>
                    <a:p>
                      <a:r>
                        <a:rPr lang="de-DE" dirty="0" smtClean="0"/>
                        <a:t>-</a:t>
                      </a:r>
                      <a:r>
                        <a:rPr lang="de-DE" dirty="0" smtClean="0">
                          <a:latin typeface="Times New Roman"/>
                          <a:cs typeface="Times New Roman"/>
                        </a:rPr>
                        <a:t>£</a:t>
                      </a:r>
                      <a:r>
                        <a:rPr lang="de-DE" dirty="0" smtClean="0"/>
                        <a:t>1,080</a:t>
                      </a:r>
                      <a:endParaRPr lang="de-DE" dirty="0"/>
                    </a:p>
                  </a:txBody>
                  <a:tcPr/>
                </a:tc>
                <a:tc>
                  <a:txBody>
                    <a:bodyPr/>
                    <a:lstStyle/>
                    <a:p>
                      <a:r>
                        <a:rPr lang="de-DE" dirty="0" smtClean="0"/>
                        <a:t>-</a:t>
                      </a:r>
                      <a:r>
                        <a:rPr lang="de-DE" dirty="0" smtClean="0">
                          <a:latin typeface="Times New Roman"/>
                          <a:cs typeface="Times New Roman"/>
                        </a:rPr>
                        <a:t>£ 1</a:t>
                      </a:r>
                      <a:r>
                        <a:rPr lang="de-DE" dirty="0" smtClean="0"/>
                        <a:t>,584</a:t>
                      </a:r>
                      <a:endParaRPr lang="de-DE" dirty="0"/>
                    </a:p>
                  </a:txBody>
                  <a:tcPr/>
                </a:tc>
                <a:tc>
                  <a:txBody>
                    <a:bodyPr/>
                    <a:lstStyle/>
                    <a:p>
                      <a:r>
                        <a:rPr lang="de-DE" dirty="0" smtClean="0"/>
                        <a:t>-</a:t>
                      </a:r>
                      <a:r>
                        <a:rPr lang="de-DE" dirty="0" smtClean="0">
                          <a:latin typeface="Times New Roman"/>
                          <a:cs typeface="Times New Roman"/>
                        </a:rPr>
                        <a:t>£ </a:t>
                      </a:r>
                      <a:r>
                        <a:rPr lang="de-DE" dirty="0" smtClean="0"/>
                        <a:t>1,136</a:t>
                      </a:r>
                      <a:endParaRPr lang="de-DE" dirty="0"/>
                    </a:p>
                  </a:txBody>
                  <a:tcPr/>
                </a:tc>
              </a:tr>
              <a:tr h="370840">
                <a:tc>
                  <a:txBody>
                    <a:bodyPr/>
                    <a:lstStyle/>
                    <a:p>
                      <a:r>
                        <a:rPr lang="de-DE" dirty="0" smtClean="0"/>
                        <a:t>Cash </a:t>
                      </a:r>
                      <a:r>
                        <a:rPr lang="de-DE" dirty="0" err="1" smtClean="0"/>
                        <a:t>Flows</a:t>
                      </a:r>
                      <a:endParaRPr lang="de-DE" dirty="0"/>
                    </a:p>
                  </a:txBody>
                  <a:tcPr/>
                </a:tc>
                <a:tc>
                  <a:txBody>
                    <a:bodyPr/>
                    <a:lstStyle/>
                    <a:p>
                      <a:r>
                        <a:rPr lang="de-DE" dirty="0" smtClean="0"/>
                        <a:t>-</a:t>
                      </a:r>
                      <a:r>
                        <a:rPr lang="de-DE" dirty="0" smtClean="0">
                          <a:latin typeface="Times New Roman"/>
                          <a:cs typeface="Times New Roman"/>
                        </a:rPr>
                        <a:t>£</a:t>
                      </a:r>
                      <a:r>
                        <a:rPr lang="de-DE" dirty="0" smtClean="0"/>
                        <a:t> 45,000</a:t>
                      </a:r>
                      <a:r>
                        <a:rPr lang="de-DE" baseline="0" dirty="0" smtClean="0"/>
                        <a:t> </a:t>
                      </a:r>
                      <a:endParaRPr lang="de-DE" dirty="0"/>
                    </a:p>
                  </a:txBody>
                  <a:tcPr/>
                </a:tc>
                <a:tc>
                  <a:txBody>
                    <a:bodyPr/>
                    <a:lstStyle/>
                    <a:p>
                      <a:r>
                        <a:rPr lang="de-DE" dirty="0" smtClean="0"/>
                        <a:t>-</a:t>
                      </a:r>
                      <a:r>
                        <a:rPr lang="de-DE" dirty="0" smtClean="0">
                          <a:latin typeface="Times New Roman"/>
                          <a:cs typeface="Times New Roman"/>
                        </a:rPr>
                        <a:t>£</a:t>
                      </a:r>
                      <a:r>
                        <a:rPr lang="de-DE" dirty="0" smtClean="0"/>
                        <a:t>1,080</a:t>
                      </a:r>
                      <a:endParaRPr lang="de-DE" dirty="0"/>
                    </a:p>
                  </a:txBody>
                  <a:tcPr/>
                </a:tc>
                <a:tc>
                  <a:txBody>
                    <a:bodyPr/>
                    <a:lstStyle/>
                    <a:p>
                      <a:r>
                        <a:rPr lang="de-DE" dirty="0" smtClean="0"/>
                        <a:t>-</a:t>
                      </a:r>
                      <a:r>
                        <a:rPr lang="de-DE" dirty="0" smtClean="0">
                          <a:latin typeface="Times New Roman"/>
                          <a:cs typeface="Times New Roman"/>
                        </a:rPr>
                        <a:t>£ </a:t>
                      </a:r>
                      <a:r>
                        <a:rPr lang="de-DE" dirty="0" smtClean="0"/>
                        <a:t>1,584</a:t>
                      </a:r>
                      <a:endParaRPr lang="de-DE" dirty="0"/>
                    </a:p>
                  </a:txBody>
                  <a:tcPr/>
                </a:tc>
                <a:tc>
                  <a:txBody>
                    <a:bodyPr/>
                    <a:lstStyle/>
                    <a:p>
                      <a:r>
                        <a:rPr lang="de-DE" dirty="0" smtClean="0">
                          <a:latin typeface="Times New Roman"/>
                          <a:cs typeface="Times New Roman"/>
                        </a:rPr>
                        <a:t>£ </a:t>
                      </a:r>
                      <a:r>
                        <a:rPr lang="de-DE" dirty="0" smtClean="0"/>
                        <a:t>18,864</a:t>
                      </a:r>
                      <a:endParaRPr lang="de-DE" dirty="0"/>
                    </a:p>
                  </a:txBody>
                  <a:tcPr/>
                </a:tc>
              </a:tr>
              <a:tr h="370840">
                <a:tc>
                  <a:txBody>
                    <a:bodyPr/>
                    <a:lstStyle/>
                    <a:p>
                      <a:r>
                        <a:rPr lang="de-DE" dirty="0" smtClean="0"/>
                        <a:t>PV Cash Flow</a:t>
                      </a:r>
                      <a:endParaRPr lang="de-DE" dirty="0"/>
                    </a:p>
                  </a:txBody>
                  <a:tcPr/>
                </a:tc>
                <a:tc>
                  <a:txBody>
                    <a:bodyPr/>
                    <a:lstStyle/>
                    <a:p>
                      <a:r>
                        <a:rPr lang="de-DE" dirty="0" smtClean="0"/>
                        <a:t>-</a:t>
                      </a:r>
                      <a:r>
                        <a:rPr lang="de-DE" dirty="0" smtClean="0">
                          <a:latin typeface="Times New Roman"/>
                          <a:cs typeface="Times New Roman"/>
                        </a:rPr>
                        <a:t>£</a:t>
                      </a:r>
                      <a:r>
                        <a:rPr lang="de-DE" dirty="0" smtClean="0"/>
                        <a:t>45,000</a:t>
                      </a:r>
                      <a:endParaRPr lang="de-DE" dirty="0"/>
                    </a:p>
                  </a:txBody>
                  <a:tcPr/>
                </a:tc>
                <a:tc>
                  <a:txBody>
                    <a:bodyPr/>
                    <a:lstStyle/>
                    <a:p>
                      <a:r>
                        <a:rPr lang="de-DE" dirty="0" smtClean="0"/>
                        <a:t>-</a:t>
                      </a:r>
                      <a:r>
                        <a:rPr lang="de-DE" dirty="0" smtClean="0">
                          <a:latin typeface="Times New Roman"/>
                          <a:cs typeface="Times New Roman"/>
                        </a:rPr>
                        <a:t>£ </a:t>
                      </a:r>
                      <a:r>
                        <a:rPr lang="de-DE" dirty="0" smtClean="0"/>
                        <a:t>964</a:t>
                      </a:r>
                      <a:endParaRPr lang="de-DE" dirty="0"/>
                    </a:p>
                  </a:txBody>
                  <a:tcPr/>
                </a:tc>
                <a:tc>
                  <a:txBody>
                    <a:bodyPr/>
                    <a:lstStyle/>
                    <a:p>
                      <a:r>
                        <a:rPr lang="de-DE" dirty="0" smtClean="0"/>
                        <a:t>-</a:t>
                      </a:r>
                      <a:r>
                        <a:rPr lang="de-DE" dirty="0" smtClean="0">
                          <a:latin typeface="Times New Roman"/>
                          <a:cs typeface="Times New Roman"/>
                        </a:rPr>
                        <a:t>£ </a:t>
                      </a:r>
                      <a:r>
                        <a:rPr lang="de-DE" dirty="0" smtClean="0"/>
                        <a:t>1,236</a:t>
                      </a:r>
                      <a:endParaRPr lang="de-DE" dirty="0"/>
                    </a:p>
                  </a:txBody>
                  <a:tcPr/>
                </a:tc>
                <a:tc>
                  <a:txBody>
                    <a:bodyPr/>
                    <a:lstStyle/>
                    <a:p>
                      <a:r>
                        <a:rPr lang="de-DE" dirty="0" smtClean="0">
                          <a:latin typeface="Times New Roman"/>
                          <a:cs typeface="Times New Roman"/>
                        </a:rPr>
                        <a:t>£ </a:t>
                      </a:r>
                      <a:r>
                        <a:rPr lang="de-DE" dirty="0" smtClean="0"/>
                        <a:t>13,427</a:t>
                      </a:r>
                    </a:p>
                  </a:txBody>
                  <a:tcPr/>
                </a:tc>
              </a:tr>
            </a:tbl>
          </a:graphicData>
        </a:graphic>
      </p:graphicFrame>
      <p:sp>
        <p:nvSpPr>
          <p:cNvPr id="9218" name="Rectangle 2"/>
          <p:cNvSpPr>
            <a:spLocks noChangeArrowheads="1"/>
          </p:cNvSpPr>
          <p:nvPr/>
        </p:nvSpPr>
        <p:spPr bwMode="auto">
          <a:xfrm>
            <a:off x="621086" y="1297305"/>
            <a:ext cx="573907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GB" sz="2000" dirty="0" smtClean="0"/>
              <a:t>The cash flows for each year are now calculated.</a:t>
            </a:r>
            <a:endParaRPr lang="de-DE" sz="2000" dirty="0"/>
          </a:p>
        </p:txBody>
      </p:sp>
      <p:sp>
        <p:nvSpPr>
          <p:cNvPr id="30721" name="Rectangle 1"/>
          <p:cNvSpPr>
            <a:spLocks noChangeArrowheads="1"/>
          </p:cNvSpPr>
          <p:nvPr/>
        </p:nvSpPr>
        <p:spPr bwMode="auto">
          <a:xfrm>
            <a:off x="899592" y="4479504"/>
            <a:ext cx="619268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2575" algn="l"/>
                <a:tab pos="576263" algn="l"/>
                <a:tab pos="914400" algn="l"/>
                <a:tab pos="160020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Net Present Value is -£33,800 and the Equivalent Annual Cost is </a:t>
            </a:r>
            <a:endParaRPr kumimoji="0" lang="de-DE"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2575" algn="l"/>
                <a:tab pos="576263" algn="l"/>
                <a:tab pos="914400" algn="l"/>
                <a:tab pos="1600200" algn="l"/>
              </a:tabLst>
            </a:pPr>
            <a:r>
              <a:rPr kumimoji="0" lang="de-D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-£33,800 = EAC(PVIFA</a:t>
            </a:r>
            <a:r>
              <a:rPr kumimoji="0" lang="de-DE" sz="24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12%,3</a:t>
            </a:r>
            <a:r>
              <a:rPr kumimoji="0" lang="de-D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de-DE"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2575" algn="l"/>
                <a:tab pos="576263" algn="l"/>
                <a:tab pos="914400" algn="l"/>
                <a:tab pos="1600200" algn="l"/>
              </a:tabLst>
            </a:pPr>
            <a:r>
              <a:rPr kumimoji="0" lang="de-D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EAC = </a:t>
            </a:r>
            <a:r>
              <a:rPr kumimoji="0" lang="de-DE" sz="2400" b="0" i="0" u="dbl" strike="noStrike" cap="none" normalizeH="0" dirty="0" smtClean="0">
                <a:ln>
                  <a:noFill/>
                </a:ln>
                <a:solidFill>
                  <a:schemeClr val="tx1"/>
                </a:solidFill>
                <a:effectLst/>
                <a:latin typeface="Arial" pitchFamily="34" charset="0"/>
                <a:ea typeface="Times New Roman" pitchFamily="18" charset="0"/>
                <a:cs typeface="Arial" pitchFamily="34" charset="0"/>
              </a:rPr>
              <a:t>£14,072</a:t>
            </a:r>
            <a:endParaRPr kumimoji="0" lang="de-DE" sz="2400" b="0" i="0" u="dbl" strike="noStrike" cap="none" normalizeH="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40 (</a:t>
            </a:r>
            <a:r>
              <a:rPr lang="en-GB" dirty="0" smtClean="0"/>
              <a:t>6 A17)</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2</a:t>
            </a:fld>
            <a:endParaRPr lang="de-DE"/>
          </a:p>
        </p:txBody>
      </p:sp>
      <p:sp>
        <p:nvSpPr>
          <p:cNvPr id="6" name="Inhaltsplatzhalter 5"/>
          <p:cNvSpPr>
            <a:spLocks noGrp="1"/>
          </p:cNvSpPr>
          <p:nvPr>
            <p:ph sz="quarter" idx="1"/>
          </p:nvPr>
        </p:nvSpPr>
        <p:spPr/>
        <p:txBody>
          <a:bodyPr>
            <a:normAutofit fontScale="92500"/>
          </a:bodyPr>
          <a:lstStyle/>
          <a:p>
            <a:r>
              <a:rPr lang="en-GB" dirty="0" smtClean="0">
                <a:solidFill>
                  <a:schemeClr val="tx1"/>
                </a:solidFill>
              </a:rPr>
              <a:t>CALCULATING PROFITABILITY INDEX</a:t>
            </a:r>
          </a:p>
          <a:p>
            <a:r>
              <a:rPr lang="en-GB" sz="2400" dirty="0" smtClean="0">
                <a:solidFill>
                  <a:schemeClr val="tx1"/>
                </a:solidFill>
              </a:rPr>
              <a:t>Suppose the following two independent investment opportunities are available to </a:t>
            </a:r>
            <a:r>
              <a:rPr lang="en-GB" sz="2400" dirty="0" err="1" smtClean="0">
                <a:solidFill>
                  <a:schemeClr val="tx1"/>
                </a:solidFill>
              </a:rPr>
              <a:t>Greenplain</a:t>
            </a:r>
            <a:r>
              <a:rPr lang="en-GB" sz="2400" dirty="0" smtClean="0">
                <a:solidFill>
                  <a:schemeClr val="tx1"/>
                </a:solidFill>
              </a:rPr>
              <a:t> Ltd. The appropriate discount rate is 10 per cent. </a:t>
            </a:r>
            <a:endParaRPr lang="de-DE" sz="2400" dirty="0" smtClean="0">
              <a:solidFill>
                <a:schemeClr val="tx1"/>
              </a:solidFill>
            </a:endParaRPr>
          </a:p>
          <a:p>
            <a:endParaRPr lang="de-DE" sz="2400" dirty="0" smtClean="0">
              <a:solidFill>
                <a:schemeClr val="tx1"/>
              </a:solidFill>
            </a:endParaRPr>
          </a:p>
          <a:p>
            <a:endParaRPr lang="de-DE" sz="2400" dirty="0" smtClean="0">
              <a:solidFill>
                <a:schemeClr val="tx1"/>
              </a:solidFill>
            </a:endParaRPr>
          </a:p>
          <a:p>
            <a:endParaRPr lang="de-DE" sz="2400" dirty="0" smtClean="0">
              <a:solidFill>
                <a:schemeClr val="tx1"/>
              </a:solidFill>
            </a:endParaRPr>
          </a:p>
          <a:p>
            <a:endParaRPr lang="de-DE" sz="2400" dirty="0" smtClean="0">
              <a:solidFill>
                <a:schemeClr val="tx1"/>
              </a:solidFill>
            </a:endParaRPr>
          </a:p>
          <a:p>
            <a:endParaRPr lang="de-DE" sz="2400" dirty="0" smtClean="0">
              <a:solidFill>
                <a:schemeClr val="tx1"/>
              </a:solidFill>
            </a:endParaRPr>
          </a:p>
          <a:p>
            <a:pPr lvl="0"/>
            <a:r>
              <a:rPr lang="en-GB" sz="2400" dirty="0" smtClean="0">
                <a:solidFill>
                  <a:schemeClr val="tx1"/>
                </a:solidFill>
              </a:rPr>
              <a:t>a) Compute the profitability index for each of the two projects.</a:t>
            </a:r>
            <a:endParaRPr lang="de-DE" sz="2400" dirty="0" smtClean="0">
              <a:solidFill>
                <a:schemeClr val="tx1"/>
              </a:solidFill>
            </a:endParaRPr>
          </a:p>
          <a:p>
            <a:pPr lvl="0"/>
            <a:r>
              <a:rPr lang="en-GB" sz="2400" dirty="0" smtClean="0">
                <a:solidFill>
                  <a:schemeClr val="tx1"/>
                </a:solidFill>
              </a:rPr>
              <a:t>b) Which project(s) should </a:t>
            </a:r>
            <a:r>
              <a:rPr lang="en-GB" sz="2400" dirty="0" err="1" smtClean="0">
                <a:solidFill>
                  <a:schemeClr val="tx1"/>
                </a:solidFill>
              </a:rPr>
              <a:t>Greenplain</a:t>
            </a:r>
            <a:r>
              <a:rPr lang="en-GB" sz="2400" dirty="0" smtClean="0">
                <a:solidFill>
                  <a:schemeClr val="tx1"/>
                </a:solidFill>
              </a:rPr>
              <a:t> accept, based on the profitability index rule?</a:t>
            </a:r>
            <a:endParaRPr lang="de-DE" sz="2400" dirty="0" smtClean="0">
              <a:solidFill>
                <a:schemeClr val="tx1"/>
              </a:solidFill>
            </a:endParaRPr>
          </a:p>
          <a:p>
            <a:endParaRPr lang="de-DE" sz="2400" dirty="0">
              <a:solidFill>
                <a:schemeClr val="tx1"/>
              </a:solidFill>
            </a:endParaRPr>
          </a:p>
        </p:txBody>
      </p:sp>
      <p:graphicFrame>
        <p:nvGraphicFramePr>
          <p:cNvPr id="7" name="Tabelle 6"/>
          <p:cNvGraphicFramePr>
            <a:graphicFrameLocks noGrp="1"/>
          </p:cNvGraphicFramePr>
          <p:nvPr/>
        </p:nvGraphicFramePr>
        <p:xfrm>
          <a:off x="1475656" y="306896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de-DE" dirty="0" smtClean="0"/>
                        <a:t>Year</a:t>
                      </a:r>
                      <a:endParaRPr lang="de-DE" dirty="0"/>
                    </a:p>
                  </a:txBody>
                  <a:tcPr/>
                </a:tc>
                <a:tc>
                  <a:txBody>
                    <a:bodyPr/>
                    <a:lstStyle/>
                    <a:p>
                      <a:pPr algn="ctr"/>
                      <a:r>
                        <a:rPr lang="de-DE" dirty="0" smtClean="0"/>
                        <a:t>Project Alpha (€)</a:t>
                      </a:r>
                      <a:endParaRPr lang="de-DE" dirty="0"/>
                    </a:p>
                  </a:txBody>
                  <a:tcPr/>
                </a:tc>
                <a:tc>
                  <a:txBody>
                    <a:bodyPr/>
                    <a:lstStyle/>
                    <a:p>
                      <a:pPr algn="ctr"/>
                      <a:r>
                        <a:rPr lang="de-DE" dirty="0" smtClean="0"/>
                        <a:t>Project Beta (€)</a:t>
                      </a:r>
                      <a:endParaRPr lang="de-DE" dirty="0"/>
                    </a:p>
                  </a:txBody>
                  <a:tcPr/>
                </a:tc>
              </a:tr>
              <a:tr h="370840">
                <a:tc>
                  <a:txBody>
                    <a:bodyPr/>
                    <a:lstStyle/>
                    <a:p>
                      <a:pPr algn="ctr"/>
                      <a:r>
                        <a:rPr lang="de-DE" dirty="0" smtClean="0"/>
                        <a:t>0</a:t>
                      </a:r>
                      <a:endParaRPr lang="de-DE" dirty="0"/>
                    </a:p>
                  </a:txBody>
                  <a:tcPr/>
                </a:tc>
                <a:tc>
                  <a:txBody>
                    <a:bodyPr/>
                    <a:lstStyle/>
                    <a:p>
                      <a:pPr algn="ctr"/>
                      <a:r>
                        <a:rPr lang="de-DE" dirty="0" smtClean="0"/>
                        <a:t>-500</a:t>
                      </a:r>
                      <a:endParaRPr lang="de-DE" dirty="0"/>
                    </a:p>
                  </a:txBody>
                  <a:tcPr/>
                </a:tc>
                <a:tc>
                  <a:txBody>
                    <a:bodyPr/>
                    <a:lstStyle/>
                    <a:p>
                      <a:pPr algn="ctr"/>
                      <a:r>
                        <a:rPr lang="de-DE" dirty="0" smtClean="0"/>
                        <a:t>-2.000</a:t>
                      </a:r>
                      <a:endParaRPr lang="de-DE" dirty="0"/>
                    </a:p>
                  </a:txBody>
                  <a:tcPr/>
                </a:tc>
              </a:tr>
              <a:tr h="370840">
                <a:tc>
                  <a:txBody>
                    <a:bodyPr/>
                    <a:lstStyle/>
                    <a:p>
                      <a:pPr algn="ctr"/>
                      <a:r>
                        <a:rPr lang="de-DE" dirty="0" smtClean="0"/>
                        <a:t>1</a:t>
                      </a:r>
                      <a:endParaRPr lang="de-DE" dirty="0"/>
                    </a:p>
                  </a:txBody>
                  <a:tcPr/>
                </a:tc>
                <a:tc>
                  <a:txBody>
                    <a:bodyPr/>
                    <a:lstStyle/>
                    <a:p>
                      <a:pPr algn="ctr"/>
                      <a:r>
                        <a:rPr lang="de-DE" dirty="0" smtClean="0"/>
                        <a:t>300</a:t>
                      </a:r>
                      <a:endParaRPr lang="de-DE" dirty="0"/>
                    </a:p>
                  </a:txBody>
                  <a:tcPr/>
                </a:tc>
                <a:tc>
                  <a:txBody>
                    <a:bodyPr/>
                    <a:lstStyle/>
                    <a:p>
                      <a:pPr algn="ctr"/>
                      <a:r>
                        <a:rPr lang="de-DE" dirty="0" smtClean="0"/>
                        <a:t>300</a:t>
                      </a:r>
                      <a:endParaRPr lang="de-DE" dirty="0"/>
                    </a:p>
                  </a:txBody>
                  <a:tcPr/>
                </a:tc>
              </a:tr>
              <a:tr h="370840">
                <a:tc>
                  <a:txBody>
                    <a:bodyPr/>
                    <a:lstStyle/>
                    <a:p>
                      <a:pPr algn="ctr"/>
                      <a:r>
                        <a:rPr lang="de-DE" dirty="0" smtClean="0"/>
                        <a:t>2</a:t>
                      </a:r>
                      <a:endParaRPr lang="de-DE" dirty="0"/>
                    </a:p>
                  </a:txBody>
                  <a:tcPr/>
                </a:tc>
                <a:tc>
                  <a:txBody>
                    <a:bodyPr/>
                    <a:lstStyle/>
                    <a:p>
                      <a:pPr algn="ctr"/>
                      <a:r>
                        <a:rPr lang="de-DE" dirty="0" smtClean="0"/>
                        <a:t>700</a:t>
                      </a:r>
                      <a:endParaRPr lang="de-DE" dirty="0"/>
                    </a:p>
                  </a:txBody>
                  <a:tcPr/>
                </a:tc>
                <a:tc>
                  <a:txBody>
                    <a:bodyPr/>
                    <a:lstStyle/>
                    <a:p>
                      <a:pPr algn="ctr"/>
                      <a:r>
                        <a:rPr lang="de-DE" dirty="0" smtClean="0"/>
                        <a:t>1.800</a:t>
                      </a:r>
                      <a:endParaRPr lang="de-DE" dirty="0"/>
                    </a:p>
                  </a:txBody>
                  <a:tcPr/>
                </a:tc>
              </a:tr>
              <a:tr h="370840">
                <a:tc>
                  <a:txBody>
                    <a:bodyPr/>
                    <a:lstStyle/>
                    <a:p>
                      <a:pPr algn="ctr"/>
                      <a:r>
                        <a:rPr lang="de-DE" dirty="0" smtClean="0"/>
                        <a:t>3</a:t>
                      </a:r>
                      <a:endParaRPr lang="de-DE" dirty="0"/>
                    </a:p>
                  </a:txBody>
                  <a:tcPr/>
                </a:tc>
                <a:tc>
                  <a:txBody>
                    <a:bodyPr/>
                    <a:lstStyle/>
                    <a:p>
                      <a:pPr algn="ctr"/>
                      <a:r>
                        <a:rPr lang="de-DE" dirty="0" smtClean="0"/>
                        <a:t>600</a:t>
                      </a:r>
                      <a:endParaRPr lang="de-DE" dirty="0"/>
                    </a:p>
                  </a:txBody>
                  <a:tcPr/>
                </a:tc>
                <a:tc>
                  <a:txBody>
                    <a:bodyPr/>
                    <a:lstStyle/>
                    <a:p>
                      <a:pPr algn="ctr"/>
                      <a:r>
                        <a:rPr lang="de-DE" dirty="0" smtClean="0"/>
                        <a:t>1.700</a:t>
                      </a:r>
                      <a:endParaRPr lang="de-DE"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41 (</a:t>
            </a:r>
            <a:r>
              <a:rPr lang="en-GB" dirty="0" smtClean="0"/>
              <a:t>6A24</a:t>
            </a:r>
            <a:r>
              <a:rPr lang="de-DE" dirty="0" smtClean="0"/>
              <a:t>)</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3</a:t>
            </a:fld>
            <a:endParaRPr lang="de-DE" dirty="0"/>
          </a:p>
        </p:txBody>
      </p:sp>
      <p:sp>
        <p:nvSpPr>
          <p:cNvPr id="6" name="Inhaltsplatzhalter 5"/>
          <p:cNvSpPr>
            <a:spLocks noGrp="1"/>
          </p:cNvSpPr>
          <p:nvPr>
            <p:ph sz="quarter" idx="1"/>
          </p:nvPr>
        </p:nvSpPr>
        <p:spPr/>
        <p:txBody>
          <a:bodyPr>
            <a:normAutofit/>
          </a:bodyPr>
          <a:lstStyle/>
          <a:p>
            <a:pPr lvl="0"/>
            <a:r>
              <a:rPr lang="en-GB" sz="2800" b="1" dirty="0" smtClean="0">
                <a:solidFill>
                  <a:schemeClr val="tx1"/>
                </a:solidFill>
              </a:rPr>
              <a:t>Comparing Investment Criteria </a:t>
            </a:r>
            <a:r>
              <a:rPr lang="en-GB" sz="2600" b="1" dirty="0" smtClean="0">
                <a:solidFill>
                  <a:schemeClr val="tx1"/>
                </a:solidFill>
              </a:rPr>
              <a:t>	</a:t>
            </a:r>
          </a:p>
          <a:p>
            <a:pPr lvl="0"/>
            <a:r>
              <a:rPr lang="en-GB" sz="2600" b="1" dirty="0" smtClean="0">
                <a:solidFill>
                  <a:schemeClr val="tx1"/>
                </a:solidFill>
              </a:rPr>
              <a:t>	</a:t>
            </a:r>
          </a:p>
          <a:p>
            <a:r>
              <a:rPr lang="en-GB" sz="2400" dirty="0" smtClean="0">
                <a:solidFill>
                  <a:schemeClr val="tx1"/>
                </a:solidFill>
              </a:rPr>
              <a:t>The treasurer of </a:t>
            </a:r>
            <a:r>
              <a:rPr lang="en-GB" sz="2400" dirty="0" err="1" smtClean="0">
                <a:solidFill>
                  <a:schemeClr val="tx1"/>
                </a:solidFill>
              </a:rPr>
              <a:t>Amaro</a:t>
            </a:r>
            <a:r>
              <a:rPr lang="en-GB" sz="2400" dirty="0" smtClean="0">
                <a:solidFill>
                  <a:schemeClr val="tx1"/>
                </a:solidFill>
              </a:rPr>
              <a:t> Canned Fruits has projected the cash flows of projects A, B and C as follows:</a:t>
            </a:r>
          </a:p>
          <a:p>
            <a:endParaRPr lang="en-GB" sz="2400" dirty="0" smtClean="0">
              <a:solidFill>
                <a:schemeClr val="tx1"/>
              </a:solidFill>
            </a:endParaRPr>
          </a:p>
          <a:p>
            <a:endParaRPr lang="en-GB" sz="2400" dirty="0" smtClean="0">
              <a:solidFill>
                <a:schemeClr val="tx1"/>
              </a:solidFill>
            </a:endParaRPr>
          </a:p>
          <a:p>
            <a:endParaRPr lang="en-GB" sz="2400" dirty="0" smtClean="0">
              <a:solidFill>
                <a:schemeClr val="tx1"/>
              </a:solidFill>
            </a:endParaRPr>
          </a:p>
          <a:p>
            <a:endParaRPr lang="en-GB" sz="2400" dirty="0" smtClean="0">
              <a:solidFill>
                <a:schemeClr val="tx1"/>
              </a:solidFill>
            </a:endParaRPr>
          </a:p>
          <a:p>
            <a:r>
              <a:rPr lang="en-GB" sz="2400" dirty="0" smtClean="0">
                <a:solidFill>
                  <a:schemeClr val="tx1"/>
                </a:solidFill>
              </a:rPr>
              <a:t>Suppose the relevant discount rate is 12 per cent per year</a:t>
            </a:r>
            <a:r>
              <a:rPr lang="en-GB" sz="2400" dirty="0" smtClean="0"/>
              <a:t>.</a:t>
            </a:r>
            <a:endParaRPr lang="de-DE" sz="2400" dirty="0" smtClean="0"/>
          </a:p>
          <a:p>
            <a:endParaRPr lang="en-GB" sz="2400" dirty="0" smtClean="0">
              <a:solidFill>
                <a:schemeClr val="tx1"/>
              </a:solidFill>
            </a:endParaRPr>
          </a:p>
          <a:p>
            <a:endParaRPr lang="de-DE" sz="2400" dirty="0">
              <a:solidFill>
                <a:schemeClr val="tx1"/>
              </a:solidFill>
            </a:endParaRPr>
          </a:p>
        </p:txBody>
      </p:sp>
      <p:graphicFrame>
        <p:nvGraphicFramePr>
          <p:cNvPr id="7" name="Tabelle 6"/>
          <p:cNvGraphicFramePr>
            <a:graphicFrameLocks noGrp="1"/>
          </p:cNvGraphicFramePr>
          <p:nvPr/>
        </p:nvGraphicFramePr>
        <p:xfrm>
          <a:off x="1331640" y="3068960"/>
          <a:ext cx="6552728" cy="1483360"/>
        </p:xfrm>
        <a:graphic>
          <a:graphicData uri="http://schemas.openxmlformats.org/drawingml/2006/table">
            <a:tbl>
              <a:tblPr firstRow="1" bandRow="1">
                <a:tableStyleId>{5C22544A-7EE6-4342-B048-85BDC9FD1C3A}</a:tableStyleId>
              </a:tblPr>
              <a:tblGrid>
                <a:gridCol w="1638182"/>
                <a:gridCol w="1638182"/>
                <a:gridCol w="1638182"/>
                <a:gridCol w="1638182"/>
              </a:tblGrid>
              <a:tr h="370840">
                <a:tc>
                  <a:txBody>
                    <a:bodyPr/>
                    <a:lstStyle/>
                    <a:p>
                      <a:r>
                        <a:rPr lang="de-DE" dirty="0" smtClean="0"/>
                        <a:t>Year</a:t>
                      </a:r>
                      <a:endParaRPr lang="de-DE" dirty="0"/>
                    </a:p>
                  </a:txBody>
                  <a:tcPr/>
                </a:tc>
                <a:tc>
                  <a:txBody>
                    <a:bodyPr/>
                    <a:lstStyle/>
                    <a:p>
                      <a:r>
                        <a:rPr lang="de-DE" dirty="0" smtClean="0"/>
                        <a:t>Project A (€)</a:t>
                      </a:r>
                      <a:endParaRPr lang="de-DE" dirty="0"/>
                    </a:p>
                  </a:txBody>
                  <a:tcPr/>
                </a:tc>
                <a:tc>
                  <a:txBody>
                    <a:bodyPr/>
                    <a:lstStyle/>
                    <a:p>
                      <a:r>
                        <a:rPr lang="de-DE" dirty="0" smtClean="0"/>
                        <a:t>Project B (€)</a:t>
                      </a:r>
                      <a:endParaRPr lang="de-DE" dirty="0"/>
                    </a:p>
                  </a:txBody>
                  <a:tcPr/>
                </a:tc>
                <a:tc>
                  <a:txBody>
                    <a:bodyPr/>
                    <a:lstStyle/>
                    <a:p>
                      <a:r>
                        <a:rPr lang="de-DE" dirty="0" smtClean="0"/>
                        <a:t>Project C (€)</a:t>
                      </a:r>
                      <a:endParaRPr lang="de-DE" dirty="0"/>
                    </a:p>
                  </a:txBody>
                  <a:tcPr/>
                </a:tc>
              </a:tr>
              <a:tr h="370840">
                <a:tc>
                  <a:txBody>
                    <a:bodyPr/>
                    <a:lstStyle/>
                    <a:p>
                      <a:r>
                        <a:rPr lang="de-DE" dirty="0" smtClean="0"/>
                        <a:t>0</a:t>
                      </a:r>
                      <a:endParaRPr lang="de-DE" dirty="0"/>
                    </a:p>
                  </a:txBody>
                  <a:tcPr/>
                </a:tc>
                <a:tc>
                  <a:txBody>
                    <a:bodyPr/>
                    <a:lstStyle/>
                    <a:p>
                      <a:r>
                        <a:rPr lang="de-DE" dirty="0" smtClean="0"/>
                        <a:t>-100.000</a:t>
                      </a:r>
                      <a:endParaRPr lang="de-DE" dirty="0"/>
                    </a:p>
                  </a:txBody>
                  <a:tcPr/>
                </a:tc>
                <a:tc>
                  <a:txBody>
                    <a:bodyPr/>
                    <a:lstStyle/>
                    <a:p>
                      <a:r>
                        <a:rPr lang="de-DE" dirty="0" smtClean="0"/>
                        <a:t>-200.000</a:t>
                      </a:r>
                      <a:endParaRPr lang="de-DE" dirty="0"/>
                    </a:p>
                  </a:txBody>
                  <a:tcPr/>
                </a:tc>
                <a:tc>
                  <a:txBody>
                    <a:bodyPr/>
                    <a:lstStyle/>
                    <a:p>
                      <a:r>
                        <a:rPr lang="de-DE" dirty="0" smtClean="0"/>
                        <a:t>-100.000</a:t>
                      </a:r>
                      <a:endParaRPr lang="de-DE" dirty="0"/>
                    </a:p>
                  </a:txBody>
                  <a:tcPr/>
                </a:tc>
              </a:tr>
              <a:tr h="370840">
                <a:tc>
                  <a:txBody>
                    <a:bodyPr/>
                    <a:lstStyle/>
                    <a:p>
                      <a:r>
                        <a:rPr lang="de-DE" dirty="0" smtClean="0"/>
                        <a:t>1</a:t>
                      </a:r>
                      <a:endParaRPr lang="de-DE" dirty="0"/>
                    </a:p>
                  </a:txBody>
                  <a:tcPr/>
                </a:tc>
                <a:tc>
                  <a:txBody>
                    <a:bodyPr/>
                    <a:lstStyle/>
                    <a:p>
                      <a:r>
                        <a:rPr lang="de-DE" dirty="0" smtClean="0"/>
                        <a:t>70.000</a:t>
                      </a:r>
                      <a:endParaRPr lang="de-DE" dirty="0"/>
                    </a:p>
                  </a:txBody>
                  <a:tcPr/>
                </a:tc>
                <a:tc>
                  <a:txBody>
                    <a:bodyPr/>
                    <a:lstStyle/>
                    <a:p>
                      <a:r>
                        <a:rPr lang="de-DE" dirty="0" smtClean="0"/>
                        <a:t>130.000</a:t>
                      </a:r>
                      <a:endParaRPr lang="de-DE" dirty="0"/>
                    </a:p>
                  </a:txBody>
                  <a:tcPr/>
                </a:tc>
                <a:tc>
                  <a:txBody>
                    <a:bodyPr/>
                    <a:lstStyle/>
                    <a:p>
                      <a:r>
                        <a:rPr lang="de-DE" dirty="0" smtClean="0"/>
                        <a:t>75.000</a:t>
                      </a:r>
                      <a:endParaRPr lang="de-DE" dirty="0"/>
                    </a:p>
                  </a:txBody>
                  <a:tcPr/>
                </a:tc>
              </a:tr>
              <a:tr h="370840">
                <a:tc>
                  <a:txBody>
                    <a:bodyPr/>
                    <a:lstStyle/>
                    <a:p>
                      <a:r>
                        <a:rPr lang="de-DE" dirty="0" smtClean="0"/>
                        <a:t>2</a:t>
                      </a:r>
                      <a:endParaRPr lang="de-DE" dirty="0"/>
                    </a:p>
                  </a:txBody>
                  <a:tcPr/>
                </a:tc>
                <a:tc>
                  <a:txBody>
                    <a:bodyPr/>
                    <a:lstStyle/>
                    <a:p>
                      <a:r>
                        <a:rPr lang="de-DE" dirty="0" smtClean="0"/>
                        <a:t>70.000</a:t>
                      </a:r>
                      <a:endParaRPr lang="de-DE" dirty="0"/>
                    </a:p>
                  </a:txBody>
                  <a:tcPr/>
                </a:tc>
                <a:tc>
                  <a:txBody>
                    <a:bodyPr/>
                    <a:lstStyle/>
                    <a:p>
                      <a:r>
                        <a:rPr lang="de-DE" dirty="0" smtClean="0"/>
                        <a:t>130.000</a:t>
                      </a:r>
                      <a:endParaRPr lang="de-DE" dirty="0"/>
                    </a:p>
                  </a:txBody>
                  <a:tcPr/>
                </a:tc>
                <a:tc>
                  <a:txBody>
                    <a:bodyPr/>
                    <a:lstStyle/>
                    <a:p>
                      <a:r>
                        <a:rPr lang="de-DE" dirty="0" smtClean="0"/>
                        <a:t>60.000</a:t>
                      </a:r>
                      <a:endParaRPr lang="de-DE"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41 (</a:t>
            </a:r>
            <a:r>
              <a:rPr lang="en-GB" dirty="0" smtClean="0"/>
              <a:t>6A24</a:t>
            </a:r>
            <a:r>
              <a:rPr lang="de-DE" dirty="0" smtClean="0"/>
              <a:t>)</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4</a:t>
            </a:fld>
            <a:endParaRPr lang="de-DE" dirty="0"/>
          </a:p>
        </p:txBody>
      </p:sp>
      <p:sp>
        <p:nvSpPr>
          <p:cNvPr id="6" name="Inhaltsplatzhalter 5"/>
          <p:cNvSpPr>
            <a:spLocks noGrp="1"/>
          </p:cNvSpPr>
          <p:nvPr>
            <p:ph sz="quarter" idx="1"/>
          </p:nvPr>
        </p:nvSpPr>
        <p:spPr/>
        <p:txBody>
          <a:bodyPr>
            <a:normAutofit/>
          </a:bodyPr>
          <a:lstStyle/>
          <a:p>
            <a:pPr lvl="0"/>
            <a:r>
              <a:rPr lang="en-GB" sz="2000" dirty="0" smtClean="0">
                <a:solidFill>
                  <a:schemeClr val="tx1"/>
                </a:solidFill>
              </a:rPr>
              <a:t>a)Compute the profitability index for each of the three projects.</a:t>
            </a:r>
          </a:p>
          <a:p>
            <a:pPr lvl="0"/>
            <a:endParaRPr lang="de-DE" sz="2000" dirty="0" smtClean="0">
              <a:solidFill>
                <a:schemeClr val="tx1"/>
              </a:solidFill>
            </a:endParaRPr>
          </a:p>
          <a:p>
            <a:pPr lvl="0"/>
            <a:r>
              <a:rPr lang="en-GB" sz="2000" dirty="0" smtClean="0">
                <a:solidFill>
                  <a:schemeClr val="tx1"/>
                </a:solidFill>
              </a:rPr>
              <a:t>b)Compute the NPV for each of the three projects.</a:t>
            </a:r>
          </a:p>
          <a:p>
            <a:pPr lvl="0"/>
            <a:endParaRPr lang="de-DE" sz="2000" dirty="0" smtClean="0">
              <a:solidFill>
                <a:schemeClr val="tx1"/>
              </a:solidFill>
            </a:endParaRPr>
          </a:p>
          <a:p>
            <a:pPr lvl="0"/>
            <a:r>
              <a:rPr lang="en-GB" sz="2000" dirty="0" smtClean="0">
                <a:solidFill>
                  <a:schemeClr val="tx1"/>
                </a:solidFill>
              </a:rPr>
              <a:t>c)Suppose these three projects are independent. Which project(s) should </a:t>
            </a:r>
            <a:r>
              <a:rPr lang="en-GB" sz="2000" dirty="0" err="1" smtClean="0">
                <a:solidFill>
                  <a:schemeClr val="tx1"/>
                </a:solidFill>
              </a:rPr>
              <a:t>Amaro</a:t>
            </a:r>
            <a:r>
              <a:rPr lang="en-GB" sz="2000" dirty="0" smtClean="0">
                <a:solidFill>
                  <a:schemeClr val="tx1"/>
                </a:solidFill>
              </a:rPr>
              <a:t> accept, based on the profitability index rule?</a:t>
            </a:r>
          </a:p>
          <a:p>
            <a:pPr lvl="0"/>
            <a:endParaRPr lang="de-DE" sz="2000" dirty="0" smtClean="0">
              <a:solidFill>
                <a:schemeClr val="tx1"/>
              </a:solidFill>
            </a:endParaRPr>
          </a:p>
          <a:p>
            <a:pPr lvl="0"/>
            <a:r>
              <a:rPr lang="en-GB" sz="2000" dirty="0" smtClean="0">
                <a:solidFill>
                  <a:schemeClr val="tx1"/>
                </a:solidFill>
              </a:rPr>
              <a:t>d)Suppose these projects are mutually exclusive. Which project(s) should </a:t>
            </a:r>
            <a:r>
              <a:rPr lang="en-GB" sz="2000" dirty="0" err="1" smtClean="0">
                <a:solidFill>
                  <a:schemeClr val="tx1"/>
                </a:solidFill>
              </a:rPr>
              <a:t>Amaro</a:t>
            </a:r>
            <a:r>
              <a:rPr lang="en-GB" sz="2000" dirty="0" smtClean="0">
                <a:solidFill>
                  <a:schemeClr val="tx1"/>
                </a:solidFill>
              </a:rPr>
              <a:t> accept, based on the profitability index rule?</a:t>
            </a:r>
          </a:p>
          <a:p>
            <a:pPr lvl="0"/>
            <a:endParaRPr lang="de-DE" sz="2000" dirty="0" smtClean="0">
              <a:solidFill>
                <a:schemeClr val="tx1"/>
              </a:solidFill>
            </a:endParaRPr>
          </a:p>
          <a:p>
            <a:pPr lvl="0"/>
            <a:r>
              <a:rPr lang="en-GB" sz="2000" dirty="0" smtClean="0">
                <a:solidFill>
                  <a:schemeClr val="tx1"/>
                </a:solidFill>
              </a:rPr>
              <a:t>e)Suppose </a:t>
            </a:r>
            <a:r>
              <a:rPr lang="en-GB" sz="2000" dirty="0" err="1" smtClean="0">
                <a:solidFill>
                  <a:schemeClr val="tx1"/>
                </a:solidFill>
              </a:rPr>
              <a:t>Amaro’s</a:t>
            </a:r>
            <a:r>
              <a:rPr lang="en-GB" sz="2000" dirty="0" smtClean="0">
                <a:solidFill>
                  <a:schemeClr val="tx1"/>
                </a:solidFill>
              </a:rPr>
              <a:t> budget for these projects is €300.000. The projects are not dividable. Which project(s) should </a:t>
            </a:r>
            <a:r>
              <a:rPr lang="en-GB" sz="2000" dirty="0" err="1" smtClean="0">
                <a:solidFill>
                  <a:schemeClr val="tx1"/>
                </a:solidFill>
              </a:rPr>
              <a:t>Amaro</a:t>
            </a:r>
            <a:r>
              <a:rPr lang="en-GB" sz="2000" dirty="0" smtClean="0">
                <a:solidFill>
                  <a:schemeClr val="tx1"/>
                </a:solidFill>
              </a:rPr>
              <a:t> accept?</a:t>
            </a:r>
            <a:endParaRPr lang="de-DE" sz="2000" dirty="0" smtClean="0">
              <a:solidFill>
                <a:schemeClr val="tx1"/>
              </a:solidFill>
            </a:endParaRPr>
          </a:p>
          <a:p>
            <a:pPr lvl="0"/>
            <a:endParaRPr lang="de-DE" sz="2400" dirty="0" smtClean="0"/>
          </a:p>
          <a:p>
            <a:endParaRPr lang="en-GB" sz="2400" dirty="0" smtClean="0">
              <a:solidFill>
                <a:schemeClr val="tx1"/>
              </a:solidFill>
            </a:endParaRPr>
          </a:p>
          <a:p>
            <a:endParaRPr lang="de-DE" sz="2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400"/>
            <a:ext cx="6779096" cy="990600"/>
          </a:xfrm>
        </p:spPr>
        <p:txBody>
          <a:bodyPr/>
          <a:lstStyle/>
          <a:p>
            <a:r>
              <a:rPr lang="de-DE" dirty="0" smtClean="0"/>
              <a:t>Lösung zu Aufgabe 41 (6A24)</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5</a:t>
            </a:fld>
            <a:endParaRPr lang="de-DE"/>
          </a:p>
        </p:txBody>
      </p:sp>
      <p:sp>
        <p:nvSpPr>
          <p:cNvPr id="7" name="Fußzeilenplatzhalter 3"/>
          <p:cNvSpPr>
            <a:spLocks noGrp="1"/>
          </p:cNvSpPr>
          <p:nvPr>
            <p:ph sz="quarter" idx="1"/>
          </p:nvPr>
        </p:nvSpPr>
        <p:spPr>
          <a:xfrm>
            <a:off x="457200" y="1412776"/>
            <a:ext cx="8229600" cy="4608512"/>
          </a:xfrm>
        </p:spPr>
        <p:txBody>
          <a:bodyPr>
            <a:normAutofit fontScale="92500" lnSpcReduction="20000"/>
          </a:bodyPr>
          <a:lstStyle/>
          <a:p>
            <a:r>
              <a:rPr lang="en-US" sz="2000" dirty="0" smtClean="0">
                <a:solidFill>
                  <a:schemeClr val="tx1"/>
                </a:solidFill>
              </a:rPr>
              <a:t>c) Accept projects A, B, and C. Since the projects are independent, accept all three projects because the respective profitability index of each is greater than one. </a:t>
            </a:r>
          </a:p>
          <a:p>
            <a:endParaRPr lang="de-DE" sz="2000" dirty="0" smtClean="0">
              <a:solidFill>
                <a:schemeClr val="tx1"/>
              </a:solidFill>
            </a:endParaRPr>
          </a:p>
          <a:p>
            <a:pPr>
              <a:lnSpc>
                <a:spcPct val="120000"/>
              </a:lnSpc>
            </a:pPr>
            <a:r>
              <a:rPr lang="en-US" sz="2000" dirty="0" smtClean="0">
                <a:solidFill>
                  <a:schemeClr val="tx1"/>
                </a:solidFill>
              </a:rPr>
              <a:t>d) Accept Project B. Since the Projects are mutually exclusive, choose the Project with the highest PI, while taking into account the scale of the Project. Because Projects A and C have the same initial investment, the problem of scale does not arise when comparing the profitability indices. Based on the profitability index rule, Project C can be eliminated because its PI is less than the PI of Project A. Because of the problem of scale, we cannot compare the PIs of Projects A and B. However, we can calculate the PI of the incremental cash flows of the two projects, which are: </a:t>
            </a:r>
            <a:endParaRPr lang="de-DE" sz="2000" dirty="0" smtClean="0">
              <a:solidFill>
                <a:schemeClr val="tx1"/>
              </a:solidFill>
            </a:endParaRPr>
          </a:p>
          <a:p>
            <a:pPr>
              <a:lnSpc>
                <a:spcPct val="120000"/>
              </a:lnSpc>
            </a:pPr>
            <a:r>
              <a:rPr lang="en-US" sz="2000" dirty="0" smtClean="0"/>
              <a:t>			</a:t>
            </a:r>
            <a:endParaRPr lang="de-DE" sz="2000" dirty="0" smtClean="0"/>
          </a:p>
          <a:p>
            <a:r>
              <a:rPr lang="en-US" sz="2000" dirty="0" smtClean="0"/>
              <a:t> </a:t>
            </a:r>
            <a:endParaRPr lang="de-DE" sz="2000" dirty="0" smtClean="0"/>
          </a:p>
          <a:p>
            <a:endParaRPr lang="de-DE" dirty="0"/>
          </a:p>
        </p:txBody>
      </p:sp>
      <p:graphicFrame>
        <p:nvGraphicFramePr>
          <p:cNvPr id="6" name="Tabelle 5"/>
          <p:cNvGraphicFramePr>
            <a:graphicFrameLocks noGrp="1"/>
          </p:cNvGraphicFramePr>
          <p:nvPr/>
        </p:nvGraphicFramePr>
        <p:xfrm>
          <a:off x="1331640" y="5373216"/>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de-DE" dirty="0" smtClean="0"/>
                        <a:t>Project</a:t>
                      </a:r>
                      <a:endParaRPr lang="de-DE" dirty="0"/>
                    </a:p>
                  </a:txBody>
                  <a:tcPr/>
                </a:tc>
                <a:tc>
                  <a:txBody>
                    <a:bodyPr/>
                    <a:lstStyle/>
                    <a:p>
                      <a:r>
                        <a:rPr lang="de-DE" dirty="0" smtClean="0"/>
                        <a:t>C</a:t>
                      </a:r>
                      <a:r>
                        <a:rPr lang="de-DE" baseline="-25000" dirty="0" smtClean="0"/>
                        <a:t>0</a:t>
                      </a:r>
                      <a:endParaRPr lang="de-DE" baseline="-25000" dirty="0"/>
                    </a:p>
                  </a:txBody>
                  <a:tcPr/>
                </a:tc>
                <a:tc>
                  <a:txBody>
                    <a:bodyPr/>
                    <a:lstStyle/>
                    <a:p>
                      <a:r>
                        <a:rPr lang="de-DE" dirty="0" smtClean="0"/>
                        <a:t>C</a:t>
                      </a:r>
                      <a:r>
                        <a:rPr lang="de-DE" baseline="-25000" dirty="0" smtClean="0"/>
                        <a:t>1</a:t>
                      </a:r>
                      <a:endParaRPr lang="de-DE" baseline="-25000" dirty="0"/>
                    </a:p>
                  </a:txBody>
                  <a:tcPr/>
                </a:tc>
                <a:tc>
                  <a:txBody>
                    <a:bodyPr/>
                    <a:lstStyle/>
                    <a:p>
                      <a:r>
                        <a:rPr lang="de-DE" dirty="0" smtClean="0"/>
                        <a:t>C</a:t>
                      </a:r>
                      <a:r>
                        <a:rPr lang="de-DE" baseline="-25000" dirty="0" smtClean="0"/>
                        <a:t>2</a:t>
                      </a:r>
                      <a:endParaRPr lang="de-DE" baseline="-25000" dirty="0"/>
                    </a:p>
                  </a:txBody>
                  <a:tcPr/>
                </a:tc>
              </a:tr>
              <a:tr h="370840">
                <a:tc>
                  <a:txBody>
                    <a:bodyPr/>
                    <a:lstStyle/>
                    <a:p>
                      <a:r>
                        <a:rPr lang="de-DE" dirty="0" smtClean="0"/>
                        <a:t>B-A</a:t>
                      </a:r>
                      <a:endParaRPr lang="de-DE" dirty="0"/>
                    </a:p>
                  </a:txBody>
                  <a:tcPr/>
                </a:tc>
                <a:tc>
                  <a:txBody>
                    <a:bodyPr/>
                    <a:lstStyle/>
                    <a:p>
                      <a:r>
                        <a:rPr lang="de-DE" dirty="0" smtClean="0"/>
                        <a:t>-€100,000</a:t>
                      </a:r>
                      <a:endParaRPr lang="de-DE" dirty="0"/>
                    </a:p>
                  </a:txBody>
                  <a:tcPr/>
                </a:tc>
                <a:tc>
                  <a:txBody>
                    <a:bodyPr/>
                    <a:lstStyle/>
                    <a:p>
                      <a:r>
                        <a:rPr lang="de-DE" dirty="0" smtClean="0"/>
                        <a:t>€60,000</a:t>
                      </a:r>
                      <a:endParaRPr lang="de-DE" dirty="0"/>
                    </a:p>
                  </a:txBody>
                  <a:tcPr/>
                </a:tc>
                <a:tc>
                  <a:txBody>
                    <a:bodyPr/>
                    <a:lstStyle/>
                    <a:p>
                      <a:r>
                        <a:rPr lang="de-DE" dirty="0" smtClean="0"/>
                        <a:t>€60,000</a:t>
                      </a:r>
                      <a:endParaRPr lang="de-DE"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400"/>
            <a:ext cx="6779096" cy="990600"/>
          </a:xfrm>
        </p:spPr>
        <p:txBody>
          <a:bodyPr/>
          <a:lstStyle/>
          <a:p>
            <a:r>
              <a:rPr lang="de-DE" dirty="0" smtClean="0"/>
              <a:t>Lösung zu Aufgabe 41 (6A24)</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6</a:t>
            </a:fld>
            <a:endParaRPr lang="de-DE"/>
          </a:p>
        </p:txBody>
      </p:sp>
      <p:sp>
        <p:nvSpPr>
          <p:cNvPr id="7" name="Fußzeilenplatzhalter 3"/>
          <p:cNvSpPr>
            <a:spLocks noGrp="1"/>
          </p:cNvSpPr>
          <p:nvPr>
            <p:ph sz="quarter" idx="1"/>
          </p:nvPr>
        </p:nvSpPr>
        <p:spPr>
          <a:xfrm>
            <a:off x="457200" y="1412776"/>
            <a:ext cx="8229600" cy="4608512"/>
          </a:xfrm>
        </p:spPr>
        <p:txBody>
          <a:bodyPr>
            <a:normAutofit/>
          </a:bodyPr>
          <a:lstStyle/>
          <a:p>
            <a:r>
              <a:rPr lang="en-US" sz="2000" dirty="0" smtClean="0">
                <a:solidFill>
                  <a:schemeClr val="tx1"/>
                </a:solidFill>
              </a:rPr>
              <a:t>d) When calculating incremental cash flows, remember to subtract the cash flows of the project with the smaller initial cash outflow from those of the project with the larger initial cash outflow. This procedure insures that the incremental initial cash outflow will be negative. The incremental PI calculation is:</a:t>
            </a:r>
            <a:endParaRPr lang="de-DE" sz="2000" dirty="0" smtClean="0">
              <a:solidFill>
                <a:schemeClr val="tx1"/>
              </a:solidFill>
            </a:endParaRPr>
          </a:p>
          <a:p>
            <a:r>
              <a:rPr lang="en-US" sz="2000" dirty="0" smtClean="0">
                <a:solidFill>
                  <a:schemeClr val="tx1"/>
                </a:solidFill>
              </a:rPr>
              <a:t> </a:t>
            </a:r>
            <a:endParaRPr lang="de-DE" sz="2000" dirty="0" smtClean="0">
              <a:solidFill>
                <a:schemeClr val="tx1"/>
              </a:solidFill>
            </a:endParaRPr>
          </a:p>
          <a:p>
            <a:r>
              <a:rPr lang="en-US" sz="2000" dirty="0" smtClean="0">
                <a:solidFill>
                  <a:schemeClr val="tx1"/>
                </a:solidFill>
              </a:rPr>
              <a:t>		PI(B – A) = [€60,000 / 1.12 + €60,000 / 1.12</a:t>
            </a:r>
            <a:r>
              <a:rPr lang="en-US" sz="2000" baseline="30000" dirty="0" smtClean="0">
                <a:solidFill>
                  <a:schemeClr val="tx1"/>
                </a:solidFill>
              </a:rPr>
              <a:t>2</a:t>
            </a:r>
            <a:r>
              <a:rPr lang="en-US" sz="2000" dirty="0" smtClean="0">
                <a:solidFill>
                  <a:schemeClr val="tx1"/>
                </a:solidFill>
              </a:rPr>
              <a:t>] / €100,000</a:t>
            </a:r>
            <a:endParaRPr lang="de-DE" sz="2000" dirty="0" smtClean="0">
              <a:solidFill>
                <a:schemeClr val="tx1"/>
              </a:solidFill>
            </a:endParaRPr>
          </a:p>
          <a:p>
            <a:r>
              <a:rPr lang="en-US" sz="2000" dirty="0" smtClean="0">
                <a:solidFill>
                  <a:schemeClr val="tx1"/>
                </a:solidFill>
              </a:rPr>
              <a:t>			PI(B – A) = </a:t>
            </a:r>
            <a:r>
              <a:rPr lang="en-US" sz="2000" u="dbl" dirty="0" smtClean="0">
                <a:solidFill>
                  <a:schemeClr val="tx1"/>
                </a:solidFill>
              </a:rPr>
              <a:t>1.014</a:t>
            </a:r>
            <a:endParaRPr lang="de-DE" sz="2000" u="dbl" dirty="0" smtClean="0">
              <a:solidFill>
                <a:schemeClr val="tx1"/>
              </a:solidFill>
            </a:endParaRPr>
          </a:p>
          <a:p>
            <a:r>
              <a:rPr lang="en-US" sz="2000" dirty="0" smtClean="0">
                <a:solidFill>
                  <a:schemeClr val="tx1"/>
                </a:solidFill>
              </a:rPr>
              <a:t> </a:t>
            </a:r>
            <a:endParaRPr lang="de-DE" sz="2000" dirty="0" smtClean="0">
              <a:solidFill>
                <a:schemeClr val="tx1"/>
              </a:solidFill>
            </a:endParaRPr>
          </a:p>
          <a:p>
            <a:r>
              <a:rPr lang="en-US" sz="2000" dirty="0" smtClean="0">
                <a:solidFill>
                  <a:schemeClr val="tx1"/>
                </a:solidFill>
              </a:rPr>
              <a:t>	The company should accept Project B since the PI of the incremental cash flows is greater than one. </a:t>
            </a:r>
          </a:p>
          <a:p>
            <a:endParaRPr lang="en-US" sz="2000" dirty="0" smtClean="0">
              <a:solidFill>
                <a:schemeClr val="tx1"/>
              </a:solidFill>
            </a:endParaRPr>
          </a:p>
          <a:p>
            <a:endParaRPr lang="en-US" sz="2000"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42 (</a:t>
            </a:r>
            <a:r>
              <a:rPr lang="en-GB" dirty="0" smtClean="0"/>
              <a:t>7A2</a:t>
            </a:r>
            <a:r>
              <a:rPr lang="de-DE" dirty="0" smtClean="0"/>
              <a:t>)</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7</a:t>
            </a:fld>
            <a:endParaRPr lang="de-DE" dirty="0"/>
          </a:p>
        </p:txBody>
      </p:sp>
      <p:sp>
        <p:nvSpPr>
          <p:cNvPr id="6" name="Inhaltsplatzhalter 5"/>
          <p:cNvSpPr>
            <a:spLocks noGrp="1"/>
          </p:cNvSpPr>
          <p:nvPr>
            <p:ph sz="quarter" idx="1"/>
          </p:nvPr>
        </p:nvSpPr>
        <p:spPr/>
        <p:txBody>
          <a:bodyPr>
            <a:normAutofit/>
          </a:bodyPr>
          <a:lstStyle/>
          <a:p>
            <a:pPr lvl="0"/>
            <a:r>
              <a:rPr lang="en-GB" sz="2800" b="1" dirty="0" smtClean="0">
                <a:solidFill>
                  <a:schemeClr val="tx1"/>
                </a:solidFill>
              </a:rPr>
              <a:t>Incremental Cash Flows </a:t>
            </a:r>
            <a:r>
              <a:rPr lang="en-GB" sz="2600" b="1" dirty="0" smtClean="0">
                <a:solidFill>
                  <a:schemeClr val="tx1"/>
                </a:solidFill>
              </a:rPr>
              <a:t>	</a:t>
            </a:r>
          </a:p>
          <a:p>
            <a:endParaRPr lang="en-GB" sz="2400" dirty="0" smtClean="0"/>
          </a:p>
          <a:p>
            <a:r>
              <a:rPr lang="en-GB" sz="2400" dirty="0" smtClean="0">
                <a:solidFill>
                  <a:schemeClr val="tx1"/>
                </a:solidFill>
              </a:rPr>
              <a:t>In the context of capital budgeting, what is an opportunity cost?</a:t>
            </a:r>
            <a:endParaRPr lang="de-DE" sz="2400" dirty="0" smtClean="0">
              <a:solidFill>
                <a:schemeClr val="tx1"/>
              </a:solidFill>
            </a:endParaRPr>
          </a:p>
          <a:p>
            <a:endParaRPr lang="de-DE" sz="2400" dirty="0" smtClean="0"/>
          </a:p>
          <a:p>
            <a:endParaRPr lang="en-GB" sz="2400" dirty="0" smtClean="0">
              <a:solidFill>
                <a:schemeClr val="tx1"/>
              </a:solidFill>
            </a:endParaRPr>
          </a:p>
          <a:p>
            <a:endParaRPr lang="de-DE"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43 (</a:t>
            </a:r>
            <a:r>
              <a:rPr lang="en-GB" dirty="0" smtClean="0"/>
              <a:t>7A3)</a:t>
            </a:r>
            <a:endParaRPr lang="de-DE"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8</a:t>
            </a:fld>
            <a:endParaRPr lang="de-DE"/>
          </a:p>
        </p:txBody>
      </p:sp>
      <p:sp>
        <p:nvSpPr>
          <p:cNvPr id="6" name="Inhaltsplatzhalter 5"/>
          <p:cNvSpPr>
            <a:spLocks noGrp="1"/>
          </p:cNvSpPr>
          <p:nvPr>
            <p:ph sz="quarter" idx="1"/>
          </p:nvPr>
        </p:nvSpPr>
        <p:spPr/>
        <p:txBody>
          <a:bodyPr>
            <a:normAutofit/>
          </a:bodyPr>
          <a:lstStyle/>
          <a:p>
            <a:r>
              <a:rPr lang="en-GB" sz="2800" b="1" dirty="0" smtClean="0">
                <a:solidFill>
                  <a:schemeClr val="tx1"/>
                </a:solidFill>
              </a:rPr>
              <a:t>Inflation and Capital Budgeting</a:t>
            </a:r>
          </a:p>
          <a:p>
            <a:endParaRPr lang="en-GB" sz="2800" b="1" dirty="0" smtClean="0">
              <a:solidFill>
                <a:schemeClr val="tx1"/>
              </a:solidFill>
            </a:endParaRPr>
          </a:p>
          <a:p>
            <a:r>
              <a:rPr lang="en-GB" sz="2800" dirty="0" smtClean="0">
                <a:solidFill>
                  <a:schemeClr val="tx1"/>
                </a:solidFill>
              </a:rPr>
              <a:t>In an hyperinflationary environment, how would</a:t>
            </a:r>
          </a:p>
          <a:p>
            <a:r>
              <a:rPr lang="en-GB" sz="2800" dirty="0" smtClean="0">
                <a:solidFill>
                  <a:schemeClr val="tx1"/>
                </a:solidFill>
              </a:rPr>
              <a:t>you incorporate inflation into a capital budgeting</a:t>
            </a:r>
          </a:p>
          <a:p>
            <a:r>
              <a:rPr lang="en-GB" sz="2800" dirty="0" smtClean="0">
                <a:solidFill>
                  <a:schemeClr val="tx1"/>
                </a:solidFill>
              </a:rPr>
              <a:t>analysis? Explain your methodology in words to a</a:t>
            </a:r>
          </a:p>
          <a:p>
            <a:r>
              <a:rPr lang="en-GB" sz="2800" dirty="0" smtClean="0">
                <a:solidFill>
                  <a:schemeClr val="tx1"/>
                </a:solidFill>
              </a:rPr>
              <a:t>manager who is worried about the power of capital</a:t>
            </a:r>
          </a:p>
          <a:p>
            <a:r>
              <a:rPr lang="en-GB" sz="2800" dirty="0" smtClean="0">
                <a:solidFill>
                  <a:schemeClr val="tx1"/>
                </a:solidFill>
              </a:rPr>
              <a:t>budgeting when inflation is very high.</a:t>
            </a:r>
            <a:endParaRPr lang="de-DE" sz="2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400" dirty="0" smtClean="0"/>
              <a:t>Aufgabe 45 (</a:t>
            </a:r>
            <a:r>
              <a:rPr lang="en-GB" sz="3400" dirty="0" smtClean="0"/>
              <a:t>7A17)</a:t>
            </a:r>
            <a:endParaRPr lang="de-DE" sz="3400" dirty="0"/>
          </a:p>
        </p:txBody>
      </p:sp>
      <p:sp>
        <p:nvSpPr>
          <p:cNvPr id="3" name="Datumsplatzhalter 2"/>
          <p:cNvSpPr>
            <a:spLocks noGrp="1"/>
          </p:cNvSpPr>
          <p:nvPr>
            <p:ph type="dt" sz="half" idx="10"/>
          </p:nvPr>
        </p:nvSpPr>
        <p:spPr/>
        <p:txBody>
          <a:bodyPr/>
          <a:lstStyle/>
          <a:p>
            <a:r>
              <a:rPr lang="de-DE" dirty="0" smtClean="0"/>
              <a:t>11.07.2011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9</a:t>
            </a:fld>
            <a:endParaRPr lang="de-DE"/>
          </a:p>
        </p:txBody>
      </p:sp>
      <p:sp>
        <p:nvSpPr>
          <p:cNvPr id="6" name="Inhaltsplatzhalter 5"/>
          <p:cNvSpPr>
            <a:spLocks noGrp="1"/>
          </p:cNvSpPr>
          <p:nvPr>
            <p:ph sz="quarter" idx="1"/>
          </p:nvPr>
        </p:nvSpPr>
        <p:spPr>
          <a:xfrm>
            <a:off x="457200" y="1484784"/>
            <a:ext cx="8229600" cy="4672176"/>
          </a:xfrm>
        </p:spPr>
        <p:txBody>
          <a:bodyPr>
            <a:normAutofit fontScale="92500" lnSpcReduction="20000"/>
          </a:bodyPr>
          <a:lstStyle/>
          <a:p>
            <a:r>
              <a:rPr lang="en-US" sz="2800" b="1" dirty="0" smtClean="0">
                <a:solidFill>
                  <a:schemeClr val="tx1"/>
                </a:solidFill>
              </a:rPr>
              <a:t>Inflation and company value</a:t>
            </a:r>
          </a:p>
          <a:p>
            <a:r>
              <a:rPr lang="en-US" sz="2800" b="1" dirty="0" smtClean="0">
                <a:solidFill>
                  <a:schemeClr val="tx1"/>
                </a:solidFill>
              </a:rPr>
              <a:t> </a:t>
            </a:r>
          </a:p>
          <a:p>
            <a:r>
              <a:rPr lang="en-US" sz="2800" dirty="0" smtClean="0">
                <a:solidFill>
                  <a:schemeClr val="tx1"/>
                </a:solidFill>
              </a:rPr>
              <a:t>Sparkling Water Plc expects to sell 2 Million bottles</a:t>
            </a:r>
          </a:p>
          <a:p>
            <a:r>
              <a:rPr lang="en-US" sz="2800" dirty="0" smtClean="0">
                <a:solidFill>
                  <a:schemeClr val="tx1"/>
                </a:solidFill>
              </a:rPr>
              <a:t>of drinking water each year in perpetuity. This year</a:t>
            </a:r>
          </a:p>
          <a:p>
            <a:r>
              <a:rPr lang="en-US" sz="2800" dirty="0" smtClean="0">
                <a:solidFill>
                  <a:schemeClr val="tx1"/>
                </a:solidFill>
              </a:rPr>
              <a:t>each bottle will sell for £1.25 in real terms and will</a:t>
            </a:r>
          </a:p>
          <a:p>
            <a:r>
              <a:rPr lang="en-US" sz="2800" dirty="0" smtClean="0">
                <a:solidFill>
                  <a:schemeClr val="tx1"/>
                </a:solidFill>
              </a:rPr>
              <a:t>cost £0.70 in real terms. Sales income and costs</a:t>
            </a:r>
          </a:p>
          <a:p>
            <a:r>
              <a:rPr lang="en-US" sz="2800" dirty="0" smtClean="0">
                <a:solidFill>
                  <a:schemeClr val="tx1"/>
                </a:solidFill>
              </a:rPr>
              <a:t>occur at year-end. Revenues will rise at a real rate of 7</a:t>
            </a:r>
          </a:p>
          <a:p>
            <a:r>
              <a:rPr lang="en-US" sz="2800" dirty="0" smtClean="0">
                <a:solidFill>
                  <a:schemeClr val="tx1"/>
                </a:solidFill>
              </a:rPr>
              <a:t>per cent annually, while real costs will rise at a real</a:t>
            </a:r>
          </a:p>
          <a:p>
            <a:r>
              <a:rPr lang="en-US" sz="2800" dirty="0" smtClean="0">
                <a:solidFill>
                  <a:schemeClr val="tx1"/>
                </a:solidFill>
              </a:rPr>
              <a:t>rate of 5 per cent annually. The real discount rate is 10</a:t>
            </a:r>
          </a:p>
          <a:p>
            <a:r>
              <a:rPr lang="en-US" sz="2800" dirty="0" smtClean="0">
                <a:solidFill>
                  <a:schemeClr val="tx1"/>
                </a:solidFill>
              </a:rPr>
              <a:t>per cent. The corporate tax rate is 28 per cent. What is</a:t>
            </a:r>
          </a:p>
          <a:p>
            <a:r>
              <a:rPr lang="en-US" sz="2800" dirty="0" smtClean="0">
                <a:solidFill>
                  <a:schemeClr val="tx1"/>
                </a:solidFill>
              </a:rPr>
              <a:t>Sparkling worth today?</a:t>
            </a:r>
            <a:endParaRPr lang="de-DE" sz="2800" dirty="0" smtClean="0">
              <a:solidFill>
                <a:schemeClr val="tx1"/>
              </a:solidFill>
            </a:endParaRPr>
          </a:p>
          <a:p>
            <a:endParaRPr lang="en-GB" sz="2600" b="1" dirty="0" smtClean="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Bildschirmpräsentation (4:3)</PresentationFormat>
  <Paragraphs>266</Paragraphs>
  <Slides>14</Slides>
  <Notes>0</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Okeanos</vt:lpstr>
      <vt:lpstr>Folie 1</vt:lpstr>
      <vt:lpstr>Aufgabe 40 (6 A17)</vt:lpstr>
      <vt:lpstr>Aufgabe 41 (6A24)</vt:lpstr>
      <vt:lpstr>Aufgabe 41 (6A24)</vt:lpstr>
      <vt:lpstr>Lösung zu Aufgabe 41 (6A24)</vt:lpstr>
      <vt:lpstr>Lösung zu Aufgabe 41 (6A24)</vt:lpstr>
      <vt:lpstr>Aufgabe 42 (7A2)</vt:lpstr>
      <vt:lpstr>Aufgabe 43 (7A3)</vt:lpstr>
      <vt:lpstr>Aufgabe 45 (7A17)</vt:lpstr>
      <vt:lpstr>Lösung zu Aufgabe 45 (7A17)</vt:lpstr>
      <vt:lpstr>Aufgabe 44 (7A19)</vt:lpstr>
      <vt:lpstr>Lösung zu Aufgabe 44 (7A19)</vt:lpstr>
      <vt:lpstr>Lösung zu Aufgabe 44 (6A19)</vt:lpstr>
      <vt:lpstr>Lösung zu Aufgabe 44 (7A19)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Carina</dc:creator>
  <cp:lastModifiedBy>Hergen Schlüter</cp:lastModifiedBy>
  <cp:revision>402</cp:revision>
  <dcterms:created xsi:type="dcterms:W3CDTF">2011-04-17T15:32:11Z</dcterms:created>
  <dcterms:modified xsi:type="dcterms:W3CDTF">2011-07-11T17:57:26Z</dcterms:modified>
</cp:coreProperties>
</file>