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3"/>
  </p:notesMasterIdLst>
  <p:sldIdLst>
    <p:sldId id="257" r:id="rId2"/>
    <p:sldId id="258" r:id="rId3"/>
    <p:sldId id="274" r:id="rId4"/>
    <p:sldId id="281" r:id="rId5"/>
    <p:sldId id="276" r:id="rId6"/>
    <p:sldId id="275" r:id="rId7"/>
    <p:sldId id="277" r:id="rId8"/>
    <p:sldId id="278" r:id="rId9"/>
    <p:sldId id="279" r:id="rId10"/>
    <p:sldId id="283" r:id="rId11"/>
    <p:sldId id="259" r:id="rId12"/>
    <p:sldId id="260" r:id="rId13"/>
    <p:sldId id="261" r:id="rId14"/>
    <p:sldId id="262" r:id="rId15"/>
    <p:sldId id="266" r:id="rId16"/>
    <p:sldId id="267" r:id="rId17"/>
    <p:sldId id="270" r:id="rId18"/>
    <p:sldId id="263" r:id="rId19"/>
    <p:sldId id="271" r:id="rId20"/>
    <p:sldId id="272" r:id="rId21"/>
    <p:sldId id="265" r:id="rId2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E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3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A6FCA1-02AF-4F34-9218-C959A0E9DD42}" type="datetimeFigureOut">
              <a:rPr lang="de-DE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FA2879-BB03-4511-9C5B-CA92DBB4D0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D9658D-90B6-4B5F-A31F-F81BCE7BC57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0DC485-EC26-484B-9D3B-78097301EF7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BC8560-DC1B-41C8-9153-6109D8998B3F}" type="datetimeFigureOut">
              <a:rPr lang="en-US" smtClean="0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DF849042-75F1-487C-B89A-50504A56AABF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ADE087-FE26-4416-BEE5-9ADAF6C38F16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7A3E-861D-410F-A10A-2194FA8FE6D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84B99-DB37-46D5-B673-3DF2C9493812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AD01A-9FD2-498C-A49C-139A517675E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2A89D3-283A-48E3-96A8-19F026F9761A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C3E63BD6-4B62-4DA0-A304-E5AEC924582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81DE7-4206-4546-A582-35C8BD4764F5}" type="datetimeFigureOut">
              <a:rPr lang="en-US" smtClean="0"/>
              <a:pPr>
                <a:defRPr/>
              </a:pPr>
              <a:t>4/27/2011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C74D9-5FDF-45B7-A6E0-DB8A2FCF763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08795E-3223-4F92-B062-3969D65AD1EB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12A25-E3C8-4D33-897D-15630FAEB68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8" name="Inhaltsplatzhalt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CC5A76-2D6A-4ADF-B570-A1B689ECFF2B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F305266C-0BF0-472E-A74C-BE5D3C4C541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1BBF4-A363-4186-9019-963B66B41A04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F0828-0051-4290-9DD4-EA3705476870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0A63D-7859-4A2D-B293-1097E458743F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EC442-920B-4129-8C60-F7FF1133801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DBF9C-BAB2-41AF-A0D2-BCB5F0B81BB0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EC00-CC37-4D4F-85A3-78A662DC359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DBF9C-BAB2-41AF-A0D2-BCB5F0B81BB0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EC00-CC37-4D4F-85A3-78A662DC359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6" name="Textplatzhalt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0DBF9C-BAB2-41AF-A0D2-BCB5F0B81BB0}" type="datetimeFigureOut">
              <a:rPr lang="de-DE" smtClean="0"/>
              <a:pPr>
                <a:defRPr/>
              </a:pPr>
              <a:t>27.04.2011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8BEC00-CC37-4D4F-85A3-78A662DC359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828675" y="457200"/>
            <a:ext cx="10795000" cy="1588"/>
          </a:xfrm>
          <a:prstGeom prst="line">
            <a:avLst/>
          </a:prstGeom>
          <a:ln>
            <a:solidFill>
              <a:srgbClr val="BA1E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828675" y="6357938"/>
            <a:ext cx="10795000" cy="1587"/>
          </a:xfrm>
          <a:prstGeom prst="line">
            <a:avLst/>
          </a:prstGeom>
          <a:ln>
            <a:solidFill>
              <a:srgbClr val="BA1E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2"/>
          <p:cNvSpPr txBox="1">
            <a:spLocks noChangeArrowheads="1"/>
          </p:cNvSpPr>
          <p:nvPr/>
        </p:nvSpPr>
        <p:spPr bwMode="auto">
          <a:xfrm>
            <a:off x="0" y="690563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de-DE" sz="4000" b="1" dirty="0">
              <a:latin typeface="Calibri" pitchFamily="34" charset="0"/>
            </a:endParaRPr>
          </a:p>
          <a:p>
            <a:pPr algn="ctr"/>
            <a:endParaRPr lang="de-DE" sz="4000" b="1" dirty="0" smtClean="0">
              <a:latin typeface="Calibri" pitchFamily="34" charset="0"/>
            </a:endParaRPr>
          </a:p>
          <a:p>
            <a:pPr algn="ctr"/>
            <a:endParaRPr lang="de-DE" sz="4000" b="1" dirty="0">
              <a:latin typeface="Calibri" pitchFamily="34" charset="0"/>
            </a:endParaRPr>
          </a:p>
          <a:p>
            <a:pPr algn="ctr"/>
            <a:r>
              <a:rPr lang="de-DE" sz="9600" b="1" dirty="0">
                <a:latin typeface="Calibri" pitchFamily="34" charset="0"/>
              </a:rPr>
              <a:t>Prozessdesign</a:t>
            </a: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Symbolik</a:t>
            </a:r>
          </a:p>
        </p:txBody>
      </p:sp>
      <p:sp>
        <p:nvSpPr>
          <p:cNvPr id="25602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249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>
              <a:latin typeface="Calibri" pitchFamily="34" charset="0"/>
            </a:endParaRPr>
          </a:p>
          <a:p>
            <a:endParaRPr lang="de-DE" sz="2000" b="1" u="sng">
              <a:latin typeface="Calibri" pitchFamily="34" charset="0"/>
            </a:endParaRPr>
          </a:p>
          <a:p>
            <a:r>
              <a:rPr lang="de-DE" sz="2000">
                <a:latin typeface="Calibri" pitchFamily="34" charset="0"/>
              </a:rPr>
              <a:t>	</a:t>
            </a:r>
            <a:r>
              <a:rPr lang="de-DE">
                <a:latin typeface="Calibri" pitchFamily="34" charset="0"/>
              </a:rPr>
              <a:t>	  </a:t>
            </a:r>
          </a:p>
          <a:p>
            <a:endParaRPr lang="de-DE" sz="3200" b="1" u="sng">
              <a:latin typeface="Calibri" pitchFamily="34" charset="0"/>
            </a:endParaRPr>
          </a:p>
          <a:p>
            <a:endParaRPr lang="de-DE" sz="3200" b="1" u="sng">
              <a:latin typeface="Calibri" pitchFamily="34" charset="0"/>
            </a:endParaRPr>
          </a:p>
          <a:p>
            <a:endParaRPr lang="de-DE" sz="3200">
              <a:latin typeface="Calibri" pitchFamily="34" charset="0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1603375"/>
            <a:ext cx="8228013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The </a:t>
            </a:r>
            <a:r>
              <a:rPr lang="de-DE" dirty="0" err="1" smtClean="0"/>
              <a:t>volume-variety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on design</a:t>
            </a:r>
            <a:endParaRPr lang="de-DE" dirty="0"/>
          </a:p>
        </p:txBody>
      </p:sp>
      <p:sp>
        <p:nvSpPr>
          <p:cNvPr id="26626" name="Textfeld 2"/>
          <p:cNvSpPr txBox="1">
            <a:spLocks noChangeArrowheads="1"/>
          </p:cNvSpPr>
          <p:nvPr/>
        </p:nvSpPr>
        <p:spPr bwMode="auto">
          <a:xfrm>
            <a:off x="522288" y="1214438"/>
            <a:ext cx="78740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dirty="0" smtClean="0">
              <a:latin typeface="Calibri" pitchFamily="34" charset="0"/>
            </a:endParaRPr>
          </a:p>
          <a:p>
            <a:endParaRPr lang="de-DE" sz="2000" b="1" dirty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Calibri" pitchFamily="34" charset="0"/>
              </a:rPr>
              <a:t>Danach können Prozesse auf einem Spektrum von Volume und </a:t>
            </a:r>
            <a:r>
              <a:rPr lang="de-DE" dirty="0" err="1">
                <a:latin typeface="Calibri" pitchFamily="34" charset="0"/>
              </a:rPr>
              <a:t>Variety</a:t>
            </a:r>
            <a:r>
              <a:rPr lang="de-DE" dirty="0">
                <a:latin typeface="Calibri" pitchFamily="34" charset="0"/>
              </a:rPr>
              <a:t> abgebildet und kategorisiert werden</a:t>
            </a:r>
          </a:p>
          <a:p>
            <a:pPr>
              <a:buFontTx/>
              <a:buChar char="-"/>
            </a:pPr>
            <a:r>
              <a:rPr lang="de-DE" dirty="0">
                <a:latin typeface="Calibri" pitchFamily="34" charset="0"/>
              </a:rPr>
              <a:t> die Stelle auf dem Volume-</a:t>
            </a:r>
            <a:r>
              <a:rPr lang="de-DE" dirty="0" err="1">
                <a:latin typeface="Calibri" pitchFamily="34" charset="0"/>
              </a:rPr>
              <a:t>Variety</a:t>
            </a:r>
            <a:r>
              <a:rPr lang="de-DE" dirty="0">
                <a:latin typeface="Calibri" pitchFamily="34" charset="0"/>
              </a:rPr>
              <a:t> Kontinuum, an der sich ein Prozess befindet nennt man </a:t>
            </a:r>
            <a:r>
              <a:rPr lang="de-DE" dirty="0" err="1">
                <a:latin typeface="Calibri" pitchFamily="34" charset="0"/>
              </a:rPr>
              <a:t>volume-variety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position</a:t>
            </a:r>
            <a:endParaRPr lang="de-DE" dirty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Calibri" pitchFamily="34" charset="0"/>
              </a:rPr>
              <a:t> diese Position ergibt sich aus der Herangehensweise einen Prozess zu verwalten, danach können verschiedene </a:t>
            </a:r>
            <a:r>
              <a:rPr lang="de-DE" dirty="0" err="1">
                <a:latin typeface="Calibri" pitchFamily="34" charset="0"/>
              </a:rPr>
              <a:t>Processtypes</a:t>
            </a:r>
            <a:r>
              <a:rPr lang="de-DE" dirty="0">
                <a:latin typeface="Calibri" pitchFamily="34" charset="0"/>
              </a:rPr>
              <a:t> unterschieden werden</a:t>
            </a:r>
          </a:p>
          <a:p>
            <a:pPr>
              <a:buFontTx/>
              <a:buChar char="-"/>
            </a:pPr>
            <a:endParaRPr lang="de-DE" dirty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Calibri" pitchFamily="34" charset="0"/>
              </a:rPr>
              <a:t> Kritik an der Kategorisierung in </a:t>
            </a:r>
            <a:r>
              <a:rPr lang="de-DE" dirty="0" err="1">
                <a:latin typeface="Calibri" pitchFamily="34" charset="0"/>
              </a:rPr>
              <a:t>Processtypes</a:t>
            </a:r>
            <a:r>
              <a:rPr lang="de-DE" dirty="0">
                <a:latin typeface="Calibri" pitchFamily="34" charset="0"/>
              </a:rPr>
              <a:t>: in der Realität wird zwischen den einzelnen </a:t>
            </a:r>
            <a:r>
              <a:rPr lang="de-DE" dirty="0" err="1">
                <a:latin typeface="Calibri" pitchFamily="34" charset="0"/>
              </a:rPr>
              <a:t>types</a:t>
            </a:r>
            <a:r>
              <a:rPr lang="de-DE" dirty="0">
                <a:latin typeface="Calibri" pitchFamily="34" charset="0"/>
              </a:rPr>
              <a:t> oftmals ständig gewechselt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</a:t>
            </a:r>
            <a:endParaRPr lang="de-DE" dirty="0"/>
          </a:p>
        </p:txBody>
      </p:sp>
      <p:sp>
        <p:nvSpPr>
          <p:cNvPr id="27650" name="Textfeld 2"/>
          <p:cNvSpPr txBox="1">
            <a:spLocks noChangeArrowheads="1"/>
          </p:cNvSpPr>
          <p:nvPr/>
        </p:nvSpPr>
        <p:spPr bwMode="auto">
          <a:xfrm>
            <a:off x="522288" y="1347788"/>
            <a:ext cx="3997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b="1">
                <a:latin typeface="Calibri" pitchFamily="34" charset="0"/>
              </a:rPr>
              <a:t>Produktionsbranche (manufacturing)</a:t>
            </a:r>
          </a:p>
        </p:txBody>
      </p:sp>
      <p:sp>
        <p:nvSpPr>
          <p:cNvPr id="27651" name="Textfeld 3"/>
          <p:cNvSpPr txBox="1">
            <a:spLocks noChangeArrowheads="1"/>
          </p:cNvSpPr>
          <p:nvPr/>
        </p:nvSpPr>
        <p:spPr bwMode="auto">
          <a:xfrm>
            <a:off x="4471194" y="1347788"/>
            <a:ext cx="4624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b="1" dirty="0">
                <a:latin typeface="Calibri" pitchFamily="34" charset="0"/>
              </a:rPr>
              <a:t>Dienstleistungsbranche (</a:t>
            </a:r>
            <a:r>
              <a:rPr lang="de-DE" b="1" dirty="0" err="1">
                <a:latin typeface="Calibri" pitchFamily="34" charset="0"/>
              </a:rPr>
              <a:t>serviceoperations</a:t>
            </a:r>
            <a:r>
              <a:rPr lang="de-DE" b="1" dirty="0">
                <a:latin typeface="Calibri" pitchFamily="34" charset="0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522288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0238" y="1944688"/>
            <a:ext cx="1296987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7" name="Rechteck 6"/>
          <p:cNvSpPr/>
          <p:nvPr/>
        </p:nvSpPr>
        <p:spPr>
          <a:xfrm>
            <a:off x="1544638" y="2546350"/>
            <a:ext cx="1263650" cy="7747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Jobbing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01813" y="3132138"/>
            <a:ext cx="1625600" cy="1092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Batch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1300" y="3984625"/>
            <a:ext cx="1263650" cy="6969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Mass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57537" y="4510088"/>
            <a:ext cx="1362075" cy="6969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Continuous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784725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4954588" y="1944688"/>
            <a:ext cx="1828800" cy="1408112"/>
          </a:xfrm>
          <a:prstGeom prst="round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Professional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003925" y="2938463"/>
            <a:ext cx="1828800" cy="1408112"/>
          </a:xfrm>
          <a:prstGeom prst="round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Service </a:t>
            </a:r>
            <a:r>
              <a:rPr lang="de-DE" b="1" dirty="0" err="1">
                <a:solidFill>
                  <a:srgbClr val="000000"/>
                </a:solidFill>
              </a:rPr>
              <a:t>shop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910388" y="3984625"/>
            <a:ext cx="1828800" cy="1252538"/>
          </a:xfrm>
          <a:prstGeom prst="round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Massservice</a:t>
            </a:r>
            <a:endParaRPr lang="de-DE" b="1" dirty="0">
              <a:solidFill>
                <a:srgbClr val="000000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22288" y="5618163"/>
            <a:ext cx="3997325" cy="1587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 flipH="1" flipV="1">
            <a:off x="-1426369" y="3579019"/>
            <a:ext cx="3451225" cy="1588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4" name="Textfeld 22"/>
          <p:cNvSpPr txBox="1">
            <a:spLocks noChangeArrowheads="1"/>
          </p:cNvSpPr>
          <p:nvPr/>
        </p:nvSpPr>
        <p:spPr bwMode="auto">
          <a:xfrm>
            <a:off x="1978025" y="5438775"/>
            <a:ext cx="1150938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Volume</a:t>
            </a:r>
          </a:p>
        </p:txBody>
      </p:sp>
      <p:sp>
        <p:nvSpPr>
          <p:cNvPr id="27665" name="Textfeld 23"/>
          <p:cNvSpPr txBox="1">
            <a:spLocks noChangeArrowheads="1"/>
          </p:cNvSpPr>
          <p:nvPr/>
        </p:nvSpPr>
        <p:spPr bwMode="auto">
          <a:xfrm rot="-5400000">
            <a:off x="-311150" y="3578225"/>
            <a:ext cx="1149350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Variety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784725" y="5618163"/>
            <a:ext cx="4044950" cy="1588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7" name="Textfeld 25"/>
          <p:cNvSpPr txBox="1">
            <a:spLocks noChangeArrowheads="1"/>
          </p:cNvSpPr>
          <p:nvPr/>
        </p:nvSpPr>
        <p:spPr bwMode="auto">
          <a:xfrm>
            <a:off x="6288088" y="5437188"/>
            <a:ext cx="1150937" cy="369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Volume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rot="5400000" flipH="1" flipV="1">
            <a:off x="7263734" y="3510756"/>
            <a:ext cx="3451225" cy="1588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9" name="Textfeld 27"/>
          <p:cNvSpPr txBox="1">
            <a:spLocks noChangeArrowheads="1"/>
          </p:cNvSpPr>
          <p:nvPr/>
        </p:nvSpPr>
        <p:spPr bwMode="auto">
          <a:xfrm rot="-5400000">
            <a:off x="8438872" y="3480078"/>
            <a:ext cx="1150938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latin typeface="Calibri" pitchFamily="34" charset="0"/>
              </a:rPr>
              <a:t>Variety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Produktionsbranche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2288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44638" y="2546350"/>
            <a:ext cx="1263650" cy="7747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7F7F"/>
                </a:solidFill>
              </a:rPr>
              <a:t>Jobbing</a:t>
            </a:r>
            <a:endParaRPr lang="de-DE" b="1" dirty="0">
              <a:solidFill>
                <a:srgbClr val="7F7F7F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01813" y="3132138"/>
            <a:ext cx="1625600" cy="10922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7F7F"/>
                </a:solidFill>
              </a:rPr>
              <a:t>Batch</a:t>
            </a:r>
            <a:endParaRPr lang="de-DE" b="1" dirty="0">
              <a:solidFill>
                <a:srgbClr val="7F7F7F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1300" y="3984625"/>
            <a:ext cx="1263650" cy="696913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7F7F"/>
                </a:solidFill>
              </a:rPr>
              <a:t>Mass</a:t>
            </a:r>
            <a:endParaRPr lang="de-DE" b="1" dirty="0">
              <a:solidFill>
                <a:srgbClr val="7F7F7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57538" y="4510088"/>
            <a:ext cx="1263650" cy="69691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7F7F"/>
                </a:solidFill>
              </a:rPr>
              <a:t>Continuous</a:t>
            </a:r>
            <a:endParaRPr lang="de-DE" b="1" dirty="0">
              <a:solidFill>
                <a:srgbClr val="7F7F7F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0238" y="1944688"/>
            <a:ext cx="1296987" cy="7461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1" name="Rechteck 10"/>
          <p:cNvSpPr/>
          <p:nvPr/>
        </p:nvSpPr>
        <p:spPr>
          <a:xfrm>
            <a:off x="122238" y="517525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>
                <a:solidFill>
                  <a:schemeClr val="tx1"/>
                </a:solidFill>
              </a:rPr>
              <a:t>Project </a:t>
            </a:r>
            <a:r>
              <a:rPr lang="de-DE" sz="2000" b="1" dirty="0" err="1">
                <a:solidFill>
                  <a:schemeClr val="tx1"/>
                </a:solidFill>
              </a:rPr>
              <a:t>processes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high;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low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Hauptsächlich speziell auf den Kunden zugeschnittene Produkte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langer Produktionsprozess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Produktionsbeginn und –ende sind genau definiert, die einzelnen Produktionsschritte nicht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Schiffbau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Filmproduktion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211" name="Gruppierung 210"/>
          <p:cNvGrpSpPr>
            <a:grpSpLocks/>
          </p:cNvGrpSpPr>
          <p:nvPr/>
        </p:nvGrpSpPr>
        <p:grpSpPr bwMode="auto">
          <a:xfrm>
            <a:off x="238125" y="3106738"/>
            <a:ext cx="8591550" cy="3222625"/>
            <a:chOff x="552553" y="3106455"/>
            <a:chExt cx="8591447" cy="3222252"/>
          </a:xfrm>
        </p:grpSpPr>
        <p:sp>
          <p:nvSpPr>
            <p:cNvPr id="25" name="Oval 24"/>
            <p:cNvSpPr/>
            <p:nvPr/>
          </p:nvSpPr>
          <p:spPr>
            <a:xfrm>
              <a:off x="630340" y="4681073"/>
              <a:ext cx="371471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1398681" y="4584246"/>
              <a:ext cx="403220" cy="3730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2035260" y="4681073"/>
              <a:ext cx="403220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1398681" y="5304888"/>
              <a:ext cx="403220" cy="3730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9" name="Gleichschenkliges Dreieck 28"/>
            <p:cNvSpPr/>
            <p:nvPr/>
          </p:nvSpPr>
          <p:spPr>
            <a:xfrm rot="10800000">
              <a:off x="552553" y="5255681"/>
              <a:ext cx="449258" cy="3730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128922" y="5255681"/>
              <a:ext cx="309558" cy="3730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1" name="Raute 30"/>
            <p:cNvSpPr/>
            <p:nvPr/>
          </p:nvSpPr>
          <p:spPr>
            <a:xfrm>
              <a:off x="3117922" y="5158854"/>
              <a:ext cx="619118" cy="469846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4116448" y="5206474"/>
              <a:ext cx="403220" cy="3746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3157610" y="5906481"/>
              <a:ext cx="352421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4" name="Oval 33"/>
            <p:cNvSpPr/>
            <p:nvPr/>
          </p:nvSpPr>
          <p:spPr>
            <a:xfrm>
              <a:off x="5141961" y="5206474"/>
              <a:ext cx="404807" cy="3746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4111685" y="4681073"/>
              <a:ext cx="403220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6" name="Oval 35"/>
            <p:cNvSpPr/>
            <p:nvPr/>
          </p:nvSpPr>
          <p:spPr>
            <a:xfrm>
              <a:off x="4116448" y="4085829"/>
              <a:ext cx="403220" cy="3730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7" name="Oval 36"/>
            <p:cNvSpPr/>
            <p:nvPr/>
          </p:nvSpPr>
          <p:spPr>
            <a:xfrm>
              <a:off x="5748379" y="4681073"/>
              <a:ext cx="403220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Verzögerung 37"/>
            <p:cNvSpPr/>
            <p:nvPr/>
          </p:nvSpPr>
          <p:spPr>
            <a:xfrm>
              <a:off x="4214872" y="5906481"/>
              <a:ext cx="412745" cy="373019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9" name="Oval 38"/>
            <p:cNvSpPr/>
            <p:nvPr/>
          </p:nvSpPr>
          <p:spPr>
            <a:xfrm>
              <a:off x="5141961" y="5906481"/>
              <a:ext cx="404807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264310" y="5906481"/>
              <a:ext cx="309559" cy="3730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64310" y="5206474"/>
              <a:ext cx="309559" cy="374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2" name="Raute 41"/>
            <p:cNvSpPr/>
            <p:nvPr/>
          </p:nvSpPr>
          <p:spPr>
            <a:xfrm>
              <a:off x="4833990" y="3801700"/>
              <a:ext cx="617530" cy="47143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" name="Verzögerung 42"/>
            <p:cNvSpPr/>
            <p:nvPr/>
          </p:nvSpPr>
          <p:spPr>
            <a:xfrm>
              <a:off x="5748379" y="3989003"/>
              <a:ext cx="411157" cy="373019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4" name="Raute 43"/>
            <p:cNvSpPr/>
            <p:nvPr/>
          </p:nvSpPr>
          <p:spPr>
            <a:xfrm>
              <a:off x="7256486" y="5158854"/>
              <a:ext cx="619118" cy="469846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aute 44"/>
            <p:cNvSpPr/>
            <p:nvPr/>
          </p:nvSpPr>
          <p:spPr>
            <a:xfrm>
              <a:off x="7256486" y="5857274"/>
              <a:ext cx="619118" cy="471433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6" name="Oval 45"/>
            <p:cNvSpPr/>
            <p:nvPr/>
          </p:nvSpPr>
          <p:spPr>
            <a:xfrm>
              <a:off x="8412172" y="5206474"/>
              <a:ext cx="403220" cy="3746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7" name="Oval 46"/>
            <p:cNvSpPr/>
            <p:nvPr/>
          </p:nvSpPr>
          <p:spPr>
            <a:xfrm>
              <a:off x="8412172" y="5906481"/>
              <a:ext cx="403220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8" name="Oval 47"/>
            <p:cNvSpPr/>
            <p:nvPr/>
          </p:nvSpPr>
          <p:spPr>
            <a:xfrm>
              <a:off x="8412172" y="4557262"/>
              <a:ext cx="403220" cy="3730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" name="Raute 48"/>
            <p:cNvSpPr/>
            <p:nvPr/>
          </p:nvSpPr>
          <p:spPr>
            <a:xfrm>
              <a:off x="1368518" y="3984240"/>
              <a:ext cx="433383" cy="471433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" name="Gleichschenkliges Dreieck 49"/>
            <p:cNvSpPr/>
            <p:nvPr/>
          </p:nvSpPr>
          <p:spPr>
            <a:xfrm rot="10800000">
              <a:off x="4889551" y="3106455"/>
              <a:ext cx="507994" cy="43016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52" name="Gerade Verbindung mit Pfeil 51"/>
            <p:cNvCxnSpPr>
              <a:stCxn id="49" idx="2"/>
              <a:endCxn id="26" idx="0"/>
            </p:cNvCxnSpPr>
            <p:nvPr/>
          </p:nvCxnSpPr>
          <p:spPr>
            <a:xfrm rot="16200000" flipH="1">
              <a:off x="1528861" y="4512816"/>
              <a:ext cx="128572" cy="14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27" idx="3"/>
              <a:endCxn id="28" idx="7"/>
            </p:cNvCxnSpPr>
            <p:nvPr/>
          </p:nvCxnSpPr>
          <p:spPr>
            <a:xfrm rot="5400000">
              <a:off x="1739213" y="5004073"/>
              <a:ext cx="358733" cy="3508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26" idx="4"/>
              <a:endCxn id="28" idx="0"/>
            </p:cNvCxnSpPr>
            <p:nvPr/>
          </p:nvCxnSpPr>
          <p:spPr>
            <a:xfrm rot="5400000">
              <a:off x="1426479" y="5131077"/>
              <a:ext cx="34603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25" idx="5"/>
              <a:endCxn id="28" idx="1"/>
            </p:cNvCxnSpPr>
            <p:nvPr/>
          </p:nvCxnSpPr>
          <p:spPr>
            <a:xfrm rot="16200000" flipH="1">
              <a:off x="1022466" y="4923905"/>
              <a:ext cx="358733" cy="511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>
              <a:stCxn id="29" idx="1"/>
              <a:endCxn id="28" idx="2"/>
            </p:cNvCxnSpPr>
            <p:nvPr/>
          </p:nvCxnSpPr>
          <p:spPr>
            <a:xfrm>
              <a:off x="889099" y="5442985"/>
              <a:ext cx="509582" cy="476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endCxn id="30" idx="1"/>
            </p:cNvCxnSpPr>
            <p:nvPr/>
          </p:nvCxnSpPr>
          <p:spPr>
            <a:xfrm>
              <a:off x="1801901" y="5442985"/>
              <a:ext cx="32702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30" idx="3"/>
              <a:endCxn id="31" idx="1"/>
            </p:cNvCxnSpPr>
            <p:nvPr/>
          </p:nvCxnSpPr>
          <p:spPr>
            <a:xfrm flipV="1">
              <a:off x="2438480" y="5393777"/>
              <a:ext cx="679442" cy="492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31" idx="3"/>
              <a:endCxn id="32" idx="2"/>
            </p:cNvCxnSpPr>
            <p:nvPr/>
          </p:nvCxnSpPr>
          <p:spPr>
            <a:xfrm>
              <a:off x="3737040" y="5393777"/>
              <a:ext cx="3794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/>
            <p:cNvCxnSpPr>
              <a:stCxn id="32" idx="6"/>
              <a:endCxn id="34" idx="2"/>
            </p:cNvCxnSpPr>
            <p:nvPr/>
          </p:nvCxnSpPr>
          <p:spPr>
            <a:xfrm>
              <a:off x="4519668" y="5393777"/>
              <a:ext cx="62229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/>
            <p:cNvCxnSpPr>
              <a:stCxn id="34" idx="6"/>
              <a:endCxn id="41" idx="1"/>
            </p:cNvCxnSpPr>
            <p:nvPr/>
          </p:nvCxnSpPr>
          <p:spPr>
            <a:xfrm>
              <a:off x="5546768" y="5393777"/>
              <a:ext cx="7175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/>
            <p:cNvCxnSpPr>
              <a:stCxn id="41" idx="3"/>
              <a:endCxn id="44" idx="1"/>
            </p:cNvCxnSpPr>
            <p:nvPr/>
          </p:nvCxnSpPr>
          <p:spPr>
            <a:xfrm>
              <a:off x="6573869" y="5393777"/>
              <a:ext cx="6826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44" idx="3"/>
              <a:endCxn id="46" idx="2"/>
            </p:cNvCxnSpPr>
            <p:nvPr/>
          </p:nvCxnSpPr>
          <p:spPr>
            <a:xfrm>
              <a:off x="7875603" y="5393777"/>
              <a:ext cx="5365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>
              <a:endCxn id="35" idx="2"/>
            </p:cNvCxnSpPr>
            <p:nvPr/>
          </p:nvCxnSpPr>
          <p:spPr>
            <a:xfrm flipV="1">
              <a:off x="3510031" y="4868376"/>
              <a:ext cx="601655" cy="3380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/>
            <p:cNvCxnSpPr>
              <a:stCxn id="36" idx="5"/>
              <a:endCxn id="34" idx="0"/>
            </p:cNvCxnSpPr>
            <p:nvPr/>
          </p:nvCxnSpPr>
          <p:spPr>
            <a:xfrm rot="16200000" flipH="1">
              <a:off x="4502247" y="4363564"/>
              <a:ext cx="801594" cy="884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/>
            <p:cNvCxnSpPr>
              <a:stCxn id="35" idx="5"/>
              <a:endCxn id="34" idx="1"/>
            </p:cNvCxnSpPr>
            <p:nvPr/>
          </p:nvCxnSpPr>
          <p:spPr>
            <a:xfrm rot="16200000" flipH="1">
              <a:off x="4698274" y="4758018"/>
              <a:ext cx="261908" cy="746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>
              <a:stCxn id="42" idx="3"/>
              <a:endCxn id="43" idx="1"/>
            </p:cNvCxnSpPr>
            <p:nvPr/>
          </p:nvCxnSpPr>
          <p:spPr>
            <a:xfrm>
              <a:off x="5451519" y="4036622"/>
              <a:ext cx="296859" cy="138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stCxn id="42" idx="1"/>
              <a:endCxn id="36" idx="7"/>
            </p:cNvCxnSpPr>
            <p:nvPr/>
          </p:nvCxnSpPr>
          <p:spPr>
            <a:xfrm rot="10800000" flipV="1">
              <a:off x="4460931" y="4036622"/>
              <a:ext cx="373059" cy="10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/>
            <p:cNvCxnSpPr>
              <a:stCxn id="43" idx="2"/>
              <a:endCxn id="37" idx="0"/>
            </p:cNvCxnSpPr>
            <p:nvPr/>
          </p:nvCxnSpPr>
          <p:spPr>
            <a:xfrm rot="5400000">
              <a:off x="5792845" y="4519165"/>
              <a:ext cx="319051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/>
            <p:cNvCxnSpPr>
              <a:stCxn id="37" idx="3"/>
              <a:endCxn id="34" idx="7"/>
            </p:cNvCxnSpPr>
            <p:nvPr/>
          </p:nvCxnSpPr>
          <p:spPr>
            <a:xfrm rot="5400000">
              <a:off x="5515826" y="4970741"/>
              <a:ext cx="261908" cy="3206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stCxn id="31" idx="2"/>
              <a:endCxn id="33" idx="0"/>
            </p:cNvCxnSpPr>
            <p:nvPr/>
          </p:nvCxnSpPr>
          <p:spPr>
            <a:xfrm rot="5400000">
              <a:off x="3241760" y="5720760"/>
              <a:ext cx="277781" cy="93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>
              <a:stCxn id="33" idx="6"/>
              <a:endCxn id="38" idx="1"/>
            </p:cNvCxnSpPr>
            <p:nvPr/>
          </p:nvCxnSpPr>
          <p:spPr>
            <a:xfrm>
              <a:off x="3510031" y="6093784"/>
              <a:ext cx="70484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stCxn id="38" idx="3"/>
              <a:endCxn id="39" idx="2"/>
            </p:cNvCxnSpPr>
            <p:nvPr/>
          </p:nvCxnSpPr>
          <p:spPr>
            <a:xfrm>
              <a:off x="4627617" y="6093784"/>
              <a:ext cx="51434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>
              <a:stCxn id="39" idx="6"/>
              <a:endCxn id="40" idx="1"/>
            </p:cNvCxnSpPr>
            <p:nvPr/>
          </p:nvCxnSpPr>
          <p:spPr>
            <a:xfrm flipV="1">
              <a:off x="5546768" y="6093784"/>
              <a:ext cx="7175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/>
            <p:cNvCxnSpPr>
              <a:stCxn id="40" idx="3"/>
              <a:endCxn id="45" idx="1"/>
            </p:cNvCxnSpPr>
            <p:nvPr/>
          </p:nvCxnSpPr>
          <p:spPr>
            <a:xfrm>
              <a:off x="6573869" y="6093784"/>
              <a:ext cx="68261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mit Pfeil 173"/>
            <p:cNvCxnSpPr>
              <a:stCxn id="45" idx="3"/>
              <a:endCxn id="47" idx="2"/>
            </p:cNvCxnSpPr>
            <p:nvPr/>
          </p:nvCxnSpPr>
          <p:spPr>
            <a:xfrm>
              <a:off x="7875603" y="6093784"/>
              <a:ext cx="5365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mit Pfeil 177"/>
            <p:cNvCxnSpPr>
              <a:endCxn id="46" idx="2"/>
            </p:cNvCxnSpPr>
            <p:nvPr/>
          </p:nvCxnSpPr>
          <p:spPr>
            <a:xfrm flipV="1">
              <a:off x="7694630" y="5393777"/>
              <a:ext cx="717541" cy="512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mit Pfeil 182"/>
            <p:cNvCxnSpPr>
              <a:endCxn id="48" idx="3"/>
            </p:cNvCxnSpPr>
            <p:nvPr/>
          </p:nvCxnSpPr>
          <p:spPr>
            <a:xfrm rot="5400000" flipH="1" flipV="1">
              <a:off x="7567685" y="5003257"/>
              <a:ext cx="1030169" cy="7762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/>
            <p:cNvCxnSpPr>
              <a:stCxn id="44" idx="3"/>
              <a:endCxn id="47" idx="2"/>
            </p:cNvCxnSpPr>
            <p:nvPr/>
          </p:nvCxnSpPr>
          <p:spPr>
            <a:xfrm>
              <a:off x="7875603" y="5393777"/>
              <a:ext cx="536569" cy="7000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>
              <a:endCxn id="48" idx="2"/>
            </p:cNvCxnSpPr>
            <p:nvPr/>
          </p:nvCxnSpPr>
          <p:spPr>
            <a:xfrm flipV="1">
              <a:off x="7694630" y="4744565"/>
              <a:ext cx="717541" cy="511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>
              <a:stCxn id="50" idx="0"/>
              <a:endCxn id="42" idx="0"/>
            </p:cNvCxnSpPr>
            <p:nvPr/>
          </p:nvCxnSpPr>
          <p:spPr>
            <a:xfrm rot="5400000">
              <a:off x="5010213" y="3668365"/>
              <a:ext cx="26508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 Verbindung mit Pfeil 198"/>
            <p:cNvCxnSpPr>
              <a:stCxn id="48" idx="6"/>
            </p:cNvCxnSpPr>
            <p:nvPr/>
          </p:nvCxnSpPr>
          <p:spPr>
            <a:xfrm>
              <a:off x="8815392" y="4744565"/>
              <a:ext cx="32860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/>
            <p:cNvCxnSpPr>
              <a:stCxn id="46" idx="6"/>
            </p:cNvCxnSpPr>
            <p:nvPr/>
          </p:nvCxnSpPr>
          <p:spPr>
            <a:xfrm>
              <a:off x="8815392" y="5393777"/>
              <a:ext cx="3286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/>
            <p:cNvCxnSpPr>
              <a:stCxn id="47" idx="6"/>
            </p:cNvCxnSpPr>
            <p:nvPr/>
          </p:nvCxnSpPr>
          <p:spPr>
            <a:xfrm>
              <a:off x="8815392" y="6093784"/>
              <a:ext cx="32860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Produktionsbranche (Fortsetzung)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22288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30238" y="1944688"/>
            <a:ext cx="1296987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6" name="Rechteck 5"/>
          <p:cNvSpPr/>
          <p:nvPr/>
        </p:nvSpPr>
        <p:spPr>
          <a:xfrm>
            <a:off x="1801813" y="3132138"/>
            <a:ext cx="1625600" cy="1092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Batch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781300" y="3984625"/>
            <a:ext cx="1263650" cy="6969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Mass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57538" y="4510088"/>
            <a:ext cx="1263650" cy="6969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Continuous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544638" y="2546350"/>
            <a:ext cx="1263650" cy="774700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Jobbing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2400" y="517525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Jobbingprocesses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high;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low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keine exklusive Zuordnung der Produktionskapazitäten zu einem Produkt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hoher Grad an Sorgfalt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jedes einzelne Produkt wird exakt nach dem Bedürfnis des Kunden gefertigt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eher kleinere Produkte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Möbelproduktion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93" name="Gruppierung 92"/>
          <p:cNvGrpSpPr>
            <a:grpSpLocks/>
          </p:cNvGrpSpPr>
          <p:nvPr/>
        </p:nvGrpSpPr>
        <p:grpSpPr bwMode="auto">
          <a:xfrm>
            <a:off x="511175" y="4137025"/>
            <a:ext cx="8328025" cy="1900238"/>
            <a:chOff x="630491" y="4137204"/>
            <a:chExt cx="8328225" cy="1900522"/>
          </a:xfrm>
        </p:grpSpPr>
        <p:sp>
          <p:nvSpPr>
            <p:cNvPr id="10" name="Gleichschenkliges Dreieck 9"/>
            <p:cNvSpPr/>
            <p:nvPr/>
          </p:nvSpPr>
          <p:spPr>
            <a:xfrm rot="10800000">
              <a:off x="630491" y="4867563"/>
              <a:ext cx="419110" cy="3731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1359171" y="4867563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3056249" y="4867563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Oval 14"/>
            <p:cNvSpPr/>
            <p:nvPr/>
          </p:nvSpPr>
          <p:spPr>
            <a:xfrm>
              <a:off x="3056249" y="5664607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7" name="Oval 16"/>
            <p:cNvSpPr/>
            <p:nvPr/>
          </p:nvSpPr>
          <p:spPr>
            <a:xfrm>
              <a:off x="7858553" y="4867563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8" name="Oval 17"/>
            <p:cNvSpPr/>
            <p:nvPr/>
          </p:nvSpPr>
          <p:spPr>
            <a:xfrm>
              <a:off x="7099709" y="5664607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9" name="Oval 18"/>
            <p:cNvSpPr/>
            <p:nvPr/>
          </p:nvSpPr>
          <p:spPr>
            <a:xfrm>
              <a:off x="7099709" y="4867563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0" name="Oval 19"/>
            <p:cNvSpPr/>
            <p:nvPr/>
          </p:nvSpPr>
          <p:spPr>
            <a:xfrm>
              <a:off x="7099709" y="4137204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1" name="Raute 20"/>
            <p:cNvSpPr/>
            <p:nvPr/>
          </p:nvSpPr>
          <p:spPr>
            <a:xfrm>
              <a:off x="2122777" y="4867563"/>
              <a:ext cx="457211" cy="37311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4018297" y="4867563"/>
              <a:ext cx="420698" cy="3731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3" name="Verzögerung 22"/>
            <p:cNvSpPr/>
            <p:nvPr/>
          </p:nvSpPr>
          <p:spPr>
            <a:xfrm>
              <a:off x="4045286" y="5664607"/>
              <a:ext cx="404822" cy="373119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4969233" y="5664607"/>
              <a:ext cx="371484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5710613" y="4867563"/>
              <a:ext cx="369897" cy="3731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6" name="Gleichschenkliges Dreieck 25"/>
            <p:cNvSpPr/>
            <p:nvPr/>
          </p:nvSpPr>
          <p:spPr>
            <a:xfrm rot="10800000">
              <a:off x="4921607" y="4867563"/>
              <a:ext cx="419110" cy="37311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7" name="Raute 26"/>
            <p:cNvSpPr/>
            <p:nvPr/>
          </p:nvSpPr>
          <p:spPr>
            <a:xfrm>
              <a:off x="6432943" y="4867563"/>
              <a:ext cx="457211" cy="37311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538019" y="4869151"/>
              <a:ext cx="420697" cy="3731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30" name="Gerade Verbindung mit Pfeil 29"/>
            <p:cNvCxnSpPr>
              <a:stCxn id="10" idx="1"/>
              <a:endCxn id="13" idx="2"/>
            </p:cNvCxnSpPr>
            <p:nvPr/>
          </p:nvCxnSpPr>
          <p:spPr>
            <a:xfrm>
              <a:off x="944824" y="5054916"/>
              <a:ext cx="4143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13" idx="6"/>
              <a:endCxn id="21" idx="1"/>
            </p:cNvCxnSpPr>
            <p:nvPr/>
          </p:nvCxnSpPr>
          <p:spPr>
            <a:xfrm>
              <a:off x="1730655" y="5054916"/>
              <a:ext cx="3921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21" idx="3"/>
              <a:endCxn id="14" idx="2"/>
            </p:cNvCxnSpPr>
            <p:nvPr/>
          </p:nvCxnSpPr>
          <p:spPr>
            <a:xfrm flipV="1">
              <a:off x="2579988" y="5054916"/>
              <a:ext cx="4762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4" idx="6"/>
              <a:endCxn id="22" idx="1"/>
            </p:cNvCxnSpPr>
            <p:nvPr/>
          </p:nvCxnSpPr>
          <p:spPr>
            <a:xfrm>
              <a:off x="3427733" y="5054916"/>
              <a:ext cx="5905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22" idx="3"/>
              <a:endCxn id="26" idx="5"/>
            </p:cNvCxnSpPr>
            <p:nvPr/>
          </p:nvCxnSpPr>
          <p:spPr>
            <a:xfrm>
              <a:off x="4438995" y="5054916"/>
              <a:ext cx="5873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26" idx="1"/>
            </p:cNvCxnSpPr>
            <p:nvPr/>
          </p:nvCxnSpPr>
          <p:spPr>
            <a:xfrm flipV="1">
              <a:off x="5235940" y="5054916"/>
              <a:ext cx="5191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25" idx="6"/>
              <a:endCxn id="27" idx="1"/>
            </p:cNvCxnSpPr>
            <p:nvPr/>
          </p:nvCxnSpPr>
          <p:spPr>
            <a:xfrm>
              <a:off x="6080510" y="5054916"/>
              <a:ext cx="3524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27" idx="3"/>
              <a:endCxn id="19" idx="2"/>
            </p:cNvCxnSpPr>
            <p:nvPr/>
          </p:nvCxnSpPr>
          <p:spPr>
            <a:xfrm>
              <a:off x="6890154" y="5054916"/>
              <a:ext cx="2095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19" idx="6"/>
              <a:endCxn id="17" idx="2"/>
            </p:cNvCxnSpPr>
            <p:nvPr/>
          </p:nvCxnSpPr>
          <p:spPr>
            <a:xfrm>
              <a:off x="7471193" y="5054916"/>
              <a:ext cx="38735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17" idx="6"/>
              <a:endCxn id="28" idx="1"/>
            </p:cNvCxnSpPr>
            <p:nvPr/>
          </p:nvCxnSpPr>
          <p:spPr>
            <a:xfrm>
              <a:off x="8230037" y="5054916"/>
              <a:ext cx="3079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21" idx="2"/>
              <a:endCxn id="15" idx="1"/>
            </p:cNvCxnSpPr>
            <p:nvPr/>
          </p:nvCxnSpPr>
          <p:spPr>
            <a:xfrm rot="16200000" flipH="1">
              <a:off x="2492644" y="5099420"/>
              <a:ext cx="477908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15" idx="6"/>
              <a:endCxn id="23" idx="1"/>
            </p:cNvCxnSpPr>
            <p:nvPr/>
          </p:nvCxnSpPr>
          <p:spPr>
            <a:xfrm>
              <a:off x="3427733" y="5850373"/>
              <a:ext cx="61755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>
              <a:stCxn id="23" idx="3"/>
              <a:endCxn id="24" idx="2"/>
            </p:cNvCxnSpPr>
            <p:nvPr/>
          </p:nvCxnSpPr>
          <p:spPr>
            <a:xfrm>
              <a:off x="4450108" y="5850373"/>
              <a:ext cx="51912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24" idx="7"/>
              <a:endCxn id="25" idx="3"/>
            </p:cNvCxnSpPr>
            <p:nvPr/>
          </p:nvCxnSpPr>
          <p:spPr>
            <a:xfrm rot="5400000" flipH="1" flipV="1">
              <a:off x="5258926" y="5212926"/>
              <a:ext cx="531891" cy="479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stCxn id="27" idx="2"/>
              <a:endCxn id="18" idx="1"/>
            </p:cNvCxnSpPr>
            <p:nvPr/>
          </p:nvCxnSpPr>
          <p:spPr>
            <a:xfrm rot="16200000" flipH="1">
              <a:off x="6668663" y="5233568"/>
              <a:ext cx="477908" cy="4921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7398133" y="5204195"/>
              <a:ext cx="531891" cy="496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stCxn id="27" idx="0"/>
              <a:endCxn id="20" idx="3"/>
            </p:cNvCxnSpPr>
            <p:nvPr/>
          </p:nvCxnSpPr>
          <p:spPr>
            <a:xfrm rot="5400000" flipH="1" flipV="1">
              <a:off x="6702006" y="4415883"/>
              <a:ext cx="411223" cy="4921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20" idx="5"/>
              <a:endCxn id="17" idx="1"/>
            </p:cNvCxnSpPr>
            <p:nvPr/>
          </p:nvCxnSpPr>
          <p:spPr>
            <a:xfrm rot="16200000" flipH="1">
              <a:off x="7430681" y="4441288"/>
              <a:ext cx="466795" cy="496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Produktionsbranche (Fortsetzung)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22288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30238" y="1944688"/>
            <a:ext cx="1296987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6" name="Rechteck 5"/>
          <p:cNvSpPr/>
          <p:nvPr/>
        </p:nvSpPr>
        <p:spPr>
          <a:xfrm>
            <a:off x="2781300" y="3984625"/>
            <a:ext cx="1263650" cy="6969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Mass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57538" y="4510088"/>
            <a:ext cx="1263650" cy="6969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Continuous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44638" y="2546350"/>
            <a:ext cx="1263650" cy="774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Jobbing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801813" y="3132138"/>
            <a:ext cx="1625600" cy="1092200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Batch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4775" y="517525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Batchprocesses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schwankend 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schwankend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können aussehen wie </a:t>
            </a:r>
            <a:r>
              <a:rPr lang="de-DE" sz="1600" b="1" dirty="0" err="1">
                <a:solidFill>
                  <a:schemeClr val="tx1"/>
                </a:solidFill>
              </a:rPr>
              <a:t>jobbingprocesses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es wird aber nicht immer nur ein Produkt gefertigt 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batch=Fertigungsreihe</a:t>
            </a:r>
            <a:endParaRPr lang="de-DE" sz="1600" b="1" dirty="0">
              <a:solidFill>
                <a:schemeClr val="tx1"/>
              </a:solidFill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 bei der Produktion wiederholt sich eine Reihe von Produktionsschritten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Produktion von Maschinenwerkzeugen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Textilproduktion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71" name="Gruppierung 70"/>
          <p:cNvGrpSpPr>
            <a:grpSpLocks/>
          </p:cNvGrpSpPr>
          <p:nvPr/>
        </p:nvGrpSpPr>
        <p:grpSpPr bwMode="auto">
          <a:xfrm>
            <a:off x="522288" y="4681538"/>
            <a:ext cx="8621712" cy="376237"/>
            <a:chOff x="522914" y="4681071"/>
            <a:chExt cx="8621086" cy="376707"/>
          </a:xfrm>
        </p:grpSpPr>
        <p:cxnSp>
          <p:nvCxnSpPr>
            <p:cNvPr id="10" name="Gerade Verbindung mit Pfeil 9"/>
            <p:cNvCxnSpPr>
              <a:stCxn id="15" idx="1"/>
              <a:endCxn id="11" idx="2"/>
            </p:cNvCxnSpPr>
            <p:nvPr/>
          </p:nvCxnSpPr>
          <p:spPr>
            <a:xfrm flipV="1">
              <a:off x="837216" y="4868630"/>
              <a:ext cx="3365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173742" y="4681071"/>
              <a:ext cx="371448" cy="3735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2" name="Oval 11"/>
            <p:cNvSpPr/>
            <p:nvPr/>
          </p:nvSpPr>
          <p:spPr>
            <a:xfrm>
              <a:off x="4977116" y="4682660"/>
              <a:ext cx="369860" cy="3735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8774140" y="4684250"/>
              <a:ext cx="369860" cy="3735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7210565" y="4682660"/>
              <a:ext cx="369861" cy="3735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Gleichschenkliges Dreieck 14"/>
            <p:cNvSpPr/>
            <p:nvPr/>
          </p:nvSpPr>
          <p:spPr>
            <a:xfrm rot="10800000">
              <a:off x="522914" y="4682660"/>
              <a:ext cx="419070" cy="3735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>
              <a:off x="1943623" y="4682660"/>
              <a:ext cx="419070" cy="3735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0" name="Verzögerung 19"/>
            <p:cNvSpPr/>
            <p:nvPr/>
          </p:nvSpPr>
          <p:spPr>
            <a:xfrm>
              <a:off x="6602598" y="4682660"/>
              <a:ext cx="404783" cy="373529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1" name="Verzögerung 20"/>
            <p:cNvSpPr/>
            <p:nvPr/>
          </p:nvSpPr>
          <p:spPr>
            <a:xfrm>
              <a:off x="2751602" y="4681071"/>
              <a:ext cx="404783" cy="373528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 rot="10800000">
              <a:off x="4211996" y="4682660"/>
              <a:ext cx="419070" cy="37352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702550" y="4681071"/>
              <a:ext cx="422244" cy="373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427828" y="4684250"/>
              <a:ext cx="420656" cy="373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Gleichschenkliges Dreieck 27"/>
            <p:cNvSpPr/>
            <p:nvPr/>
          </p:nvSpPr>
          <p:spPr>
            <a:xfrm rot="10800000">
              <a:off x="7948700" y="4681071"/>
              <a:ext cx="419070" cy="37352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29" name="Gerade Verbindung mit Pfeil 28"/>
            <p:cNvCxnSpPr>
              <a:stCxn id="11" idx="6"/>
              <a:endCxn id="19" idx="5"/>
            </p:cNvCxnSpPr>
            <p:nvPr/>
          </p:nvCxnSpPr>
          <p:spPr>
            <a:xfrm>
              <a:off x="1545190" y="4868630"/>
              <a:ext cx="503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2" idx="6"/>
              <a:endCxn id="24" idx="1"/>
            </p:cNvCxnSpPr>
            <p:nvPr/>
          </p:nvCxnSpPr>
          <p:spPr>
            <a:xfrm flipV="1">
              <a:off x="5346976" y="4868630"/>
              <a:ext cx="355574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2" idx="1"/>
              <a:endCxn id="12" idx="2"/>
            </p:cNvCxnSpPr>
            <p:nvPr/>
          </p:nvCxnSpPr>
          <p:spPr>
            <a:xfrm>
              <a:off x="4526298" y="4868630"/>
              <a:ext cx="450817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25" idx="3"/>
              <a:endCxn id="22" idx="5"/>
            </p:cNvCxnSpPr>
            <p:nvPr/>
          </p:nvCxnSpPr>
          <p:spPr>
            <a:xfrm flipV="1">
              <a:off x="3848485" y="4868630"/>
              <a:ext cx="468279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21" idx="3"/>
              <a:endCxn id="25" idx="1"/>
            </p:cNvCxnSpPr>
            <p:nvPr/>
          </p:nvCxnSpPr>
          <p:spPr>
            <a:xfrm>
              <a:off x="3156385" y="4868630"/>
              <a:ext cx="271443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9" idx="1"/>
              <a:endCxn id="21" idx="1"/>
            </p:cNvCxnSpPr>
            <p:nvPr/>
          </p:nvCxnSpPr>
          <p:spPr>
            <a:xfrm flipV="1">
              <a:off x="2257925" y="4868630"/>
              <a:ext cx="4936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14" idx="6"/>
              <a:endCxn id="28" idx="5"/>
            </p:cNvCxnSpPr>
            <p:nvPr/>
          </p:nvCxnSpPr>
          <p:spPr>
            <a:xfrm flipV="1">
              <a:off x="7580427" y="4868630"/>
              <a:ext cx="473041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20" idx="3"/>
              <a:endCxn id="14" idx="2"/>
            </p:cNvCxnSpPr>
            <p:nvPr/>
          </p:nvCxnSpPr>
          <p:spPr>
            <a:xfrm>
              <a:off x="7007380" y="4870219"/>
              <a:ext cx="2031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24" idx="3"/>
              <a:endCxn id="20" idx="1"/>
            </p:cNvCxnSpPr>
            <p:nvPr/>
          </p:nvCxnSpPr>
          <p:spPr>
            <a:xfrm>
              <a:off x="6124794" y="4868630"/>
              <a:ext cx="477803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28" idx="1"/>
              <a:endCxn id="13" idx="2"/>
            </p:cNvCxnSpPr>
            <p:nvPr/>
          </p:nvCxnSpPr>
          <p:spPr>
            <a:xfrm>
              <a:off x="8263002" y="4868630"/>
              <a:ext cx="511138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Produktionsbranche (Fortsetzung)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22288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30238" y="1944688"/>
            <a:ext cx="1296987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6" name="Rechteck 5"/>
          <p:cNvSpPr/>
          <p:nvPr/>
        </p:nvSpPr>
        <p:spPr>
          <a:xfrm>
            <a:off x="3157538" y="4510088"/>
            <a:ext cx="1263650" cy="6969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Continuous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44638" y="2546350"/>
            <a:ext cx="1263650" cy="774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Jobbing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01813" y="3132138"/>
            <a:ext cx="1625600" cy="109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Batch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81300" y="3984625"/>
            <a:ext cx="1263650" cy="696913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Mass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4775" y="517525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Massprocesses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medium-low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 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high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Produktionsschritte wiederholen sich und sind exakt festgelegt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bei der Klassifizierung kommt es nicht auf das </a:t>
            </a:r>
            <a:r>
              <a:rPr lang="de-DE" sz="1600" b="1" dirty="0" smtClean="0">
                <a:solidFill>
                  <a:schemeClr val="tx1"/>
                </a:solidFill>
              </a:rPr>
              <a:t>Produkt an, </a:t>
            </a:r>
            <a:r>
              <a:rPr lang="de-DE" sz="1600" b="1" dirty="0">
                <a:solidFill>
                  <a:schemeClr val="tx1"/>
                </a:solidFill>
              </a:rPr>
              <a:t>sondern auf den Prozess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Automobilproduktion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Produktion von Tiefkühlkost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63" name="Gruppierung 62"/>
          <p:cNvGrpSpPr>
            <a:grpSpLocks/>
          </p:cNvGrpSpPr>
          <p:nvPr/>
        </p:nvGrpSpPr>
        <p:grpSpPr bwMode="auto">
          <a:xfrm>
            <a:off x="522288" y="4510088"/>
            <a:ext cx="8235950" cy="374650"/>
            <a:chOff x="522914" y="4510734"/>
            <a:chExt cx="8235602" cy="373535"/>
          </a:xfrm>
        </p:grpSpPr>
        <p:sp>
          <p:nvSpPr>
            <p:cNvPr id="10" name="Gleichschenkliges Dreieck 9"/>
            <p:cNvSpPr/>
            <p:nvPr/>
          </p:nvSpPr>
          <p:spPr>
            <a:xfrm rot="10800000">
              <a:off x="522914" y="4510734"/>
              <a:ext cx="419082" cy="373535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Gleichschenkliges Dreieck 10"/>
            <p:cNvSpPr/>
            <p:nvPr/>
          </p:nvSpPr>
          <p:spPr>
            <a:xfrm rot="10800000">
              <a:off x="3835886" y="4510734"/>
              <a:ext cx="417495" cy="373535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2" name="Gleichschenkliges Dreieck 11"/>
            <p:cNvSpPr/>
            <p:nvPr/>
          </p:nvSpPr>
          <p:spPr>
            <a:xfrm rot="10800000">
              <a:off x="7626676" y="4510734"/>
              <a:ext cx="417495" cy="373535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1359491" y="4510734"/>
              <a:ext cx="371459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6183700" y="4510734"/>
              <a:ext cx="371459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Oval 14"/>
            <p:cNvSpPr/>
            <p:nvPr/>
          </p:nvSpPr>
          <p:spPr>
            <a:xfrm>
              <a:off x="2224642" y="4510734"/>
              <a:ext cx="369871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6" name="Oval 15"/>
            <p:cNvSpPr/>
            <p:nvPr/>
          </p:nvSpPr>
          <p:spPr>
            <a:xfrm>
              <a:off x="4704212" y="4510734"/>
              <a:ext cx="371459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7" name="Oval 16"/>
            <p:cNvSpPr/>
            <p:nvPr/>
          </p:nvSpPr>
          <p:spPr>
            <a:xfrm>
              <a:off x="3056457" y="4510734"/>
              <a:ext cx="371459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8" name="Oval 17"/>
            <p:cNvSpPr/>
            <p:nvPr/>
          </p:nvSpPr>
          <p:spPr>
            <a:xfrm>
              <a:off x="6959954" y="4510734"/>
              <a:ext cx="369872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9" name="Oval 18"/>
            <p:cNvSpPr/>
            <p:nvPr/>
          </p:nvSpPr>
          <p:spPr>
            <a:xfrm>
              <a:off x="8388644" y="4510734"/>
              <a:ext cx="369872" cy="3735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418557" y="4510734"/>
              <a:ext cx="422257" cy="3735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22" name="Gerade Verbindung mit Pfeil 21"/>
            <p:cNvCxnSpPr>
              <a:stCxn id="10" idx="1"/>
              <a:endCxn id="13" idx="2"/>
            </p:cNvCxnSpPr>
            <p:nvPr/>
          </p:nvCxnSpPr>
          <p:spPr>
            <a:xfrm>
              <a:off x="837226" y="4697502"/>
              <a:ext cx="522265" cy="1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3" idx="6"/>
              <a:endCxn id="15" idx="2"/>
            </p:cNvCxnSpPr>
            <p:nvPr/>
          </p:nvCxnSpPr>
          <p:spPr>
            <a:xfrm>
              <a:off x="1730950" y="4697502"/>
              <a:ext cx="4936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5" idx="6"/>
              <a:endCxn id="17" idx="2"/>
            </p:cNvCxnSpPr>
            <p:nvPr/>
          </p:nvCxnSpPr>
          <p:spPr>
            <a:xfrm flipV="1">
              <a:off x="2594513" y="4697502"/>
              <a:ext cx="4619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7" idx="6"/>
              <a:endCxn id="11" idx="5"/>
            </p:cNvCxnSpPr>
            <p:nvPr/>
          </p:nvCxnSpPr>
          <p:spPr>
            <a:xfrm>
              <a:off x="3427916" y="4697502"/>
              <a:ext cx="512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1" idx="1"/>
              <a:endCxn id="16" idx="2"/>
            </p:cNvCxnSpPr>
            <p:nvPr/>
          </p:nvCxnSpPr>
          <p:spPr>
            <a:xfrm>
              <a:off x="4148611" y="4697502"/>
              <a:ext cx="5556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16" idx="6"/>
              <a:endCxn id="20" idx="1"/>
            </p:cNvCxnSpPr>
            <p:nvPr/>
          </p:nvCxnSpPr>
          <p:spPr>
            <a:xfrm flipV="1">
              <a:off x="5075672" y="4697502"/>
              <a:ext cx="3428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20" idx="3"/>
              <a:endCxn id="14" idx="2"/>
            </p:cNvCxnSpPr>
            <p:nvPr/>
          </p:nvCxnSpPr>
          <p:spPr>
            <a:xfrm>
              <a:off x="5840814" y="4697502"/>
              <a:ext cx="3428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14" idx="6"/>
              <a:endCxn id="18" idx="2"/>
            </p:cNvCxnSpPr>
            <p:nvPr/>
          </p:nvCxnSpPr>
          <p:spPr>
            <a:xfrm>
              <a:off x="6555159" y="4697502"/>
              <a:ext cx="404795" cy="1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18" idx="6"/>
              <a:endCxn id="12" idx="5"/>
            </p:cNvCxnSpPr>
            <p:nvPr/>
          </p:nvCxnSpPr>
          <p:spPr>
            <a:xfrm>
              <a:off x="7329826" y="4697502"/>
              <a:ext cx="400033" cy="1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12" idx="1"/>
            </p:cNvCxnSpPr>
            <p:nvPr/>
          </p:nvCxnSpPr>
          <p:spPr>
            <a:xfrm flipV="1">
              <a:off x="7939401" y="4681674"/>
              <a:ext cx="449243" cy="158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Produktionsbranche (Fortsetzung)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22288" y="1852613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30238" y="1944688"/>
            <a:ext cx="1296987" cy="7461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7" name="Rechteck 6"/>
          <p:cNvSpPr/>
          <p:nvPr/>
        </p:nvSpPr>
        <p:spPr>
          <a:xfrm>
            <a:off x="1544638" y="2546350"/>
            <a:ext cx="1263650" cy="774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Jobbing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01813" y="3132138"/>
            <a:ext cx="1625600" cy="109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Batch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81300" y="3984625"/>
            <a:ext cx="1263650" cy="6969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Mass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57538" y="4510088"/>
            <a:ext cx="1263650" cy="69691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chemeClr val="tx1"/>
                </a:solidFill>
              </a:rPr>
              <a:t>Continuous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788" y="533400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Continuousprocesses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low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high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Produktion geschieht in endlosem Prozess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oftmals unflexible und kapitalintensive Technologien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Erdgas/ -ölproduktion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Herstellung von Elektrizität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48" name="Gruppierung 47"/>
          <p:cNvGrpSpPr>
            <a:grpSpLocks/>
          </p:cNvGrpSpPr>
          <p:nvPr/>
        </p:nvGrpSpPr>
        <p:grpSpPr bwMode="auto">
          <a:xfrm>
            <a:off x="522288" y="4494213"/>
            <a:ext cx="8202612" cy="390525"/>
            <a:chOff x="522914" y="4494306"/>
            <a:chExt cx="8202706" cy="389960"/>
          </a:xfrm>
        </p:grpSpPr>
        <p:sp>
          <p:nvSpPr>
            <p:cNvPr id="10" name="Gleichschenkliges Dreieck 9"/>
            <p:cNvSpPr/>
            <p:nvPr/>
          </p:nvSpPr>
          <p:spPr>
            <a:xfrm rot="10800000">
              <a:off x="522914" y="4510158"/>
              <a:ext cx="419105" cy="37410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Gleichschenkliges Dreieck 10"/>
            <p:cNvSpPr/>
            <p:nvPr/>
          </p:nvSpPr>
          <p:spPr>
            <a:xfrm rot="10800000">
              <a:off x="8306515" y="4510158"/>
              <a:ext cx="419105" cy="37410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2" name="Oval 11"/>
            <p:cNvSpPr/>
            <p:nvPr/>
          </p:nvSpPr>
          <p:spPr>
            <a:xfrm>
              <a:off x="2439048" y="4510158"/>
              <a:ext cx="369892" cy="3741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3" name="Oval 12"/>
            <p:cNvSpPr/>
            <p:nvPr/>
          </p:nvSpPr>
          <p:spPr>
            <a:xfrm>
              <a:off x="3302658" y="4510158"/>
              <a:ext cx="371479" cy="3741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4236119" y="4510158"/>
              <a:ext cx="369892" cy="3741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Oval 14"/>
            <p:cNvSpPr/>
            <p:nvPr/>
          </p:nvSpPr>
          <p:spPr>
            <a:xfrm>
              <a:off x="4969552" y="4510158"/>
              <a:ext cx="369892" cy="3741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6" name="Oval 15"/>
            <p:cNvSpPr/>
            <p:nvPr/>
          </p:nvSpPr>
          <p:spPr>
            <a:xfrm>
              <a:off x="5806175" y="4494306"/>
              <a:ext cx="369891" cy="3741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7" name="Oval 16"/>
            <p:cNvSpPr/>
            <p:nvPr/>
          </p:nvSpPr>
          <p:spPr>
            <a:xfrm>
              <a:off x="6561833" y="4494306"/>
              <a:ext cx="371479" cy="3741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80174" y="4510158"/>
              <a:ext cx="422280" cy="3741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455605" y="4510158"/>
              <a:ext cx="420693" cy="3741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21" name="Gerade Verbindung mit Pfeil 20"/>
            <p:cNvCxnSpPr>
              <a:stCxn id="10" idx="1"/>
              <a:endCxn id="18" idx="1"/>
            </p:cNvCxnSpPr>
            <p:nvPr/>
          </p:nvCxnSpPr>
          <p:spPr>
            <a:xfrm>
              <a:off x="837243" y="4697212"/>
              <a:ext cx="5429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endCxn id="12" idx="2"/>
            </p:cNvCxnSpPr>
            <p:nvPr/>
          </p:nvCxnSpPr>
          <p:spPr>
            <a:xfrm>
              <a:off x="1802454" y="4697212"/>
              <a:ext cx="636594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12" idx="6"/>
              <a:endCxn id="13" idx="2"/>
            </p:cNvCxnSpPr>
            <p:nvPr/>
          </p:nvCxnSpPr>
          <p:spPr>
            <a:xfrm flipV="1">
              <a:off x="2808940" y="4697212"/>
              <a:ext cx="4937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3" idx="6"/>
              <a:endCxn id="14" idx="2"/>
            </p:cNvCxnSpPr>
            <p:nvPr/>
          </p:nvCxnSpPr>
          <p:spPr>
            <a:xfrm>
              <a:off x="3674137" y="4697212"/>
              <a:ext cx="56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14" idx="6"/>
            </p:cNvCxnSpPr>
            <p:nvPr/>
          </p:nvCxnSpPr>
          <p:spPr>
            <a:xfrm>
              <a:off x="4606011" y="4697212"/>
              <a:ext cx="363541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19" idx="3"/>
              <a:endCxn id="11" idx="5"/>
            </p:cNvCxnSpPr>
            <p:nvPr/>
          </p:nvCxnSpPr>
          <p:spPr>
            <a:xfrm flipV="1">
              <a:off x="7876298" y="4697212"/>
              <a:ext cx="5349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7" idx="6"/>
              <a:endCxn id="19" idx="1"/>
            </p:cNvCxnSpPr>
            <p:nvPr/>
          </p:nvCxnSpPr>
          <p:spPr>
            <a:xfrm>
              <a:off x="6933312" y="4681360"/>
              <a:ext cx="522293" cy="158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5" idx="6"/>
              <a:endCxn id="16" idx="2"/>
            </p:cNvCxnSpPr>
            <p:nvPr/>
          </p:nvCxnSpPr>
          <p:spPr>
            <a:xfrm flipV="1">
              <a:off x="5339444" y="4681360"/>
              <a:ext cx="466730" cy="158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16" idx="6"/>
              <a:endCxn id="17" idx="2"/>
            </p:cNvCxnSpPr>
            <p:nvPr/>
          </p:nvCxnSpPr>
          <p:spPr>
            <a:xfrm>
              <a:off x="6176066" y="4681360"/>
              <a:ext cx="385767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Dienstleistungsbranche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27288" y="1785938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597275" y="2871788"/>
            <a:ext cx="1828800" cy="1408112"/>
          </a:xfrm>
          <a:prstGeom prst="round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Service </a:t>
            </a:r>
            <a:r>
              <a:rPr lang="de-DE" b="1" dirty="0" err="1">
                <a:solidFill>
                  <a:srgbClr val="000000"/>
                </a:solidFill>
              </a:rPr>
              <a:t>shop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505325" y="3917950"/>
            <a:ext cx="1828800" cy="1250950"/>
          </a:xfrm>
          <a:prstGeom prst="round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Massservice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549525" y="1878013"/>
            <a:ext cx="1828800" cy="1408112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Professional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788" y="533400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>
                <a:solidFill>
                  <a:schemeClr val="tx1"/>
                </a:solidFill>
              </a:rPr>
              <a:t>Professional </a:t>
            </a:r>
            <a:r>
              <a:rPr lang="de-DE" sz="2000" b="1" dirty="0" err="1">
                <a:solidFill>
                  <a:schemeClr val="tx1"/>
                </a:solidFill>
              </a:rPr>
              <a:t>services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high;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low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hohe Zeitanteil beim Kundenkontakt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Service ist stark an den einzelnen Kunden angepasst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Verhältnis Anzahl Mitarbeiter/ Anzahl Kunden = sehr hoch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der Mensch als Berater, nicht der Computer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Unternehmensberater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Anwälte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Architekten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26" name="Gruppierung 25"/>
          <p:cNvGrpSpPr>
            <a:grpSpLocks/>
          </p:cNvGrpSpPr>
          <p:nvPr/>
        </p:nvGrpSpPr>
        <p:grpSpPr bwMode="auto">
          <a:xfrm>
            <a:off x="165100" y="4437063"/>
            <a:ext cx="4279900" cy="1858962"/>
            <a:chOff x="164359" y="4437531"/>
            <a:chExt cx="4281352" cy="1858106"/>
          </a:xfrm>
        </p:grpSpPr>
        <p:sp>
          <p:nvSpPr>
            <p:cNvPr id="8" name="Rechteck 7"/>
            <p:cNvSpPr/>
            <p:nvPr/>
          </p:nvSpPr>
          <p:spPr>
            <a:xfrm>
              <a:off x="164359" y="4437531"/>
              <a:ext cx="1046518" cy="4030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1530072" y="4967512"/>
              <a:ext cx="1046518" cy="4046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530072" y="5427675"/>
              <a:ext cx="1046518" cy="4046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530072" y="5892598"/>
              <a:ext cx="1046518" cy="4030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399194" y="5429261"/>
              <a:ext cx="1046517" cy="4046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399194" y="5892598"/>
              <a:ext cx="1046517" cy="4030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686824" y="5170618"/>
              <a:ext cx="843248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67985" y="5460996"/>
              <a:ext cx="123926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686824" y="5629194"/>
              <a:ext cx="84166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86824" y="6079836"/>
              <a:ext cx="84166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2563886" y="5627608"/>
              <a:ext cx="843248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>
              <a:off x="2563886" y="6081424"/>
              <a:ext cx="843248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bgerundetes Rechteck 23"/>
          <p:cNvSpPr/>
          <p:nvPr/>
        </p:nvSpPr>
        <p:spPr>
          <a:xfrm rot="20618285">
            <a:off x="430213" y="4710113"/>
            <a:ext cx="3473450" cy="977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</a:rPr>
              <a:t>Ein Kundenanliegen wird problemorientiert analysiert und auf verschiedenen Ebenen gelöst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Dienstleistungsbranche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27288" y="1785938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597275" y="2871788"/>
            <a:ext cx="1828800" cy="1408112"/>
          </a:xfrm>
          <a:prstGeom prst="roundRect">
            <a:avLst/>
          </a:prstGeom>
          <a:noFill/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Service </a:t>
            </a:r>
            <a:r>
              <a:rPr lang="de-DE" b="1" dirty="0" err="1">
                <a:solidFill>
                  <a:srgbClr val="000000"/>
                </a:solidFill>
              </a:rPr>
              <a:t>shop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505325" y="3917950"/>
            <a:ext cx="1828800" cy="125095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Massservice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549525" y="1878013"/>
            <a:ext cx="1828800" cy="14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Professional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4450" y="533400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 err="1">
                <a:solidFill>
                  <a:schemeClr val="tx1"/>
                </a:solidFill>
              </a:rPr>
              <a:t>Massservices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low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high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niedriger Zeitanteil beim Kundenkontakt, viele Einzelkunden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geringe Kundenanpassung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hauptsächlich ungelernte Aushilfskräfte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Computersysteme bilden Schwerpunkt in der Ausübung des Services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Supermarkt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Telefonanbieter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Bücherei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96" name="Gruppierung 95"/>
          <p:cNvGrpSpPr>
            <a:grpSpLocks/>
          </p:cNvGrpSpPr>
          <p:nvPr/>
        </p:nvGrpSpPr>
        <p:grpSpPr bwMode="auto">
          <a:xfrm>
            <a:off x="2736850" y="3379788"/>
            <a:ext cx="2139950" cy="2903537"/>
            <a:chOff x="2737197" y="3379693"/>
            <a:chExt cx="2138845" cy="2903993"/>
          </a:xfrm>
        </p:grpSpPr>
        <p:cxnSp>
          <p:nvCxnSpPr>
            <p:cNvPr id="36" name="Gerade Verbindung mit Pfeil 35"/>
            <p:cNvCxnSpPr>
              <a:stCxn id="26" idx="0"/>
              <a:endCxn id="46" idx="0"/>
            </p:cNvCxnSpPr>
            <p:nvPr/>
          </p:nvCxnSpPr>
          <p:spPr>
            <a:xfrm rot="5400000">
              <a:off x="3534461" y="3817118"/>
              <a:ext cx="12702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8" idx="2"/>
            </p:cNvCxnSpPr>
            <p:nvPr/>
          </p:nvCxnSpPr>
          <p:spPr>
            <a:xfrm>
              <a:off x="3868501" y="4067188"/>
              <a:ext cx="63625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28" idx="3"/>
              <a:endCxn id="29" idx="7"/>
            </p:cNvCxnSpPr>
            <p:nvPr/>
          </p:nvCxnSpPr>
          <p:spPr>
            <a:xfrm rot="5400000">
              <a:off x="4326179" y="4198257"/>
              <a:ext cx="231811" cy="236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29" idx="3"/>
              <a:endCxn id="30" idx="7"/>
            </p:cNvCxnSpPr>
            <p:nvPr/>
          </p:nvCxnSpPr>
          <p:spPr>
            <a:xfrm rot="5400000">
              <a:off x="3758935" y="4642073"/>
              <a:ext cx="249277" cy="357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stCxn id="30" idx="4"/>
              <a:endCxn id="72" idx="0"/>
            </p:cNvCxnSpPr>
            <p:nvPr/>
          </p:nvCxnSpPr>
          <p:spPr>
            <a:xfrm rot="5400000">
              <a:off x="3495577" y="5342152"/>
              <a:ext cx="157188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72" idx="3"/>
              <a:endCxn id="35" idx="1"/>
            </p:cNvCxnSpPr>
            <p:nvPr/>
          </p:nvCxnSpPr>
          <p:spPr>
            <a:xfrm>
              <a:off x="3858980" y="5604129"/>
              <a:ext cx="518844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46" idx="2"/>
              <a:endCxn id="31" idx="0"/>
            </p:cNvCxnSpPr>
            <p:nvPr/>
          </p:nvCxnSpPr>
          <p:spPr>
            <a:xfrm rot="5400000">
              <a:off x="3519387" y="4300596"/>
              <a:ext cx="131783" cy="23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46" idx="1"/>
              <a:endCxn id="32" idx="0"/>
            </p:cNvCxnSpPr>
            <p:nvPr/>
          </p:nvCxnSpPr>
          <p:spPr>
            <a:xfrm rot="10800000" flipV="1">
              <a:off x="2922839" y="4064012"/>
              <a:ext cx="390323" cy="314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31" idx="4"/>
              <a:endCxn id="30" idx="0"/>
            </p:cNvCxnSpPr>
            <p:nvPr/>
          </p:nvCxnSpPr>
          <p:spPr>
            <a:xfrm rot="16200000" flipH="1">
              <a:off x="3504311" y="4820576"/>
              <a:ext cx="139722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stCxn id="72" idx="1"/>
              <a:endCxn id="33" idx="6"/>
            </p:cNvCxnSpPr>
            <p:nvPr/>
          </p:nvCxnSpPr>
          <p:spPr>
            <a:xfrm rot="10800000">
              <a:off x="3108480" y="5600954"/>
              <a:ext cx="179295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leichschenkliges Dreieck 25"/>
            <p:cNvSpPr/>
            <p:nvPr/>
          </p:nvSpPr>
          <p:spPr>
            <a:xfrm rot="10800000">
              <a:off x="3389323" y="3379693"/>
              <a:ext cx="417296" cy="37312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4504759" y="3881422"/>
              <a:ext cx="371283" cy="3731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4006541" y="4378387"/>
              <a:ext cx="371283" cy="3731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3389323" y="4891230"/>
              <a:ext cx="371283" cy="3731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3389323" y="4378387"/>
              <a:ext cx="369696" cy="3731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2737197" y="4378387"/>
              <a:ext cx="371283" cy="3731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2737197" y="5413599"/>
              <a:ext cx="371283" cy="3747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4377824" y="5429477"/>
              <a:ext cx="420471" cy="3731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40" name="Gerade Verbindung mit Pfeil 39"/>
            <p:cNvCxnSpPr>
              <a:stCxn id="32" idx="4"/>
              <a:endCxn id="30" idx="1"/>
            </p:cNvCxnSpPr>
            <p:nvPr/>
          </p:nvCxnSpPr>
          <p:spPr>
            <a:xfrm rot="16200000" flipH="1">
              <a:off x="3086201" y="4588146"/>
              <a:ext cx="193705" cy="520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aute 45"/>
            <p:cNvSpPr/>
            <p:nvPr/>
          </p:nvSpPr>
          <p:spPr>
            <a:xfrm>
              <a:off x="3313162" y="3881422"/>
              <a:ext cx="569618" cy="36518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72" name="Raute 71"/>
            <p:cNvSpPr/>
            <p:nvPr/>
          </p:nvSpPr>
          <p:spPr>
            <a:xfrm>
              <a:off x="3287776" y="5421539"/>
              <a:ext cx="571205" cy="36677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2" name="Oval 81"/>
            <p:cNvSpPr/>
            <p:nvPr/>
          </p:nvSpPr>
          <p:spPr>
            <a:xfrm>
              <a:off x="2740370" y="5910565"/>
              <a:ext cx="369697" cy="3731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3338549" y="5910565"/>
              <a:ext cx="420470" cy="3731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4" name="Oval 83"/>
            <p:cNvSpPr/>
            <p:nvPr/>
          </p:nvSpPr>
          <p:spPr>
            <a:xfrm>
              <a:off x="4412731" y="5910565"/>
              <a:ext cx="371283" cy="3731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85" name="Gerade Verbindung mit Pfeil 84"/>
            <p:cNvCxnSpPr>
              <a:stCxn id="35" idx="2"/>
              <a:endCxn id="84" idx="0"/>
            </p:cNvCxnSpPr>
            <p:nvPr/>
          </p:nvCxnSpPr>
          <p:spPr>
            <a:xfrm rot="16200000" flipH="1">
              <a:off x="4539630" y="5851821"/>
              <a:ext cx="107967" cy="9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84" idx="2"/>
              <a:endCxn id="83" idx="3"/>
            </p:cNvCxnSpPr>
            <p:nvPr/>
          </p:nvCxnSpPr>
          <p:spPr>
            <a:xfrm rot="10800000">
              <a:off x="3759019" y="6096332"/>
              <a:ext cx="6537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33" idx="4"/>
              <a:endCxn id="82" idx="0"/>
            </p:cNvCxnSpPr>
            <p:nvPr/>
          </p:nvCxnSpPr>
          <p:spPr>
            <a:xfrm rot="16200000" flipH="1">
              <a:off x="2863298" y="5847850"/>
              <a:ext cx="122257" cy="31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bgerundetes Rechteck 23"/>
          <p:cNvSpPr/>
          <p:nvPr/>
        </p:nvSpPr>
        <p:spPr>
          <a:xfrm rot="20618285">
            <a:off x="2024063" y="4457700"/>
            <a:ext cx="3471862" cy="9763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</a:rPr>
              <a:t>Standardisierter Prozess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81102" y="1298448"/>
            <a:ext cx="8807450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endParaRPr lang="de-DE" sz="3200" b="1" u="sng" dirty="0">
              <a:latin typeface="Calibri" pitchFamily="34" charset="0"/>
            </a:endParaRPr>
          </a:p>
          <a:p>
            <a:pPr>
              <a:buFontTx/>
              <a:buAutoNum type="arabicPeriod"/>
            </a:pPr>
            <a:r>
              <a:rPr lang="de-DE" sz="2800" dirty="0" smtClean="0">
                <a:latin typeface="Calibri" pitchFamily="34" charset="0"/>
              </a:rPr>
              <a:t>Einführung</a:t>
            </a:r>
            <a:endParaRPr lang="de-DE" sz="2800" dirty="0">
              <a:latin typeface="Calibri" pitchFamily="34" charset="0"/>
            </a:endParaRPr>
          </a:p>
          <a:p>
            <a:pPr>
              <a:buFontTx/>
              <a:buAutoNum type="arabicPeriod"/>
            </a:pPr>
            <a:r>
              <a:rPr lang="de-DE" sz="2800" dirty="0">
                <a:latin typeface="Calibri" pitchFamily="34" charset="0"/>
              </a:rPr>
              <a:t>Zusammenhang Produkt- Prozessdesign</a:t>
            </a:r>
          </a:p>
          <a:p>
            <a:pPr>
              <a:buFontTx/>
              <a:buAutoNum type="arabicPeriod"/>
            </a:pPr>
            <a:r>
              <a:rPr lang="de-DE" sz="2800" dirty="0">
                <a:latin typeface="Calibri" pitchFamily="34" charset="0"/>
              </a:rPr>
              <a:t>Transformationsprozess</a:t>
            </a:r>
          </a:p>
          <a:p>
            <a:pPr>
              <a:buFontTx/>
              <a:buAutoNum type="arabicPeriod"/>
            </a:pPr>
            <a:r>
              <a:rPr lang="de-DE" sz="2800" dirty="0">
                <a:latin typeface="Calibri" pitchFamily="34" charset="0"/>
              </a:rPr>
              <a:t>The </a:t>
            </a:r>
            <a:r>
              <a:rPr lang="de-DE" sz="2800" dirty="0" err="1">
                <a:latin typeface="Calibri" pitchFamily="34" charset="0"/>
              </a:rPr>
              <a:t>volume-variety</a:t>
            </a:r>
            <a:r>
              <a:rPr lang="de-DE" sz="2800" dirty="0">
                <a:latin typeface="Calibri" pitchFamily="34" charset="0"/>
              </a:rPr>
              <a:t> </a:t>
            </a:r>
            <a:r>
              <a:rPr lang="de-DE" sz="2800" dirty="0" err="1">
                <a:latin typeface="Calibri" pitchFamily="34" charset="0"/>
              </a:rPr>
              <a:t>effect</a:t>
            </a:r>
            <a:r>
              <a:rPr lang="de-DE" sz="2800" dirty="0">
                <a:latin typeface="Calibri" pitchFamily="34" charset="0"/>
              </a:rPr>
              <a:t> on design</a:t>
            </a:r>
          </a:p>
          <a:p>
            <a:pPr marL="800100" lvl="1" indent="-342900">
              <a:buFontTx/>
              <a:buAutoNum type="arabicPeriod"/>
            </a:pPr>
            <a:r>
              <a:rPr lang="de-DE" sz="2800" dirty="0" err="1">
                <a:latin typeface="Calibri" pitchFamily="34" charset="0"/>
              </a:rPr>
              <a:t>Processtypes</a:t>
            </a:r>
            <a:endParaRPr lang="de-DE" sz="2800" dirty="0">
              <a:latin typeface="Calibri" pitchFamily="34" charset="0"/>
            </a:endParaRPr>
          </a:p>
          <a:p>
            <a:pPr marL="1257300" lvl="2" indent="-342900"/>
            <a:r>
              <a:rPr lang="de-DE" sz="2800" dirty="0">
                <a:latin typeface="Calibri" pitchFamily="34" charset="0"/>
              </a:rPr>
              <a:t>... In der Produktionsbranche</a:t>
            </a:r>
          </a:p>
          <a:p>
            <a:pPr marL="1257300" lvl="2" indent="-342900"/>
            <a:r>
              <a:rPr lang="de-DE" sz="2800" dirty="0">
                <a:latin typeface="Calibri" pitchFamily="34" charset="0"/>
              </a:rPr>
              <a:t>... In der Dienstleistungsbranche</a:t>
            </a:r>
          </a:p>
          <a:p>
            <a:pPr marL="800100" lvl="1" indent="-342900">
              <a:buFontTx/>
              <a:buAutoNum type="arabicPeriod"/>
            </a:pPr>
            <a:r>
              <a:rPr lang="de-DE" sz="2800" dirty="0" err="1">
                <a:latin typeface="Calibri" pitchFamily="34" charset="0"/>
              </a:rPr>
              <a:t>Product-processmatrix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Prozesstypen – in der Dienstleistungsbranche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27288" y="1785938"/>
            <a:ext cx="3997325" cy="3451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4505325" y="3917950"/>
            <a:ext cx="1828800" cy="125095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Massservice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597275" y="2871788"/>
            <a:ext cx="1828800" cy="1408112"/>
          </a:xfrm>
          <a:prstGeom prst="roundRect">
            <a:avLst/>
          </a:prstGeom>
          <a:solidFill>
            <a:srgbClr val="FFFFFF"/>
          </a:solidFill>
          <a:ln w="3175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Service </a:t>
            </a:r>
            <a:r>
              <a:rPr lang="de-DE" b="1" dirty="0" err="1">
                <a:solidFill>
                  <a:srgbClr val="000000"/>
                </a:solidFill>
              </a:rPr>
              <a:t>shop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549525" y="1878013"/>
            <a:ext cx="1828800" cy="14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000000"/>
                </a:solidFill>
              </a:rPr>
              <a:t>Professional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000000"/>
                </a:solidFill>
              </a:rPr>
              <a:t>service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6363" y="538163"/>
            <a:ext cx="9906000" cy="576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b="1" dirty="0">
                <a:solidFill>
                  <a:schemeClr val="tx1"/>
                </a:solidFill>
              </a:rPr>
              <a:t>Service </a:t>
            </a:r>
            <a:r>
              <a:rPr lang="de-DE" sz="2000" b="1" dirty="0" err="1">
                <a:solidFill>
                  <a:schemeClr val="tx1"/>
                </a:solidFill>
              </a:rPr>
              <a:t>shops</a:t>
            </a: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Merkmale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Variety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medium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;	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Volume</a:t>
            </a:r>
            <a:r>
              <a:rPr lang="de-DE" sz="1600" b="1" dirty="0">
                <a:solidFill>
                  <a:schemeClr val="tx1"/>
                </a:solidFill>
                <a:sym typeface="Wingdings"/>
              </a:rPr>
              <a:t>: </a:t>
            </a:r>
            <a:r>
              <a:rPr lang="de-DE" sz="1600" b="1" dirty="0" err="1">
                <a:solidFill>
                  <a:schemeClr val="tx1"/>
                </a:solidFill>
                <a:sym typeface="Wingdings"/>
              </a:rPr>
              <a:t>medium</a:t>
            </a: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positioniert sich zwischen </a:t>
            </a:r>
            <a:r>
              <a:rPr lang="de-DE" sz="1600" b="1" dirty="0" err="1">
                <a:solidFill>
                  <a:schemeClr val="tx1"/>
                </a:solidFill>
              </a:rPr>
              <a:t>professional</a:t>
            </a:r>
            <a:r>
              <a:rPr lang="de-DE" sz="1600" b="1" dirty="0">
                <a:solidFill>
                  <a:schemeClr val="tx1"/>
                </a:solidFill>
              </a:rPr>
              <a:t> und </a:t>
            </a:r>
            <a:r>
              <a:rPr lang="de-DE" sz="1600" b="1" dirty="0" err="1">
                <a:solidFill>
                  <a:schemeClr val="tx1"/>
                </a:solidFill>
              </a:rPr>
              <a:t>massservice</a:t>
            </a:r>
            <a:r>
              <a:rPr lang="de-DE" sz="1600" b="1" dirty="0">
                <a:solidFill>
                  <a:schemeClr val="tx1"/>
                </a:solidFill>
              </a:rPr>
              <a:t> (vor allem in Aspekten wie Kundenkontakt,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  Ausbildung der Angestellten und der Art der Betreuung)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Kunde kauft einen standardisierten Service, wird aber dabei beraten, welcher der persönlich beste für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 ihn ist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Beispiele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Banken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Autovermietungen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600" b="1" dirty="0">
                <a:solidFill>
                  <a:schemeClr val="tx1"/>
                </a:solidFill>
              </a:rPr>
              <a:t> Hotels/ Restaurants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u="sng" dirty="0">
                <a:solidFill>
                  <a:schemeClr val="tx1"/>
                </a:solidFill>
              </a:rPr>
              <a:t>Prozessabbildung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107" name="Gruppierung 106"/>
          <p:cNvGrpSpPr>
            <a:grpSpLocks/>
          </p:cNvGrpSpPr>
          <p:nvPr/>
        </p:nvGrpSpPr>
        <p:grpSpPr bwMode="auto">
          <a:xfrm>
            <a:off x="44450" y="4752975"/>
            <a:ext cx="7240588" cy="1355725"/>
            <a:chOff x="44823" y="4753365"/>
            <a:chExt cx="7240937" cy="1354697"/>
          </a:xfrm>
        </p:grpSpPr>
        <p:cxnSp>
          <p:nvCxnSpPr>
            <p:cNvPr id="37" name="Gerade Verbindung mit Pfeil 36"/>
            <p:cNvCxnSpPr>
              <a:stCxn id="26" idx="1"/>
              <a:endCxn id="28" idx="2"/>
            </p:cNvCxnSpPr>
            <p:nvPr/>
          </p:nvCxnSpPr>
          <p:spPr>
            <a:xfrm flipV="1">
              <a:off x="2367448" y="5414851"/>
              <a:ext cx="501674" cy="158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28" idx="6"/>
              <a:endCxn id="72" idx="1"/>
            </p:cNvCxnSpPr>
            <p:nvPr/>
          </p:nvCxnSpPr>
          <p:spPr>
            <a:xfrm flipV="1">
              <a:off x="3239027" y="5410092"/>
              <a:ext cx="266713" cy="4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33" idx="6"/>
              <a:endCxn id="29" idx="2"/>
            </p:cNvCxnSpPr>
            <p:nvPr/>
          </p:nvCxnSpPr>
          <p:spPr>
            <a:xfrm>
              <a:off x="4748813" y="5432300"/>
              <a:ext cx="23337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3" idx="2"/>
            </p:cNvCxnSpPr>
            <p:nvPr/>
          </p:nvCxnSpPr>
          <p:spPr>
            <a:xfrm>
              <a:off x="4077267" y="5410092"/>
              <a:ext cx="300052" cy="22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26" idx="5"/>
              <a:endCxn id="35" idx="1"/>
            </p:cNvCxnSpPr>
            <p:nvPr/>
          </p:nvCxnSpPr>
          <p:spPr>
            <a:xfrm rot="10800000">
              <a:off x="1252969" y="5430714"/>
              <a:ext cx="904919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32" idx="2"/>
            </p:cNvCxnSpPr>
            <p:nvPr/>
          </p:nvCxnSpPr>
          <p:spPr>
            <a:xfrm>
              <a:off x="44823" y="5424369"/>
              <a:ext cx="334979" cy="31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72" idx="0"/>
              <a:endCxn id="30" idx="2"/>
            </p:cNvCxnSpPr>
            <p:nvPr/>
          </p:nvCxnSpPr>
          <p:spPr>
            <a:xfrm rot="5400000" flipH="1" flipV="1">
              <a:off x="3940852" y="4791200"/>
              <a:ext cx="287120" cy="5858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leichschenkliges Dreieck 25"/>
            <p:cNvSpPr/>
            <p:nvPr/>
          </p:nvSpPr>
          <p:spPr>
            <a:xfrm rot="10800000">
              <a:off x="2053108" y="5245117"/>
              <a:ext cx="419120" cy="37278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2869122" y="5227668"/>
              <a:ext cx="369905" cy="372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4982186" y="5246704"/>
              <a:ext cx="371493" cy="372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4377320" y="4753365"/>
              <a:ext cx="371493" cy="3727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379802" y="5240358"/>
              <a:ext cx="371493" cy="3743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4377320" y="5246704"/>
              <a:ext cx="371493" cy="372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252969" y="5245117"/>
              <a:ext cx="420707" cy="372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40" name="Gerade Verbindung mit Pfeil 39"/>
            <p:cNvCxnSpPr>
              <a:stCxn id="32" idx="6"/>
              <a:endCxn id="35" idx="1"/>
            </p:cNvCxnSpPr>
            <p:nvPr/>
          </p:nvCxnSpPr>
          <p:spPr>
            <a:xfrm>
              <a:off x="751295" y="5427541"/>
              <a:ext cx="501674" cy="31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aute 71"/>
            <p:cNvSpPr/>
            <p:nvPr/>
          </p:nvSpPr>
          <p:spPr>
            <a:xfrm>
              <a:off x="3505740" y="5227668"/>
              <a:ext cx="571528" cy="36643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2" name="Oval 81"/>
            <p:cNvSpPr/>
            <p:nvPr/>
          </p:nvSpPr>
          <p:spPr>
            <a:xfrm>
              <a:off x="4377320" y="5735283"/>
              <a:ext cx="371493" cy="3727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5912506" y="5237186"/>
              <a:ext cx="422295" cy="3727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4" name="Oval 83"/>
            <p:cNvSpPr/>
            <p:nvPr/>
          </p:nvSpPr>
          <p:spPr>
            <a:xfrm>
              <a:off x="6915854" y="5219736"/>
              <a:ext cx="369906" cy="3743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88" name="Gerade Verbindung mit Pfeil 87"/>
            <p:cNvCxnSpPr>
              <a:stCxn id="29" idx="6"/>
              <a:endCxn id="83" idx="1"/>
            </p:cNvCxnSpPr>
            <p:nvPr/>
          </p:nvCxnSpPr>
          <p:spPr>
            <a:xfrm flipV="1">
              <a:off x="5353679" y="5424369"/>
              <a:ext cx="558827" cy="7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72" idx="2"/>
              <a:endCxn id="82" idx="2"/>
            </p:cNvCxnSpPr>
            <p:nvPr/>
          </p:nvCxnSpPr>
          <p:spPr>
            <a:xfrm rot="16200000" flipH="1">
              <a:off x="3921023" y="5464583"/>
              <a:ext cx="326777" cy="5858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/>
            <p:cNvCxnSpPr>
              <a:stCxn id="83" idx="3"/>
              <a:endCxn id="84" idx="2"/>
            </p:cNvCxnSpPr>
            <p:nvPr/>
          </p:nvCxnSpPr>
          <p:spPr>
            <a:xfrm flipV="1">
              <a:off x="6334801" y="5406919"/>
              <a:ext cx="581053" cy="17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bgerundetes Rechteck 23"/>
          <p:cNvSpPr/>
          <p:nvPr/>
        </p:nvSpPr>
        <p:spPr>
          <a:xfrm rot="20618285">
            <a:off x="2222500" y="4770438"/>
            <a:ext cx="3625850" cy="977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BA1E2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</a:rPr>
              <a:t>Neben individueller Beratung, gibt es auch festgelegte Prozessabläufe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64405"/>
            <a:ext cx="8686800" cy="8412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Product-Process</a:t>
            </a:r>
            <a:r>
              <a:rPr lang="de-DE" dirty="0" smtClean="0"/>
              <a:t> Matrix</a:t>
            </a:r>
            <a:endParaRPr lang="de-DE" dirty="0"/>
          </a:p>
        </p:txBody>
      </p:sp>
      <p:sp>
        <p:nvSpPr>
          <p:cNvPr id="38914" name="Textfeld 2"/>
          <p:cNvSpPr txBox="1">
            <a:spLocks noChangeArrowheads="1"/>
          </p:cNvSpPr>
          <p:nvPr/>
        </p:nvSpPr>
        <p:spPr bwMode="auto">
          <a:xfrm>
            <a:off x="173165" y="1253133"/>
            <a:ext cx="88153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- </a:t>
            </a:r>
            <a:r>
              <a:rPr lang="de-DE" dirty="0">
                <a:latin typeface="Calibri" pitchFamily="34" charset="0"/>
              </a:rPr>
              <a:t>Unternehmen haben die Möglichkeit sich für einen </a:t>
            </a:r>
            <a:r>
              <a:rPr lang="de-DE" dirty="0" err="1">
                <a:latin typeface="Calibri" pitchFamily="34" charset="0"/>
              </a:rPr>
              <a:t>Processtype</a:t>
            </a:r>
            <a:r>
              <a:rPr lang="de-DE" dirty="0">
                <a:latin typeface="Calibri" pitchFamily="34" charset="0"/>
              </a:rPr>
              <a:t> zu entscheiden</a:t>
            </a:r>
          </a:p>
          <a:p>
            <a:pPr>
              <a:buFontTx/>
              <a:buChar char="-"/>
            </a:pPr>
            <a:r>
              <a:rPr lang="de-DE" dirty="0">
                <a:latin typeface="Calibri" pitchFamily="34" charset="0"/>
              </a:rPr>
              <a:t> Mit der Entscheidung verbunden sind Auswirkungen auf Kosten und </a:t>
            </a:r>
            <a:r>
              <a:rPr lang="de-DE" dirty="0" smtClean="0">
                <a:latin typeface="Calibri" pitchFamily="34" charset="0"/>
              </a:rPr>
              <a:t>Flexibilität</a:t>
            </a:r>
            <a:endParaRPr lang="de-DE" dirty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de-DE" dirty="0">
                <a:latin typeface="Calibri" pitchFamily="34" charset="0"/>
              </a:rPr>
              <a:t> die meisten Unternehmen bewegen sich nahe der </a:t>
            </a:r>
            <a:r>
              <a:rPr lang="de-DE" dirty="0" err="1">
                <a:latin typeface="Calibri" pitchFamily="34" charset="0"/>
              </a:rPr>
              <a:t>natural</a:t>
            </a:r>
            <a:r>
              <a:rPr lang="de-DE" dirty="0">
                <a:latin typeface="Calibri" pitchFamily="34" charset="0"/>
              </a:rPr>
              <a:t> diagonal</a:t>
            </a:r>
          </a:p>
        </p:txBody>
      </p:sp>
      <p:sp>
        <p:nvSpPr>
          <p:cNvPr id="4" name="Rechteck 3"/>
          <p:cNvSpPr/>
          <p:nvPr/>
        </p:nvSpPr>
        <p:spPr>
          <a:xfrm>
            <a:off x="850900" y="2959100"/>
            <a:ext cx="7442200" cy="32861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74938" y="2960688"/>
            <a:ext cx="4033837" cy="32877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674938" y="2959100"/>
            <a:ext cx="4033837" cy="32861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543550" y="2960688"/>
            <a:ext cx="1165225" cy="10429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674938" y="5184775"/>
            <a:ext cx="1254125" cy="10604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850900" y="3670300"/>
            <a:ext cx="1824038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50900" y="4286250"/>
            <a:ext cx="1824038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850900" y="4914900"/>
            <a:ext cx="1824038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850900" y="5588000"/>
            <a:ext cx="1824038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24" name="Textfeld 16"/>
          <p:cNvSpPr txBox="1">
            <a:spLocks noChangeArrowheads="1"/>
          </p:cNvSpPr>
          <p:nvPr/>
        </p:nvSpPr>
        <p:spPr bwMode="auto">
          <a:xfrm>
            <a:off x="850900" y="2990850"/>
            <a:ext cx="18240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de-DE">
                <a:latin typeface="Calibri" pitchFamily="34" charset="0"/>
              </a:rPr>
              <a:t>Project</a:t>
            </a:r>
          </a:p>
          <a:p>
            <a:pPr algn="r"/>
            <a:endParaRPr lang="de-DE">
              <a:latin typeface="Calibri" pitchFamily="34" charset="0"/>
            </a:endParaRPr>
          </a:p>
          <a:p>
            <a:pPr algn="r"/>
            <a:endParaRPr lang="de-DE">
              <a:latin typeface="Calibri" pitchFamily="34" charset="0"/>
            </a:endParaRPr>
          </a:p>
          <a:p>
            <a:pPr algn="r"/>
            <a:r>
              <a:rPr lang="de-DE">
                <a:latin typeface="Calibri" pitchFamily="34" charset="0"/>
              </a:rPr>
              <a:t>Jobbing</a:t>
            </a:r>
          </a:p>
          <a:p>
            <a:pPr algn="r"/>
            <a:endParaRPr lang="de-DE">
              <a:latin typeface="Calibri" pitchFamily="34" charset="0"/>
            </a:endParaRPr>
          </a:p>
          <a:p>
            <a:pPr algn="r"/>
            <a:r>
              <a:rPr lang="de-DE">
                <a:latin typeface="Calibri" pitchFamily="34" charset="0"/>
              </a:rPr>
              <a:t>Batch</a:t>
            </a:r>
          </a:p>
          <a:p>
            <a:pPr algn="r"/>
            <a:endParaRPr lang="de-DE">
              <a:latin typeface="Calibri" pitchFamily="34" charset="0"/>
            </a:endParaRPr>
          </a:p>
          <a:p>
            <a:pPr algn="r"/>
            <a:r>
              <a:rPr lang="de-DE">
                <a:latin typeface="Calibri" pitchFamily="34" charset="0"/>
              </a:rPr>
              <a:t>Mass</a:t>
            </a:r>
          </a:p>
          <a:p>
            <a:pPr algn="r"/>
            <a:endParaRPr lang="de-DE">
              <a:latin typeface="Calibri" pitchFamily="34" charset="0"/>
            </a:endParaRPr>
          </a:p>
          <a:p>
            <a:pPr algn="r"/>
            <a:endParaRPr lang="de-DE">
              <a:latin typeface="Calibri" pitchFamily="34" charset="0"/>
            </a:endParaRPr>
          </a:p>
          <a:p>
            <a:pPr algn="r"/>
            <a:r>
              <a:rPr lang="de-DE">
                <a:latin typeface="Calibri" pitchFamily="34" charset="0"/>
              </a:rPr>
              <a:t>Continuous</a:t>
            </a:r>
          </a:p>
        </p:txBody>
      </p:sp>
      <p:cxnSp>
        <p:nvCxnSpPr>
          <p:cNvPr id="22" name="Gerade Verbindung 21"/>
          <p:cNvCxnSpPr/>
          <p:nvPr/>
        </p:nvCxnSpPr>
        <p:spPr>
          <a:xfrm>
            <a:off x="6708775" y="4106863"/>
            <a:ext cx="1584325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08775" y="5184775"/>
            <a:ext cx="158432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27" name="Textfeld 25"/>
          <p:cNvSpPr txBox="1">
            <a:spLocks noChangeArrowheads="1"/>
          </p:cNvSpPr>
          <p:nvPr/>
        </p:nvSpPr>
        <p:spPr bwMode="auto">
          <a:xfrm>
            <a:off x="6708775" y="2990850"/>
            <a:ext cx="1584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Professional</a:t>
            </a:r>
          </a:p>
          <a:p>
            <a:r>
              <a:rPr lang="de-DE">
                <a:latin typeface="Calibri" pitchFamily="34" charset="0"/>
              </a:rPr>
              <a:t>service</a:t>
            </a:r>
          </a:p>
          <a:p>
            <a:endParaRPr lang="de-DE">
              <a:latin typeface="Calibri" pitchFamily="34" charset="0"/>
            </a:endParaRPr>
          </a:p>
          <a:p>
            <a:endParaRPr lang="de-DE">
              <a:latin typeface="Calibri" pitchFamily="34" charset="0"/>
            </a:endParaRP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</a:rPr>
              <a:t>Service shop</a:t>
            </a:r>
          </a:p>
          <a:p>
            <a:endParaRPr lang="de-DE">
              <a:latin typeface="Calibri" pitchFamily="34" charset="0"/>
            </a:endParaRPr>
          </a:p>
          <a:p>
            <a:endParaRPr lang="de-DE">
              <a:latin typeface="Calibri" pitchFamily="34" charset="0"/>
            </a:endParaRP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</a:rPr>
              <a:t>Massservice</a:t>
            </a:r>
          </a:p>
        </p:txBody>
      </p:sp>
      <p:sp>
        <p:nvSpPr>
          <p:cNvPr id="38928" name="Textfeld 26"/>
          <p:cNvSpPr txBox="1">
            <a:spLocks noChangeArrowheads="1"/>
          </p:cNvSpPr>
          <p:nvPr/>
        </p:nvSpPr>
        <p:spPr bwMode="auto">
          <a:xfrm>
            <a:off x="5976938" y="2990850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None</a:t>
            </a:r>
          </a:p>
        </p:txBody>
      </p:sp>
      <p:sp>
        <p:nvSpPr>
          <p:cNvPr id="38929" name="Textfeld 27"/>
          <p:cNvSpPr txBox="1">
            <a:spLocks noChangeArrowheads="1"/>
          </p:cNvSpPr>
          <p:nvPr/>
        </p:nvSpPr>
        <p:spPr bwMode="auto">
          <a:xfrm>
            <a:off x="2749550" y="5730875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None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4811713" y="4108450"/>
            <a:ext cx="552450" cy="358775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0800000" flipV="1">
            <a:off x="4105275" y="4706938"/>
            <a:ext cx="436563" cy="369887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674938" y="2403475"/>
            <a:ext cx="4033837" cy="1588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rot="10800000" flipV="1">
            <a:off x="2674938" y="2659063"/>
            <a:ext cx="4033837" cy="1587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4" name="Textfeld 39"/>
          <p:cNvSpPr txBox="1">
            <a:spLocks noChangeArrowheads="1"/>
          </p:cNvSpPr>
          <p:nvPr/>
        </p:nvSpPr>
        <p:spPr bwMode="auto">
          <a:xfrm>
            <a:off x="3989388" y="2176463"/>
            <a:ext cx="1150937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Volume</a:t>
            </a:r>
          </a:p>
        </p:txBody>
      </p:sp>
      <p:sp>
        <p:nvSpPr>
          <p:cNvPr id="38935" name="Textfeld 40"/>
          <p:cNvSpPr txBox="1">
            <a:spLocks noChangeArrowheads="1"/>
          </p:cNvSpPr>
          <p:nvPr/>
        </p:nvSpPr>
        <p:spPr bwMode="auto">
          <a:xfrm>
            <a:off x="4006850" y="2495550"/>
            <a:ext cx="1150938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>
                <a:latin typeface="Calibri" pitchFamily="34" charset="0"/>
              </a:rPr>
              <a:t>Variety</a:t>
            </a:r>
          </a:p>
        </p:txBody>
      </p:sp>
      <p:sp>
        <p:nvSpPr>
          <p:cNvPr id="38936" name="Textfeld 41"/>
          <p:cNvSpPr txBox="1">
            <a:spLocks noChangeArrowheads="1"/>
          </p:cNvSpPr>
          <p:nvPr/>
        </p:nvSpPr>
        <p:spPr bwMode="auto">
          <a:xfrm>
            <a:off x="4049713" y="3465513"/>
            <a:ext cx="22558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Höher Prozessflexibilität als benötigt </a:t>
            </a:r>
            <a:r>
              <a:rPr lang="de-DE" sz="1400">
                <a:latin typeface="Calibri" pitchFamily="34" charset="0"/>
                <a:sym typeface="Wingdings" pitchFamily="2" charset="2"/>
              </a:rPr>
              <a:t> hohe Kosten</a:t>
            </a:r>
            <a:endParaRPr lang="de-DE" sz="1400">
              <a:latin typeface="Calibri" pitchFamily="34" charset="0"/>
            </a:endParaRPr>
          </a:p>
        </p:txBody>
      </p:sp>
      <p:sp>
        <p:nvSpPr>
          <p:cNvPr id="38937" name="Textfeld 42"/>
          <p:cNvSpPr txBox="1">
            <a:spLocks noChangeArrowheads="1"/>
          </p:cNvSpPr>
          <p:nvPr/>
        </p:nvSpPr>
        <p:spPr bwMode="auto">
          <a:xfrm>
            <a:off x="3073400" y="5184775"/>
            <a:ext cx="22558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Geringere Prozessflexibilität als nötig </a:t>
            </a:r>
            <a:r>
              <a:rPr lang="de-DE" sz="1400">
                <a:latin typeface="Calibri" pitchFamily="34" charset="0"/>
                <a:sym typeface="Wingdings" pitchFamily="2" charset="2"/>
              </a:rPr>
              <a:t> hohe Kosten</a:t>
            </a:r>
            <a:endParaRPr lang="de-DE" sz="1400">
              <a:latin typeface="Calibri" pitchFamily="34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rot="5400000" flipH="1" flipV="1">
            <a:off x="5959475" y="6146800"/>
            <a:ext cx="585788" cy="1588"/>
          </a:xfrm>
          <a:prstGeom prst="straightConnector1">
            <a:avLst/>
          </a:prstGeom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9" name="Textfeld 49"/>
          <p:cNvSpPr txBox="1">
            <a:spLocks noChangeArrowheads="1"/>
          </p:cNvSpPr>
          <p:nvPr/>
        </p:nvSpPr>
        <p:spPr bwMode="auto">
          <a:xfrm>
            <a:off x="5976938" y="6440488"/>
            <a:ext cx="2747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Natural diagonal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	</a:t>
            </a:r>
            <a:endParaRPr lang="de-DE" sz="2000" b="1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Unterschied Produktdesign / Prozessdesign 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umfasst die gesamte Gestaltung von Produkten und Dienstleistungen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D.h. alle Entscheidungen die das Produkt oder die Dienstleistungen beeinflussen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einzelne Entscheidungen können enorme Auswirkungen auf das endgültige Produkt 	   haben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alibri" pitchFamily="34" charset="0"/>
              </a:rPr>
              <a:t>Was ist Prozessgestaltung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71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	</a:t>
            </a:r>
            <a:endParaRPr lang="de-DE" sz="2000" b="1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Drive-In bei Fast-Food Restaurants (FFR)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In den letzten 30 Jahren entwickelt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- 90% aller </a:t>
            </a:r>
            <a:r>
              <a:rPr lang="de-DE" dirty="0" err="1">
                <a:latin typeface="Calibri" pitchFamily="34" charset="0"/>
              </a:rPr>
              <a:t>FFR´s</a:t>
            </a:r>
            <a:r>
              <a:rPr lang="de-DE" dirty="0">
                <a:latin typeface="Calibri" pitchFamily="34" charset="0"/>
              </a:rPr>
              <a:t> haben einen Drive-In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- 80% der Umsatzsteigerungen der letzten 25 Jahre entspringen auf Drive-In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Wartezeit verkürzen</a:t>
            </a:r>
          </a:p>
          <a:p>
            <a:r>
              <a:rPr lang="de-DE" dirty="0">
                <a:latin typeface="Calibri" pitchFamily="34" charset="0"/>
              </a:rPr>
              <a:t>			</a:t>
            </a:r>
          </a:p>
          <a:p>
            <a:r>
              <a:rPr lang="de-DE" dirty="0">
                <a:latin typeface="Calibri" pitchFamily="34" charset="0"/>
              </a:rPr>
              <a:t>			1 Sekunde </a:t>
            </a:r>
            <a:r>
              <a:rPr lang="de-DE" dirty="0" smtClean="0">
                <a:latin typeface="Calibri" pitchFamily="34" charset="0"/>
              </a:rPr>
              <a:t>kürzere </a:t>
            </a:r>
            <a:r>
              <a:rPr lang="de-DE" dirty="0">
                <a:latin typeface="Calibri" pitchFamily="34" charset="0"/>
              </a:rPr>
              <a:t>Schlange = 15.000 $ Mehreinnahmen</a:t>
            </a:r>
          </a:p>
          <a:p>
            <a:r>
              <a:rPr lang="de-DE" dirty="0">
                <a:latin typeface="Calibri" pitchFamily="34" charset="0"/>
              </a:rPr>
              <a:t>		 </a:t>
            </a: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236663" y="4675188"/>
            <a:ext cx="411162" cy="231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alibri" pitchFamily="34" charset="0"/>
              </a:rPr>
              <a:t>Beispiel für Prozessgestaltung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 smtClean="0">
                <a:latin typeface="Calibri" pitchFamily="34" charset="0"/>
              </a:rPr>
              <a:t>Zusammenhang zwischen </a:t>
            </a:r>
            <a:r>
              <a:rPr lang="de-DE" dirty="0" smtClean="0"/>
              <a:t>Produkt- Prozessdesign</a:t>
            </a:r>
            <a:endParaRPr lang="de-DE" dirty="0"/>
          </a:p>
        </p:txBody>
      </p:sp>
      <p:sp>
        <p:nvSpPr>
          <p:cNvPr id="18434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	</a:t>
            </a:r>
            <a:endParaRPr lang="de-DE" sz="20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</a:t>
            </a: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2103438"/>
            <a:ext cx="5384800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Ziele </a:t>
            </a:r>
            <a:r>
              <a:rPr lang="de-DE" b="1" dirty="0" smtClean="0">
                <a:latin typeface="Calibri" pitchFamily="34" charset="0"/>
              </a:rPr>
              <a:t>des </a:t>
            </a:r>
            <a:r>
              <a:rPr lang="de-DE" b="1" dirty="0" smtClean="0">
                <a:latin typeface="Calibri" pitchFamily="34" charset="0"/>
              </a:rPr>
              <a:t>Prozess - </a:t>
            </a:r>
            <a:r>
              <a:rPr lang="de-DE" b="1" dirty="0" smtClean="0">
                <a:latin typeface="Calibri" pitchFamily="34" charset="0"/>
              </a:rPr>
              <a:t>Produktdesign</a:t>
            </a:r>
            <a:endParaRPr lang="de-DE" dirty="0"/>
          </a:p>
        </p:txBody>
      </p:sp>
      <p:sp>
        <p:nvSpPr>
          <p:cNvPr id="19458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möglichst einfache Herstellung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Kundenzufriedenheit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Kostensenkung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Qualitätserhaltung / Qualitätssteigerung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Zuverlässigkeit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b="1" dirty="0" smtClean="0">
                <a:latin typeface="Calibri" pitchFamily="34" charset="0"/>
              </a:rPr>
              <a:t>Design als </a:t>
            </a:r>
            <a:r>
              <a:rPr lang="de-DE" dirty="0" smtClean="0"/>
              <a:t>Transformationsprozess</a:t>
            </a:r>
            <a:endParaRPr lang="de-DE" dirty="0"/>
          </a:p>
        </p:txBody>
      </p:sp>
      <p:sp>
        <p:nvSpPr>
          <p:cNvPr id="20482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	</a:t>
            </a:r>
            <a:endParaRPr lang="de-DE" sz="3200" b="1" u="sng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</a:t>
            </a: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695325" y="3138488"/>
            <a:ext cx="2022475" cy="958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dirty="0"/>
              <a:t>Input</a:t>
            </a:r>
          </a:p>
        </p:txBody>
      </p:sp>
      <p:sp>
        <p:nvSpPr>
          <p:cNvPr id="20484" name="Textfeld 5"/>
          <p:cNvSpPr txBox="1">
            <a:spLocks noChangeArrowheads="1"/>
          </p:cNvSpPr>
          <p:nvPr/>
        </p:nvSpPr>
        <p:spPr bwMode="auto">
          <a:xfrm>
            <a:off x="695325" y="2214563"/>
            <a:ext cx="2576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Marktvorhersagen</a:t>
            </a:r>
          </a:p>
          <a:p>
            <a:r>
              <a:rPr lang="de-DE">
                <a:latin typeface="Calibri" pitchFamily="34" charset="0"/>
              </a:rPr>
              <a:t>Marktinformationen</a:t>
            </a:r>
          </a:p>
        </p:txBody>
      </p:sp>
      <p:sp>
        <p:nvSpPr>
          <p:cNvPr id="20485" name="Textfeld 6"/>
          <p:cNvSpPr txBox="1">
            <a:spLocks noChangeArrowheads="1"/>
          </p:cNvSpPr>
          <p:nvPr/>
        </p:nvSpPr>
        <p:spPr bwMode="auto">
          <a:xfrm>
            <a:off x="2857500" y="3267075"/>
            <a:ext cx="21764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>
                <a:latin typeface="Calibri" pitchFamily="34" charset="0"/>
              </a:rPr>
              <a:t>Design-</a:t>
            </a:r>
          </a:p>
          <a:p>
            <a:r>
              <a:rPr lang="de-DE" sz="2400">
                <a:latin typeface="Calibri" pitchFamily="34" charset="0"/>
              </a:rPr>
              <a:t>aktivitäten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4673600" y="3138488"/>
            <a:ext cx="1933575" cy="958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dirty="0"/>
              <a:t>Output</a:t>
            </a:r>
          </a:p>
        </p:txBody>
      </p:sp>
      <p:sp>
        <p:nvSpPr>
          <p:cNvPr id="20487" name="Textfeld 9"/>
          <p:cNvSpPr txBox="1">
            <a:spLocks noChangeArrowheads="1"/>
          </p:cNvSpPr>
          <p:nvPr/>
        </p:nvSpPr>
        <p:spPr bwMode="auto">
          <a:xfrm>
            <a:off x="695325" y="4572000"/>
            <a:ext cx="2162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Mitarbeiter</a:t>
            </a:r>
          </a:p>
          <a:p>
            <a:r>
              <a:rPr lang="de-DE">
                <a:latin typeface="Calibri" pitchFamily="34" charset="0"/>
              </a:rPr>
              <a:t>Technik</a:t>
            </a:r>
          </a:p>
          <a:p>
            <a:r>
              <a:rPr lang="de-DE">
                <a:latin typeface="Calibri" pitchFamily="34" charset="0"/>
              </a:rPr>
              <a:t>Entwicklung</a:t>
            </a:r>
          </a:p>
        </p:txBody>
      </p:sp>
      <p:sp>
        <p:nvSpPr>
          <p:cNvPr id="20488" name="Textfeld 10"/>
          <p:cNvSpPr txBox="1">
            <a:spLocks noChangeArrowheads="1"/>
          </p:cNvSpPr>
          <p:nvPr/>
        </p:nvSpPr>
        <p:spPr bwMode="auto">
          <a:xfrm>
            <a:off x="6607175" y="1512888"/>
            <a:ext cx="253682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>
                <a:latin typeface="Calibri" pitchFamily="34" charset="0"/>
              </a:rPr>
              <a:t>Finales Design:</a:t>
            </a:r>
          </a:p>
          <a:p>
            <a:endParaRPr lang="de-DE">
              <a:latin typeface="Calibri" pitchFamily="34" charset="0"/>
            </a:endParaRP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</a:rPr>
              <a:t>Hohe Qualität</a:t>
            </a: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</a:rPr>
              <a:t>Hohe Produktions-geschwindigkeit</a:t>
            </a: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</a:rPr>
              <a:t>Neueste Informationen</a:t>
            </a:r>
          </a:p>
          <a:p>
            <a:endParaRPr lang="de-DE">
              <a:latin typeface="Calibri" pitchFamily="34" charset="0"/>
            </a:endParaRPr>
          </a:p>
          <a:p>
            <a:r>
              <a:rPr lang="de-DE">
                <a:latin typeface="Calibri" pitchFamily="34" charset="0"/>
              </a:rPr>
              <a:t>Niedrige Kosten</a:t>
            </a:r>
          </a:p>
          <a:p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264" y="457200"/>
            <a:ext cx="8162287" cy="8412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Design-Kriterien</a:t>
            </a:r>
            <a:endParaRPr lang="de-DE" dirty="0"/>
          </a:p>
        </p:txBody>
      </p:sp>
      <p:sp>
        <p:nvSpPr>
          <p:cNvPr id="21506" name="Textfeld 2"/>
          <p:cNvSpPr txBox="1">
            <a:spLocks noChangeArrowheads="1"/>
          </p:cNvSpPr>
          <p:nvPr/>
        </p:nvSpPr>
        <p:spPr bwMode="auto">
          <a:xfrm>
            <a:off x="1739900" y="690563"/>
            <a:ext cx="8807450" cy="689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u="sng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de-DE" sz="3200" b="1" dirty="0">
                <a:latin typeface="Calibri" pitchFamily="34" charset="0"/>
              </a:rPr>
              <a:t> </a:t>
            </a:r>
            <a:r>
              <a:rPr lang="de-DE" sz="2000" b="1" dirty="0">
                <a:latin typeface="Calibri" pitchFamily="34" charset="0"/>
              </a:rPr>
              <a:t>Durchführbarkeit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Kapazität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Finanzen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Fähigkeiten</a:t>
            </a:r>
            <a:endParaRPr lang="de-DE" sz="32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de-DE" sz="2000" b="1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de-DE" sz="2000" b="1" dirty="0">
                <a:latin typeface="Calibri" pitchFamily="34" charset="0"/>
              </a:rPr>
              <a:t> Akzeptanz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Markt für Kunden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Financial </a:t>
            </a:r>
            <a:r>
              <a:rPr lang="de-DE" dirty="0" err="1">
                <a:latin typeface="Calibri" pitchFamily="34" charset="0"/>
              </a:rPr>
              <a:t>return</a:t>
            </a:r>
            <a:endParaRPr lang="de-DE" dirty="0">
              <a:latin typeface="Calibri" pitchFamily="34" charset="0"/>
            </a:endParaRPr>
          </a:p>
          <a:p>
            <a:pPr lvl="2"/>
            <a:endParaRPr lang="de-DE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de-DE" sz="2000" b="1" dirty="0">
                <a:latin typeface="Calibri" pitchFamily="34" charset="0"/>
              </a:rPr>
              <a:t> Verwundbarkeit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Konsequenzen</a:t>
            </a:r>
          </a:p>
          <a:p>
            <a:pPr lvl="2">
              <a:buFont typeface="Arial" charset="0"/>
              <a:buChar char="•"/>
            </a:pP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Worstcase</a:t>
            </a:r>
            <a:r>
              <a:rPr lang="de-DE" dirty="0">
                <a:latin typeface="Calibri" pitchFamily="34" charset="0"/>
              </a:rPr>
              <a:t>-Szenario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Simulationen</a:t>
            </a:r>
            <a:endParaRPr lang="de-DE" dirty="0"/>
          </a:p>
        </p:txBody>
      </p:sp>
      <p:sp>
        <p:nvSpPr>
          <p:cNvPr id="22530" name="Textfeld 2"/>
          <p:cNvSpPr txBox="1">
            <a:spLocks noChangeArrowheads="1"/>
          </p:cNvSpPr>
          <p:nvPr/>
        </p:nvSpPr>
        <p:spPr bwMode="auto">
          <a:xfrm>
            <a:off x="336550" y="690563"/>
            <a:ext cx="880745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2000" b="1" u="sng" dirty="0">
              <a:latin typeface="Calibri" pitchFamily="34" charset="0"/>
            </a:endParaRPr>
          </a:p>
          <a:p>
            <a:endParaRPr lang="de-DE" sz="2000" b="1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unterschiedliche Simulationsarten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Erfahrungen sammeln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Stärken und Schwächen herausfinden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erleichtert Entscheidungen zu treffen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- Kostengünstiger als der Versuch ohne Simulation zu produzieren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	  </a:t>
            </a: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b="1" u="sng" dirty="0">
              <a:latin typeface="Calibri" pitchFamily="34" charset="0"/>
            </a:endParaRPr>
          </a:p>
          <a:p>
            <a:endParaRPr lang="de-DE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is">
  <a:themeElements>
    <a:clrScheme name="Meti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i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i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422</Words>
  <Application>Microsoft Office PowerPoint</Application>
  <PresentationFormat>Bildschirmpräsentation (4:3)</PresentationFormat>
  <Paragraphs>354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Metis</vt:lpstr>
      <vt:lpstr>Folie 1</vt:lpstr>
      <vt:lpstr>Agenda</vt:lpstr>
      <vt:lpstr>Was ist Prozessgestaltung</vt:lpstr>
      <vt:lpstr>Beispiel für Prozessgestaltung</vt:lpstr>
      <vt:lpstr>Zusammenhang zwischen Produkt- Prozessdesign</vt:lpstr>
      <vt:lpstr>Ziele des Prozess - Produktdesign</vt:lpstr>
      <vt:lpstr>Design als Transformationsprozess</vt:lpstr>
      <vt:lpstr>Design-Kriterien</vt:lpstr>
      <vt:lpstr>Simulationen</vt:lpstr>
      <vt:lpstr>Symbolik</vt:lpstr>
      <vt:lpstr>The volume-variety effect on design</vt:lpstr>
      <vt:lpstr>Prozesstypen</vt:lpstr>
      <vt:lpstr>Prozesstypen – in der Produktionsbranche</vt:lpstr>
      <vt:lpstr>Prozesstypen – in der Produktionsbranche (Fortsetzung)</vt:lpstr>
      <vt:lpstr>Prozesstypen – in der Produktionsbranche (Fortsetzung)</vt:lpstr>
      <vt:lpstr>Prozesstypen – in der Produktionsbranche (Fortsetzung)</vt:lpstr>
      <vt:lpstr>Prozesstypen – in der Produktionsbranche (Fortsetzung)</vt:lpstr>
      <vt:lpstr>Prozesstypen – in der Dienstleistungsbranche</vt:lpstr>
      <vt:lpstr>Prozesstypen – in der Dienstleistungsbranche</vt:lpstr>
      <vt:lpstr>Prozesstypen – in der Dienstleistungsbranche</vt:lpstr>
      <vt:lpstr>Product-Process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Prozessdesign</dc:title>
  <dc:creator>Mikula Jung</dc:creator>
  <cp:lastModifiedBy>Hergen Schlüter</cp:lastModifiedBy>
  <cp:revision>47</cp:revision>
  <dcterms:created xsi:type="dcterms:W3CDTF">2010-04-26T09:11:17Z</dcterms:created>
  <dcterms:modified xsi:type="dcterms:W3CDTF">2011-04-27T08:52:43Z</dcterms:modified>
</cp:coreProperties>
</file>