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9" r:id="rId13"/>
    <p:sldId id="270" r:id="rId14"/>
    <p:sldId id="271" r:id="rId15"/>
    <p:sldId id="274" r:id="rId16"/>
    <p:sldId id="272" r:id="rId17"/>
    <p:sldId id="279" r:id="rId18"/>
    <p:sldId id="275" r:id="rId19"/>
    <p:sldId id="276" r:id="rId20"/>
    <p:sldId id="278" r:id="rId21"/>
    <p:sldId id="267" r:id="rId22"/>
    <p:sldId id="273" r:id="rId23"/>
    <p:sldId id="277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DDAA7-1CCD-4400-8584-D4E648BE068E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A00B8-1E2A-44FD-A2C7-10FC3AE4E9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A947C4-B371-4793-8070-EAAE0C4AE357}" type="datetimeFigureOut">
              <a:rPr lang="de-DE" smtClean="0"/>
              <a:pPr/>
              <a:t>29.05.2011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C7344E-1E60-47F5-AB1D-A3D68163FF5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6172200" cy="189436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Bullwhip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752" y="2564904"/>
            <a:ext cx="6172200" cy="1371600"/>
          </a:xfrm>
        </p:spPr>
        <p:txBody>
          <a:bodyPr/>
          <a:lstStyle/>
          <a:p>
            <a:r>
              <a:rPr lang="de-DE" dirty="0" smtClean="0"/>
              <a:t>Peitschen Effekt</a:t>
            </a:r>
            <a:endParaRPr lang="de-DE" dirty="0"/>
          </a:p>
        </p:txBody>
      </p:sp>
      <p:pic>
        <p:nvPicPr>
          <p:cNvPr id="4" name="Grafik 3" descr="800px-Bullwhip_eff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140968"/>
            <a:ext cx="3312368" cy="24842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Verarbeitung der Nachfrageinformationen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Beispiel:</a:t>
            </a:r>
          </a:p>
          <a:p>
            <a:pPr>
              <a:buFontTx/>
              <a:buNone/>
            </a:pPr>
            <a:r>
              <a:rPr lang="de-DE" dirty="0" smtClean="0"/>
              <a:t>	Kunde:		Nachfrage sinkt auf 90%</a:t>
            </a:r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	Händler:		bestellt nur noch 80% des 			ursprünglichen Bedarfs</a:t>
            </a:r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	Großhändler:	bestellt nur noch 60% des 			ursprünglichen Bedarfs</a:t>
            </a:r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	Produzent:		reduziert Produktion auf 30%</a:t>
            </a:r>
          </a:p>
          <a:p>
            <a:endParaRPr lang="de-DE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827088" y="2420938"/>
            <a:ext cx="360362" cy="576262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27584" y="3573016"/>
            <a:ext cx="360362" cy="576262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de-DE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7584" y="4797152"/>
            <a:ext cx="360362" cy="576262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Verarbeitung der Nachfrageinformationen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dirty="0" smtClean="0"/>
              <a:t>	Jede Stufe der </a:t>
            </a:r>
            <a:r>
              <a:rPr lang="de-DE" dirty="0" err="1" smtClean="0"/>
              <a:t>Supply</a:t>
            </a:r>
            <a:r>
              <a:rPr lang="de-DE" dirty="0" smtClean="0"/>
              <a:t> Chain erstellt auf Grundlage vergangener, also alter, Bestellungen eine </a:t>
            </a:r>
            <a:r>
              <a:rPr lang="de-DE" b="1" u="sng" dirty="0" smtClean="0"/>
              <a:t>eigene</a:t>
            </a:r>
            <a:r>
              <a:rPr lang="de-DE" b="1" dirty="0" smtClean="0"/>
              <a:t> </a:t>
            </a:r>
            <a:r>
              <a:rPr lang="de-DE" dirty="0" smtClean="0"/>
              <a:t>Prognose</a:t>
            </a:r>
          </a:p>
          <a:p>
            <a:pPr>
              <a:buFontTx/>
              <a:buNone/>
            </a:pPr>
            <a:r>
              <a:rPr lang="de-DE" dirty="0" smtClean="0"/>
              <a:t>		Daten sind ggf. nicht mehr aktuell 	(Trends und </a:t>
            </a:r>
            <a:r>
              <a:rPr lang="de-DE" dirty="0" err="1" smtClean="0"/>
              <a:t>Saisonaleinflüsse</a:t>
            </a:r>
            <a:r>
              <a:rPr lang="de-DE" dirty="0" smtClean="0"/>
              <a:t>)</a:t>
            </a:r>
          </a:p>
          <a:p>
            <a:pPr>
              <a:buFontTx/>
              <a:buNone/>
            </a:pPr>
            <a:r>
              <a:rPr lang="de-DE" dirty="0" smtClean="0"/>
              <a:t>		prognostizierte Bestellmenge wird unter-</a:t>
            </a:r>
          </a:p>
          <a:p>
            <a:pPr>
              <a:buFontTx/>
              <a:buNone/>
            </a:pPr>
            <a:r>
              <a:rPr lang="de-DE" dirty="0" smtClean="0"/>
              <a:t>		</a:t>
            </a:r>
            <a:r>
              <a:rPr lang="de-DE" smtClean="0"/>
              <a:t>/überschätzt</a:t>
            </a:r>
            <a:endParaRPr lang="de-DE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7544" y="2924944"/>
            <a:ext cx="863600" cy="504825"/>
          </a:xfrm>
          <a:prstGeom prst="rightArrow">
            <a:avLst>
              <a:gd name="adj1" fmla="val 50000"/>
              <a:gd name="adj2" fmla="val 427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67544" y="3789040"/>
            <a:ext cx="863600" cy="504825"/>
          </a:xfrm>
          <a:prstGeom prst="rightArrow">
            <a:avLst>
              <a:gd name="adj1" fmla="val 50000"/>
              <a:gd name="adj2" fmla="val 427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Engpasspoker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(aus der High-Tech Industrie):</a:t>
            </a:r>
          </a:p>
          <a:p>
            <a:pPr lvl="1"/>
            <a:r>
              <a:rPr lang="de-DE" dirty="0" smtClean="0"/>
              <a:t>Zulieferer hat Auftragsvolumen 1000 Computer</a:t>
            </a:r>
          </a:p>
          <a:p>
            <a:pPr lvl="1"/>
            <a:r>
              <a:rPr lang="de-DE" dirty="0" smtClean="0"/>
              <a:t>Seine Maximal-Kapazität  beträgt 600 Computer</a:t>
            </a:r>
          </a:p>
          <a:p>
            <a:pPr>
              <a:buNone/>
            </a:pPr>
            <a:endParaRPr lang="de-DE" dirty="0" smtClean="0"/>
          </a:p>
          <a:p>
            <a:pPr lvl="1">
              <a:buFont typeface="Wingdings"/>
              <a:buChar char="à"/>
            </a:pPr>
            <a:r>
              <a:rPr lang="de-DE" dirty="0" smtClean="0"/>
              <a:t>Quotierung auf  60 % der Bestellmenge 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Annahme: Kunde Meyer hat 400 Computer bestellt.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Er erhält nur (400 x 60 % =) 240 Computer. 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Engpasspoker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Um Quotierung entgegenzuwirken, bestellt Meyer z.B. 800 Computer.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Zulieferer würde jetzt ein Auftragsvolumen von (1000 – 400 + 800 =) 1400 Computer haben.</a:t>
            </a:r>
          </a:p>
          <a:p>
            <a:pPr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Die Quotierung würde sich auf  42,86 % der Bestellmenge verringern. </a:t>
            </a:r>
          </a:p>
          <a:p>
            <a:pPr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Kunde Meyer würde (800 x 42,86 % =) 342 Computer erhalten.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Engpasspoker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Frage: Wie hoch muss die Bestellmenge von Kunde Meyer sein, damit ihm bei konstanten Bestellungen der anderen Kunden  400 Computer zugeteilt werden?</a:t>
            </a:r>
          </a:p>
          <a:p>
            <a:pPr lvl="1"/>
            <a:r>
              <a:rPr lang="de-DE" dirty="0" smtClean="0"/>
              <a:t>Wissen: </a:t>
            </a:r>
          </a:p>
          <a:p>
            <a:pPr lvl="2"/>
            <a:r>
              <a:rPr lang="de-DE" dirty="0" smtClean="0"/>
              <a:t>Bestellmenge der verbleibenden Kunden: (1000 – 400 =) 600 Computer</a:t>
            </a:r>
          </a:p>
          <a:p>
            <a:pPr lvl="2"/>
            <a:r>
              <a:rPr lang="de-DE" dirty="0" smtClean="0"/>
              <a:t>Kapazität des Zulieferers: 600 Computer</a:t>
            </a:r>
          </a:p>
          <a:p>
            <a:pPr lvl="2"/>
            <a:r>
              <a:rPr lang="de-DE" dirty="0" smtClean="0"/>
              <a:t>Gewünschte Menge des Kunden Meyer: 400 Computer</a:t>
            </a:r>
          </a:p>
          <a:p>
            <a:pPr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Von der Kapazität benötigt Meyer (600 – 400 =) 200 Computer nicht.</a:t>
            </a:r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Dreisatz:</a:t>
            </a:r>
          </a:p>
          <a:p>
            <a:pPr lvl="1">
              <a:buNone/>
            </a:pPr>
            <a:r>
              <a:rPr lang="de-DE" dirty="0" smtClean="0"/>
              <a:t>  </a:t>
            </a:r>
          </a:p>
          <a:p>
            <a:pPr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Lösen der Gleichung bringt: Bestellmenge Meyer = 1200 Computer</a:t>
            </a:r>
          </a:p>
          <a:p>
            <a:endParaRPr lang="de-DE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5157192"/>
            <a:ext cx="6804628" cy="429766"/>
          </a:xfrm>
          <a:prstGeom prst="rect">
            <a:avLst/>
          </a:prstGeom>
          <a:noFill/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Engpasspoker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de-DE" dirty="0" smtClean="0"/>
              <a:t>Bestellt Meyer 1200 Computer, steigt des Auftragsvolumen des Zulieferers auf (600 + 1200 =) 1800 Computer.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Zulieferer hat Eindruck, dass Gesamtbedarf an Computern nicht 1000, sondern 1800 Stück beträgt und entscheidet sich z.B. zur Verdoppelung der Kapazität auf 1200 Stück. </a:t>
            </a:r>
          </a:p>
          <a:p>
            <a:pPr>
              <a:buNone/>
            </a:pPr>
            <a:endParaRPr lang="de-DE" dirty="0" smtClean="0"/>
          </a:p>
          <a:p>
            <a:pPr lvl="0"/>
            <a:r>
              <a:rPr lang="de-DE" dirty="0" smtClean="0"/>
              <a:t>Storniert jetzt Kunde Meyer nach dem Erhalt der 400 gewünschten Computer den Restauftrag, verbleiben (1200 – 1000 =) 200 Einheiten beim Zulieferer, der seine Kapazität daraufhin wieder drosselt.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Erhöhung der Bestellung sowie anschließendes Stornieren führen zu Zunahme der Schwankung in der </a:t>
            </a:r>
            <a:r>
              <a:rPr lang="de-DE" dirty="0" err="1" smtClean="0"/>
              <a:t>Supply</a:t>
            </a:r>
            <a:r>
              <a:rPr lang="de-DE" dirty="0" smtClean="0"/>
              <a:t> Chain.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engpasspoker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>
                <a:sym typeface="Wingdings" pitchFamily="2" charset="2"/>
              </a:rPr>
              <a:t>Dieses Käuferverhalten zieht sich durch alle Ebenen der </a:t>
            </a:r>
            <a:r>
              <a:rPr lang="de-DE" dirty="0" err="1" smtClean="0">
                <a:sym typeface="Wingdings" pitchFamily="2" charset="2"/>
              </a:rPr>
              <a:t>Supply</a:t>
            </a:r>
            <a:r>
              <a:rPr lang="de-DE" dirty="0" smtClean="0">
                <a:sym typeface="Wingdings" pitchFamily="2" charset="2"/>
              </a:rPr>
              <a:t> Chain</a:t>
            </a:r>
            <a:endParaRPr lang="de-DE" dirty="0">
              <a:sym typeface="Wingdings" pitchFamily="2" charset="2"/>
            </a:endParaRP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Immer größere Nachfrageschwankungen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Bestellungen haben keinen oder kaum Aussagecharakter über tatsächlich nachgefragte Mengen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Produktionspläne können nicht sicher gestellt werden</a:t>
            </a:r>
          </a:p>
          <a:p>
            <a:pPr lvl="1"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Engpasspoker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Gegenmaßnahmen:</a:t>
            </a:r>
          </a:p>
          <a:p>
            <a:pPr lvl="1"/>
            <a:r>
              <a:rPr lang="de-DE" dirty="0" smtClean="0"/>
              <a:t>Hersteller benötigen die Nachfrageinformationen der Endverbraucher, um auf diese reagieren zu können, sollte es zu Schwankungen kommen</a:t>
            </a:r>
          </a:p>
          <a:p>
            <a:pPr lvl="1"/>
            <a:r>
              <a:rPr lang="de-DE" dirty="0" smtClean="0"/>
              <a:t>Bestellungen müssen lange vor dem Liefertermin getätigt werden</a:t>
            </a:r>
          </a:p>
          <a:p>
            <a:pPr lvl="1"/>
            <a:r>
              <a:rPr lang="de-DE" dirty="0" smtClean="0"/>
              <a:t>Erste Bestellung ist nicht verbindlich und kann mehrfach geändert </a:t>
            </a:r>
            <a:r>
              <a:rPr lang="de-DE" smtClean="0"/>
              <a:t>werden.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Auftragsbündelung </a:t>
            </a:r>
            <a:br>
              <a:rPr lang="de-DE" sz="3200" dirty="0" smtClean="0"/>
            </a:br>
            <a:r>
              <a:rPr lang="de-DE" sz="3200" dirty="0" smtClean="0"/>
              <a:t>(Order </a:t>
            </a:r>
            <a:r>
              <a:rPr lang="de-DE" sz="3200" dirty="0" err="1" smtClean="0"/>
              <a:t>Batching</a:t>
            </a:r>
            <a:r>
              <a:rPr lang="de-DE" sz="32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7931224" cy="4873752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de-DE" dirty="0" smtClean="0"/>
              <a:t>Warum tätigen Einzelhändler Sammelbestellungen?</a:t>
            </a:r>
          </a:p>
          <a:p>
            <a:pPr>
              <a:spcBef>
                <a:spcPct val="20000"/>
              </a:spcBef>
              <a:buNone/>
            </a:pPr>
            <a:endParaRPr lang="de-DE" dirty="0" smtClean="0"/>
          </a:p>
          <a:p>
            <a:pPr lvl="1"/>
            <a:r>
              <a:rPr lang="de-DE" dirty="0" smtClean="0"/>
              <a:t>Ausnutzung von Mengenrabatten</a:t>
            </a:r>
          </a:p>
          <a:p>
            <a:pPr lvl="1"/>
            <a:r>
              <a:rPr lang="de-DE" dirty="0" smtClean="0"/>
              <a:t>Bündelung des Bedarfs über einen gewissen Zeitraums</a:t>
            </a:r>
          </a:p>
          <a:p>
            <a:pPr lvl="1"/>
            <a:r>
              <a:rPr lang="de-DE" dirty="0" smtClean="0"/>
              <a:t>Reduzierung der bestellfixen Kosten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Auftragsbündelung </a:t>
            </a:r>
            <a:br>
              <a:rPr lang="de-DE" sz="2800" dirty="0" smtClean="0"/>
            </a:br>
            <a:r>
              <a:rPr lang="de-DE" sz="2800" dirty="0" smtClean="0"/>
              <a:t>(Order </a:t>
            </a:r>
            <a:r>
              <a:rPr lang="de-DE" sz="2800" dirty="0" err="1" smtClean="0"/>
              <a:t>Batching</a:t>
            </a:r>
            <a:r>
              <a:rPr lang="de-DE" sz="28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Bestellintervalle von Einzelhändlern:</a:t>
            </a:r>
          </a:p>
          <a:p>
            <a:pPr>
              <a:buNone/>
            </a:pPr>
            <a:endParaRPr lang="de-DE" dirty="0" smtClean="0"/>
          </a:p>
          <a:p>
            <a:pPr lvl="1"/>
            <a:r>
              <a:rPr lang="de-DE" dirty="0" smtClean="0"/>
              <a:t>Zufällige Bestellungen (Random </a:t>
            </a:r>
            <a:r>
              <a:rPr lang="de-DE" dirty="0" err="1" smtClean="0"/>
              <a:t>Ordering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Korrelierte Bestellungen (</a:t>
            </a:r>
            <a:r>
              <a:rPr lang="de-DE" dirty="0" err="1" smtClean="0"/>
              <a:t>Correlated</a:t>
            </a:r>
            <a:r>
              <a:rPr lang="de-DE" dirty="0" smtClean="0"/>
              <a:t> </a:t>
            </a:r>
            <a:r>
              <a:rPr lang="de-DE" dirty="0" err="1" smtClean="0"/>
              <a:t>ordering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gleichmäßige Verteilung auf Perioden (</a:t>
            </a:r>
            <a:r>
              <a:rPr lang="de-DE" dirty="0" err="1" smtClean="0"/>
              <a:t>Balanced</a:t>
            </a:r>
            <a:r>
              <a:rPr lang="de-DE" dirty="0" smtClean="0"/>
              <a:t> </a:t>
            </a:r>
            <a:r>
              <a:rPr lang="de-DE" dirty="0" err="1" smtClean="0"/>
              <a:t>ordering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1800" dirty="0" smtClean="0"/>
              <a:t>Der </a:t>
            </a:r>
            <a:r>
              <a:rPr lang="de-DE" sz="1800" dirty="0" err="1" smtClean="0"/>
              <a:t>Bullwhip</a:t>
            </a:r>
            <a:r>
              <a:rPr lang="de-DE" sz="1800" dirty="0" smtClean="0"/>
              <a:t> Effekt zeigt ein Phänomen, das in einer </a:t>
            </a:r>
            <a:r>
              <a:rPr lang="de-DE" sz="1800" dirty="0" err="1" smtClean="0"/>
              <a:t>Supply</a:t>
            </a:r>
            <a:r>
              <a:rPr lang="de-DE" sz="1800" dirty="0" smtClean="0"/>
              <a:t> Chain auftreten kann.</a:t>
            </a:r>
          </a:p>
          <a:p>
            <a:r>
              <a:rPr lang="de-DE" sz="1800" dirty="0" smtClean="0"/>
              <a:t>Exkurs: </a:t>
            </a:r>
            <a:r>
              <a:rPr lang="de-DE" sz="1800" dirty="0" err="1" smtClean="0"/>
              <a:t>Supply</a:t>
            </a:r>
            <a:r>
              <a:rPr lang="de-DE" sz="1800" dirty="0" smtClean="0"/>
              <a:t> Chain (Lieferkette)</a:t>
            </a:r>
          </a:p>
          <a:p>
            <a:endParaRPr lang="de-DE" sz="1800" dirty="0" smtClean="0"/>
          </a:p>
          <a:p>
            <a:endParaRPr lang="de-DE" sz="1800" dirty="0" smtClean="0"/>
          </a:p>
          <a:p>
            <a:endParaRPr lang="de-DE" sz="1800" dirty="0" smtClean="0"/>
          </a:p>
          <a:p>
            <a:endParaRPr lang="de-DE" sz="1800" dirty="0" smtClean="0"/>
          </a:p>
          <a:p>
            <a:endParaRPr lang="de-DE" sz="1800" dirty="0" smtClean="0"/>
          </a:p>
          <a:p>
            <a:endParaRPr lang="de-DE" sz="1800" dirty="0" smtClean="0"/>
          </a:p>
          <a:p>
            <a:endParaRPr lang="de-DE" sz="1800" dirty="0" smtClean="0"/>
          </a:p>
          <a:p>
            <a:endParaRPr lang="de-DE" sz="1800" dirty="0" smtClean="0"/>
          </a:p>
          <a:p>
            <a:r>
              <a:rPr lang="de-DE" sz="1600" dirty="0" err="1" smtClean="0"/>
              <a:t>Supply</a:t>
            </a:r>
            <a:r>
              <a:rPr lang="de-DE" sz="1600" dirty="0" smtClean="0"/>
              <a:t> Chain bezeichnet das Netzwerk von Organisationen, die über vor- und nachgelagerte Verbindungen an den verschiedenen Prozessen und Tätigkeiten der Wertschöpfung in Form von Produkten und Dienstleistungen für den Endkunden beteiligt sind.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4" name="Grafik 3" descr="supply_chain.jp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636912"/>
            <a:ext cx="4176465" cy="24959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Auftragsbündelung </a:t>
            </a:r>
            <a:br>
              <a:rPr lang="de-DE" sz="3200" dirty="0" smtClean="0"/>
            </a:br>
            <a:r>
              <a:rPr lang="de-DE" sz="3200" dirty="0" smtClean="0"/>
              <a:t>(Order </a:t>
            </a:r>
            <a:r>
              <a:rPr lang="de-DE" sz="3200" dirty="0" err="1" smtClean="0"/>
              <a:t>Batching</a:t>
            </a:r>
            <a:r>
              <a:rPr lang="de-DE" sz="32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Gegenmaßnahmen:</a:t>
            </a:r>
          </a:p>
          <a:p>
            <a:pPr>
              <a:buNone/>
            </a:pPr>
            <a:endParaRPr lang="de-DE" dirty="0" smtClean="0"/>
          </a:p>
          <a:p>
            <a:pPr lvl="1"/>
            <a:r>
              <a:rPr lang="de-DE" dirty="0" smtClean="0"/>
              <a:t>Datenaustausch (Verkaufszahlen werden an den Hersteller gesendet)</a:t>
            </a:r>
          </a:p>
          <a:p>
            <a:pPr lvl="1"/>
            <a:r>
              <a:rPr lang="de-DE" dirty="0" smtClean="0"/>
              <a:t>Geringere Fixkosten pro Bestellung</a:t>
            </a:r>
          </a:p>
          <a:p>
            <a:pPr lvl="1"/>
            <a:r>
              <a:rPr lang="de-DE" dirty="0" smtClean="0"/>
              <a:t>Teilung von Transportkosten (Es muss kein Container abgenommen werden)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Ziel: kurzfristige Verkaufssteigerungen durch </a:t>
            </a:r>
            <a:r>
              <a:rPr lang="de-DE" dirty="0" err="1" smtClean="0"/>
              <a:t>Promotions</a:t>
            </a:r>
            <a:r>
              <a:rPr lang="de-DE" dirty="0" smtClean="0"/>
              <a:t> oder Mengenstaffelungen</a:t>
            </a:r>
          </a:p>
          <a:p>
            <a:r>
              <a:rPr lang="de-DE" dirty="0" smtClean="0"/>
              <a:t>mit: Preisnachlässen, </a:t>
            </a:r>
            <a:r>
              <a:rPr lang="de-DE" dirty="0" err="1" smtClean="0"/>
              <a:t>Skontis</a:t>
            </a:r>
            <a:r>
              <a:rPr lang="de-DE" dirty="0" smtClean="0"/>
              <a:t>, Rabatten etc.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Folge:</a:t>
            </a:r>
          </a:p>
          <a:p>
            <a:pPr>
              <a:buNone/>
            </a:pPr>
            <a:r>
              <a:rPr lang="de-DE" dirty="0" smtClean="0"/>
              <a:t>		- unregelmäßige Nachfrage der Kunden</a:t>
            </a:r>
          </a:p>
          <a:p>
            <a:pPr>
              <a:buNone/>
            </a:pPr>
            <a:r>
              <a:rPr lang="de-DE" dirty="0" smtClean="0"/>
              <a:t>		  (Kunden kaufen auf Vorrat ein)</a:t>
            </a:r>
          </a:p>
          <a:p>
            <a:pPr>
              <a:buNone/>
            </a:pPr>
            <a:r>
              <a:rPr lang="de-DE" dirty="0" smtClean="0"/>
              <a:t>		- die Nachfrage korreliert nicht mehr mit </a:t>
            </a:r>
          </a:p>
          <a:p>
            <a:pPr>
              <a:buNone/>
            </a:pPr>
            <a:r>
              <a:rPr lang="de-DE" dirty="0" smtClean="0"/>
              <a:t>		  Bedarf</a:t>
            </a:r>
          </a:p>
          <a:p>
            <a:pPr>
              <a:buNone/>
            </a:pPr>
            <a:r>
              <a:rPr lang="de-DE" dirty="0" smtClean="0"/>
              <a:t>		- Eintritt des </a:t>
            </a:r>
            <a:r>
              <a:rPr lang="de-DE" dirty="0" err="1" smtClean="0"/>
              <a:t>Bullwhip</a:t>
            </a:r>
            <a:r>
              <a:rPr lang="de-DE" dirty="0" smtClean="0"/>
              <a:t>-Effektes</a:t>
            </a:r>
          </a:p>
          <a:p>
            <a:pPr lvl="3"/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Bullwhip</a:t>
            </a:r>
            <a:r>
              <a:rPr lang="de-DE" dirty="0" smtClean="0"/>
              <a:t>-Effekt entsteht also in einer </a:t>
            </a:r>
            <a:r>
              <a:rPr lang="de-DE" dirty="0" err="1" smtClean="0"/>
              <a:t>Supply</a:t>
            </a:r>
            <a:r>
              <a:rPr lang="de-DE" dirty="0" smtClean="0"/>
              <a:t> Chain durch Optimierungsversuche der einzelnen Teilnehmer.</a:t>
            </a:r>
          </a:p>
          <a:p>
            <a:pPr lvl="1"/>
            <a:r>
              <a:rPr lang="de-DE" dirty="0" smtClean="0"/>
              <a:t>Lösungen dafür könnten sein:</a:t>
            </a:r>
            <a:endParaRPr lang="de-DE" dirty="0" smtClean="0"/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 mehr Transparenz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smtClean="0">
                <a:sym typeface="Wingdings" pitchFamily="2" charset="2"/>
              </a:rPr>
              <a:t> effektiver Informationstausch zwischen Endverbraucher und Hersteller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smtClean="0">
                <a:sym typeface="Wingdings" pitchFamily="2" charset="2"/>
              </a:rPr>
              <a:t> Veränderungen der Bestellintervalle und Bestellverbindlichkeiten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de-DE" sz="4400" dirty="0" smtClean="0"/>
              <a:t>Vielen Dank für die Aufmerksamkeit!</a:t>
            </a:r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Fabian Bartsch, Lena Beneke, Wladimir Klein, Hanna Mensen, Rainer Sinnigen, Anna Stoll </a:t>
            </a:r>
            <a:r>
              <a:rPr lang="de-DE" smtClean="0"/>
              <a:t>und André Wolke</a:t>
            </a:r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Bullwhip</a:t>
            </a:r>
            <a:r>
              <a:rPr lang="de-DE" dirty="0" smtClean="0"/>
              <a:t> Effekt beschreibt…</a:t>
            </a:r>
          </a:p>
          <a:p>
            <a:pPr>
              <a:buNone/>
            </a:pP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Schwankungen der Nachfrage, die sich entlang der </a:t>
            </a:r>
            <a:r>
              <a:rPr lang="de-DE" dirty="0" err="1" smtClean="0"/>
              <a:t>Supply</a:t>
            </a:r>
            <a:r>
              <a:rPr lang="de-DE" dirty="0" smtClean="0"/>
              <a:t> Chain in Richtung </a:t>
            </a:r>
            <a:r>
              <a:rPr lang="de-DE" dirty="0" err="1" smtClean="0"/>
              <a:t>upstream</a:t>
            </a:r>
            <a:r>
              <a:rPr lang="de-DE" dirty="0" smtClean="0"/>
              <a:t> verstärken.</a:t>
            </a:r>
          </a:p>
          <a:p>
            <a:pPr lvl="1"/>
            <a:r>
              <a:rPr lang="de-DE" dirty="0" smtClean="0"/>
              <a:t>D. h. anfänglich geringe Schwankungen im Einzelhandel lösen hohe Schwankungen bei den Lieferanten aus,</a:t>
            </a:r>
          </a:p>
          <a:p>
            <a:pPr lvl="1"/>
            <a:r>
              <a:rPr lang="de-DE" dirty="0" smtClean="0"/>
              <a:t>obwohl die Produkte jedoch nach wie vor in einer konstanten Rate nachgefragt werden.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Bullwhip</a:t>
            </a:r>
            <a:r>
              <a:rPr lang="de-DE" dirty="0" smtClean="0"/>
              <a:t> Effekt anhand des Beispiels Procter &amp; </a:t>
            </a:r>
            <a:r>
              <a:rPr lang="de-DE" dirty="0" err="1" smtClean="0"/>
              <a:t>Gamble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sz="1600" dirty="0" smtClean="0"/>
              <a:t>Steigerungen der Schwankungen im Bedarfsverlauf in Richtung </a:t>
            </a:r>
            <a:r>
              <a:rPr lang="de-DE" sz="1600" dirty="0" err="1" smtClean="0"/>
              <a:t>upstream</a:t>
            </a:r>
            <a:r>
              <a:rPr lang="de-DE" sz="1600" dirty="0" smtClean="0"/>
              <a:t>.</a:t>
            </a:r>
          </a:p>
          <a:p>
            <a:r>
              <a:rPr lang="de-DE" sz="1600" dirty="0" smtClean="0"/>
              <a:t>Die kleinen Ausschläge des Marktes kommen überhöht und zeitverzögert bei den Zulieferern an.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4" name="Grafik 3" descr="Procter&amp;Gamble Bsp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6768752" cy="24941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Vier Hauptursachen für den </a:t>
            </a:r>
            <a:r>
              <a:rPr lang="de-DE" dirty="0" err="1" smtClean="0"/>
              <a:t>Bullwhip</a:t>
            </a:r>
            <a:r>
              <a:rPr lang="de-DE" dirty="0" smtClean="0"/>
              <a:t> Effekt: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Falsche Nachfrageprognosen durch </a:t>
            </a:r>
            <a:r>
              <a:rPr lang="de-DE" dirty="0" err="1" smtClean="0"/>
              <a:t>Informationsasymetrien</a:t>
            </a:r>
            <a:endParaRPr lang="de-DE" dirty="0" smtClean="0"/>
          </a:p>
          <a:p>
            <a:pPr lvl="1"/>
            <a:r>
              <a:rPr lang="de-DE" dirty="0" smtClean="0"/>
              <a:t>Auftragsbündelung, um </a:t>
            </a:r>
            <a:r>
              <a:rPr lang="de-DE" dirty="0" err="1" smtClean="0"/>
              <a:t>K</a:t>
            </a:r>
            <a:r>
              <a:rPr lang="de-DE" sz="1000" dirty="0" err="1" smtClean="0"/>
              <a:t>fix</a:t>
            </a:r>
            <a:r>
              <a:rPr lang="de-DE" dirty="0" smtClean="0"/>
              <a:t> (fixe Kosten pro Bestellung) zu senken oder Mengenrabatte auszuschöpfen</a:t>
            </a:r>
          </a:p>
          <a:p>
            <a:pPr lvl="1"/>
            <a:r>
              <a:rPr lang="de-DE" dirty="0" smtClean="0"/>
              <a:t>Preisschwankungen</a:t>
            </a:r>
          </a:p>
          <a:p>
            <a:pPr lvl="1"/>
            <a:r>
              <a:rPr lang="de-DE" dirty="0" smtClean="0"/>
              <a:t>„Engpasspoker“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Aber dazu gleich mehr…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Forrester 1958/1961: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Untersuchte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das Verhalten dynamischen Prozessen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Zunahme der Schwankungen von Bestellmengen entlang der SC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Wendete lineare/nicht lineare Gleichungssysteme an um mehrstufige Systeme zu modellieren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Bezeichnet den Effekt als rationales Verhaltensmuster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err="1" smtClean="0"/>
              <a:t>Sterman</a:t>
            </a:r>
            <a:r>
              <a:rPr lang="de-DE" dirty="0" smtClean="0"/>
              <a:t> 1989: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Untersuchte die Effekte von Forrester in einem Management-Spiel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Spieler: Händler, Großhändler, Produzent, Zulieferer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Spieler hatten nur lokale Informationen (z.B. Nachfrage der nächsten Stufe) zur Verfügung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Ziel: kostenminimal zu operieren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Es zeigte sich eine Zunahme der Schwankungen der Bestellmengen.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Lee, </a:t>
            </a:r>
            <a:r>
              <a:rPr lang="de-DE" dirty="0" err="1" smtClean="0"/>
              <a:t>Padmanabhan</a:t>
            </a:r>
            <a:r>
              <a:rPr lang="de-DE" dirty="0" smtClean="0"/>
              <a:t> und Wang1997: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Untersuchten das geplante oder ungeplante Zusammenfallen von Kundenbestellungen mit Hilfe der Statistik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Modell besteht aus Produzenten und Händler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I.d.R. nach der 2. Stufe kein Marktverhalten </a:t>
            </a:r>
            <a:r>
              <a:rPr lang="de-DE" smtClean="0"/>
              <a:t>mehr erkennbar</a:t>
            </a:r>
            <a:endParaRPr lang="de-DE" dirty="0" smtClean="0"/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Planbarkeit + Reaktionsfähigkeit der Kette ist sehr stark eingeschränkt.</a:t>
            </a:r>
          </a:p>
          <a:p>
            <a:pPr>
              <a:lnSpc>
                <a:spcPct val="150000"/>
              </a:lnSpc>
              <a:buNone/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vier Hauptursachen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Falsche Nachfrageprognose durch Informationsasymmetrien (Demand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Engpasspoker (</a:t>
            </a:r>
            <a:r>
              <a:rPr lang="de-DE" dirty="0" err="1" smtClean="0"/>
              <a:t>Rationing</a:t>
            </a:r>
            <a:r>
              <a:rPr lang="de-DE" dirty="0" smtClean="0"/>
              <a:t> Game)</a:t>
            </a:r>
          </a:p>
          <a:p>
            <a:r>
              <a:rPr lang="de-DE" dirty="0" smtClean="0"/>
              <a:t>Auftragsbündelung (Order </a:t>
            </a:r>
            <a:r>
              <a:rPr lang="de-DE" dirty="0" err="1" smtClean="0"/>
              <a:t>Batching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Preisschwankungen (Price </a:t>
            </a:r>
            <a:r>
              <a:rPr lang="de-DE" dirty="0" err="1" smtClean="0"/>
              <a:t>Variations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789</Words>
  <Application>Microsoft Office PowerPoint</Application>
  <PresentationFormat>Bildschirmpräsentation (4:3)</PresentationFormat>
  <Paragraphs>166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Nereus</vt:lpstr>
      <vt:lpstr>The Bullwhip Effect</vt:lpstr>
      <vt:lpstr>1. Einleitung</vt:lpstr>
      <vt:lpstr>1. Einleitung</vt:lpstr>
      <vt:lpstr>1. Einleitung</vt:lpstr>
      <vt:lpstr>1. Einleitung</vt:lpstr>
      <vt:lpstr>2. Literatur</vt:lpstr>
      <vt:lpstr>2. Literatur</vt:lpstr>
      <vt:lpstr>2. Literatur</vt:lpstr>
      <vt:lpstr>Die vier Hauptursachen</vt:lpstr>
      <vt:lpstr>Verarbeitung der Nachfrageinformationen</vt:lpstr>
      <vt:lpstr>Verarbeitung der Nachfrageinformationen</vt:lpstr>
      <vt:lpstr>Engpasspoker </vt:lpstr>
      <vt:lpstr>Engpasspoker</vt:lpstr>
      <vt:lpstr>Engpasspoker</vt:lpstr>
      <vt:lpstr>Engpasspoker</vt:lpstr>
      <vt:lpstr>engpasspoker </vt:lpstr>
      <vt:lpstr>Engpasspoker</vt:lpstr>
      <vt:lpstr>Auftragsbündelung  (Order Batching)</vt:lpstr>
      <vt:lpstr>Auftragsbündelung  (Order Batching)</vt:lpstr>
      <vt:lpstr>Auftragsbündelung  (Order Batching)</vt:lpstr>
      <vt:lpstr>Preisschwankungen</vt:lpstr>
      <vt:lpstr>Zusammenfassung</vt:lpstr>
      <vt:lpstr>Folie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Bullwhip Effect</dc:title>
  <dc:creator>Wladimir</dc:creator>
  <cp:lastModifiedBy>Hanna</cp:lastModifiedBy>
  <cp:revision>28</cp:revision>
  <dcterms:created xsi:type="dcterms:W3CDTF">2011-05-24T15:02:25Z</dcterms:created>
  <dcterms:modified xsi:type="dcterms:W3CDTF">2011-05-29T21:38:45Z</dcterms:modified>
</cp:coreProperties>
</file>