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0" r:id="rId7"/>
    <p:sldId id="271" r:id="rId8"/>
    <p:sldId id="272" r:id="rId9"/>
    <p:sldId id="273" r:id="rId10"/>
    <p:sldId id="277" r:id="rId11"/>
    <p:sldId id="275" r:id="rId12"/>
    <p:sldId id="274" r:id="rId13"/>
    <p:sldId id="278" r:id="rId14"/>
    <p:sldId id="267" r:id="rId15"/>
    <p:sldId id="268" r:id="rId16"/>
  </p:sldIdLst>
  <p:sldSz cx="9144000" cy="6858000" type="screen4x3"/>
  <p:notesSz cx="6877050" cy="96535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8D9D-74C5-4B26-97D6-A9E7E99B8CA8}" type="datetimeFigureOut">
              <a:rPr lang="de-DE" smtClean="0"/>
              <a:pPr/>
              <a:t>17.05.2011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E59E-9221-4E38-82D7-EB7162963AE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8D9D-74C5-4B26-97D6-A9E7E99B8CA8}" type="datetimeFigureOut">
              <a:rPr lang="de-DE" smtClean="0"/>
              <a:pPr/>
              <a:t>17.05.2011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E59E-9221-4E38-82D7-EB7162963AE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8D9D-74C5-4B26-97D6-A9E7E99B8CA8}" type="datetimeFigureOut">
              <a:rPr lang="de-DE" smtClean="0"/>
              <a:pPr/>
              <a:t>17.05.2011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E59E-9221-4E38-82D7-EB7162963AE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8D9D-74C5-4B26-97D6-A9E7E99B8CA8}" type="datetimeFigureOut">
              <a:rPr lang="de-DE" smtClean="0"/>
              <a:pPr/>
              <a:t>17.05.2011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E59E-9221-4E38-82D7-EB7162963AE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8D9D-74C5-4B26-97D6-A9E7E99B8CA8}" type="datetimeFigureOut">
              <a:rPr lang="de-DE" smtClean="0"/>
              <a:pPr/>
              <a:t>17.05.2011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E59E-9221-4E38-82D7-EB7162963AE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8D9D-74C5-4B26-97D6-A9E7E99B8CA8}" type="datetimeFigureOut">
              <a:rPr lang="de-DE" smtClean="0"/>
              <a:pPr/>
              <a:t>17.05.2011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E59E-9221-4E38-82D7-EB7162963AE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8D9D-74C5-4B26-97D6-A9E7E99B8CA8}" type="datetimeFigureOut">
              <a:rPr lang="de-DE" smtClean="0"/>
              <a:pPr/>
              <a:t>17.05.2011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E59E-9221-4E38-82D7-EB7162963AE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8D9D-74C5-4B26-97D6-A9E7E99B8CA8}" type="datetimeFigureOut">
              <a:rPr lang="de-DE" smtClean="0"/>
              <a:pPr/>
              <a:t>17.05.2011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E59E-9221-4E38-82D7-EB7162963AE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8D9D-74C5-4B26-97D6-A9E7E99B8CA8}" type="datetimeFigureOut">
              <a:rPr lang="de-DE" smtClean="0"/>
              <a:pPr/>
              <a:t>17.05.2011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E59E-9221-4E38-82D7-EB7162963AE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8D9D-74C5-4B26-97D6-A9E7E99B8CA8}" type="datetimeFigureOut">
              <a:rPr lang="de-DE" smtClean="0"/>
              <a:pPr/>
              <a:t>17.05.2011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E59E-9221-4E38-82D7-EB7162963AE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8D9D-74C5-4B26-97D6-A9E7E99B8CA8}" type="datetimeFigureOut">
              <a:rPr lang="de-DE" smtClean="0"/>
              <a:pPr/>
              <a:t>17.05.2011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E59E-9221-4E38-82D7-EB7162963AE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8D9D-74C5-4B26-97D6-A9E7E99B8CA8}" type="datetimeFigureOut">
              <a:rPr lang="de-DE" smtClean="0"/>
              <a:pPr/>
              <a:t>17.05.2011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DE59E-9221-4E38-82D7-EB7162963AE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6" descr="китайский-завод-фото.jpg"/>
          <p:cNvPicPr>
            <a:picLocks noChangeAspect="1"/>
          </p:cNvPicPr>
          <p:nvPr/>
        </p:nvPicPr>
        <p:blipFill>
          <a:blip r:embed="rId2"/>
          <a:srcRect l="6400" r="6400"/>
          <a:stretch>
            <a:fillRect/>
          </a:stretch>
        </p:blipFill>
        <p:spPr>
          <a:xfrm>
            <a:off x="214282" y="137828"/>
            <a:ext cx="8715436" cy="5720064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71472" y="1142984"/>
            <a:ext cx="8072494" cy="566738"/>
          </a:xfrm>
        </p:spPr>
        <p:txBody>
          <a:bodyPr>
            <a:noAutofit/>
          </a:bodyPr>
          <a:lstStyle/>
          <a:p>
            <a:pPr algn="ctr"/>
            <a:r>
              <a:rPr lang="de-DE" sz="7200" dirty="0" smtClean="0"/>
              <a:t>Billig ist relativ</a:t>
            </a:r>
            <a:endParaRPr lang="de-DE" sz="72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2"/>
          </p:nvPr>
        </p:nvSpPr>
        <p:spPr>
          <a:xfrm>
            <a:off x="214282" y="5929330"/>
            <a:ext cx="8643998" cy="642942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de-DE" sz="3200" dirty="0" err="1" smtClean="0"/>
              <a:t>Quelle:www.asienkurier.com</a:t>
            </a:r>
            <a:endParaRPr lang="de-DE" sz="3200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sz="7400" b="1" dirty="0" smtClean="0">
                <a:latin typeface="Arial" pitchFamily="34" charset="0"/>
                <a:cs typeface="Arial" pitchFamily="34" charset="0"/>
              </a:rPr>
              <a:t> von </a:t>
            </a:r>
            <a:r>
              <a:rPr lang="de-DE" sz="7400" b="1" dirty="0" err="1" smtClean="0">
                <a:latin typeface="Arial" pitchFamily="34" charset="0"/>
                <a:cs typeface="Arial" pitchFamily="34" charset="0"/>
              </a:rPr>
              <a:t>Yuliya</a:t>
            </a:r>
            <a:r>
              <a:rPr lang="de-DE" sz="7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7400" b="1" dirty="0" err="1" smtClean="0">
                <a:latin typeface="Arial" pitchFamily="34" charset="0"/>
                <a:cs typeface="Arial" pitchFamily="34" charset="0"/>
              </a:rPr>
              <a:t>Lantseva</a:t>
            </a:r>
            <a:r>
              <a:rPr lang="de-DE" sz="74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de-DE" sz="7400" b="1" dirty="0" smtClean="0">
                <a:latin typeface="Arial" pitchFamily="34" charset="0"/>
                <a:cs typeface="Arial" pitchFamily="34" charset="0"/>
              </a:rPr>
              <a:t>Ann </a:t>
            </a:r>
            <a:r>
              <a:rPr lang="de-DE" sz="7400" b="1" dirty="0" smtClean="0">
                <a:latin typeface="Arial" pitchFamily="34" charset="0"/>
                <a:cs typeface="Arial" pitchFamily="34" charset="0"/>
              </a:rPr>
              <a:t>Kathrin </a:t>
            </a:r>
            <a:r>
              <a:rPr lang="de-DE" sz="7400" b="1" dirty="0" smtClean="0">
                <a:latin typeface="Arial" pitchFamily="34" charset="0"/>
                <a:cs typeface="Arial" pitchFamily="34" charset="0"/>
              </a:rPr>
              <a:t>Loh, </a:t>
            </a:r>
            <a:r>
              <a:rPr lang="de-DE" sz="7400" b="1" dirty="0" err="1" smtClean="0">
                <a:latin typeface="Arial" pitchFamily="34" charset="0"/>
                <a:cs typeface="Arial" pitchFamily="34" charset="0"/>
              </a:rPr>
              <a:t>Annkathrin</a:t>
            </a:r>
            <a:r>
              <a:rPr lang="de-DE" sz="7400" b="1" smtClean="0">
                <a:latin typeface="Arial" pitchFamily="34" charset="0"/>
                <a:cs typeface="Arial" pitchFamily="34" charset="0"/>
              </a:rPr>
              <a:t> Eilermann</a:t>
            </a:r>
            <a:endParaRPr lang="de-DE" sz="7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pPr>
              <a:buNone/>
            </a:pPr>
            <a:endParaRPr lang="de-DE" sz="9600" dirty="0" smtClean="0">
              <a:sym typeface="Wingdings" pitchFamily="2" charset="2"/>
            </a:endParaRPr>
          </a:p>
          <a:p>
            <a:pPr>
              <a:buNone/>
            </a:pPr>
            <a:r>
              <a:rPr lang="de-DE" sz="9600" dirty="0" smtClean="0">
                <a:sym typeface="Wingdings" pitchFamily="2" charset="2"/>
              </a:rPr>
              <a:t> 	Umwelt-				</a:t>
            </a:r>
            <a:r>
              <a:rPr lang="de-DE" sz="9600" dirty="0" err="1" smtClean="0">
                <a:sym typeface="Wingdings" pitchFamily="2" charset="2"/>
              </a:rPr>
              <a:t>belastung</a:t>
            </a:r>
            <a:endParaRPr lang="de-DE" sz="9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de-DE" sz="5400" dirty="0" smtClean="0"/>
              <a:t>	Global Sourcing</a:t>
            </a:r>
          </a:p>
          <a:p>
            <a:pPr algn="ctr">
              <a:buNone/>
            </a:pPr>
            <a:r>
              <a:rPr lang="de-DE" sz="5400" dirty="0" smtClean="0"/>
              <a:t>verlangt eine komplexe</a:t>
            </a:r>
          </a:p>
          <a:p>
            <a:pPr algn="ctr">
              <a:buNone/>
            </a:pPr>
            <a:r>
              <a:rPr lang="de-DE" sz="5400" dirty="0" smtClean="0"/>
              <a:t>Logistikplanung.</a:t>
            </a:r>
            <a:endParaRPr lang="de-DE" sz="5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30000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Straffe Kontrolle über die Tätigkeit des</a:t>
            </a:r>
          </a:p>
          <a:p>
            <a:pPr>
              <a:buSzPct val="130000"/>
              <a:buNone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		Lieferanten</a:t>
            </a:r>
          </a:p>
          <a:p>
            <a:pPr>
              <a:buSzPct val="130000"/>
              <a:buNone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(z. B. Unangemeldeter Besuch im Zwischenlager)</a:t>
            </a:r>
          </a:p>
          <a:p>
            <a:pPr>
              <a:buSzPct val="130000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Einstellung eines versierten Dienstleisters</a:t>
            </a:r>
          </a:p>
          <a:p>
            <a:pPr>
              <a:buSzPct val="130000"/>
              <a:buNone/>
            </a:pPr>
            <a:r>
              <a:rPr lang="de-DE" sz="22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Speziell für Planung und Durchführung der 	gesamten logistischen Operationen</a:t>
            </a:r>
          </a:p>
          <a:p>
            <a:pPr>
              <a:buSzPct val="130000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Gute Beziehungen</a:t>
            </a:r>
          </a:p>
          <a:p>
            <a:pPr>
              <a:buSzPct val="130000"/>
              <a:buNone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z.B. beim Zoll in Asien</a:t>
            </a:r>
            <a:endParaRPr lang="de-DE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Sozialverträglichkeit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158" y="307181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Beispiel: Nokia Werk in Bochum.</a:t>
            </a:r>
          </a:p>
          <a:p>
            <a:pPr>
              <a:buNone/>
            </a:pPr>
            <a:endParaRPr lang="de-DE" sz="2000" dirty="0" smtClean="0"/>
          </a:p>
          <a:p>
            <a:r>
              <a:rPr lang="de-DE" dirty="0" smtClean="0"/>
              <a:t>Verlust von Arbeitsplätzen durch Werksverlegung in LCC Rumänien.</a:t>
            </a:r>
            <a:br>
              <a:rPr lang="de-DE" dirty="0" smtClean="0"/>
            </a:br>
            <a:endParaRPr lang="de-DE" sz="2000" dirty="0" smtClean="0"/>
          </a:p>
          <a:p>
            <a:r>
              <a:rPr lang="de-DE" dirty="0" smtClean="0"/>
              <a:t>Imageverlust für Nokia -&gt; drastischer</a:t>
            </a:r>
            <a:br>
              <a:rPr lang="de-DE" dirty="0" smtClean="0"/>
            </a:br>
            <a:r>
              <a:rPr lang="de-DE" dirty="0" smtClean="0"/>
              <a:t>Verkaufseinbruch in Deutschland.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794"/>
            <a:ext cx="4214842" cy="235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785794"/>
            <a:ext cx="435564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282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sz="6000" dirty="0" smtClean="0">
                <a:latin typeface="Arial" pitchFamily="34" charset="0"/>
                <a:cs typeface="Arial" pitchFamily="34" charset="0"/>
              </a:rPr>
              <a:t>Fazit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Blip>
                <a:blip r:embed="rId2"/>
              </a:buBlip>
            </a:pPr>
            <a:r>
              <a:rPr lang="de-DE" dirty="0" smtClean="0"/>
              <a:t>Die genannten Lösungsansätze relativieren den</a:t>
            </a:r>
          </a:p>
          <a:p>
            <a:pPr>
              <a:buNone/>
            </a:pPr>
            <a:r>
              <a:rPr lang="de-DE" dirty="0" smtClean="0"/>
              <a:t>    ursprünglichen Kostenvorteil.</a:t>
            </a:r>
          </a:p>
          <a:p>
            <a:pPr>
              <a:buBlip>
                <a:blip r:embed="rId2"/>
              </a:buBlip>
            </a:pPr>
            <a:r>
              <a:rPr lang="de-DE" dirty="0" smtClean="0"/>
              <a:t> Zielkonflikt zwischen Preis und Qualität (QSDFC).</a:t>
            </a:r>
          </a:p>
          <a:p>
            <a:pPr>
              <a:buBlip>
                <a:blip r:embed="rId2"/>
              </a:buBlip>
            </a:pPr>
            <a:r>
              <a:rPr lang="de-DE" dirty="0" smtClean="0"/>
              <a:t>Kosten       Sicherheit       Zuverlässigkeit</a:t>
            </a:r>
          </a:p>
          <a:p>
            <a:pPr>
              <a:buBlip>
                <a:blip r:embed="rId2"/>
              </a:buBlip>
            </a:pPr>
            <a:r>
              <a:rPr lang="de-DE" dirty="0" smtClean="0"/>
              <a:t> Die absolute Zuverlässigkeit der Lieferanten ist</a:t>
            </a:r>
          </a:p>
          <a:p>
            <a:pPr>
              <a:buNone/>
            </a:pPr>
            <a:r>
              <a:rPr lang="de-DE" dirty="0" smtClean="0"/>
              <a:t>     essentielle für Just in Time/</a:t>
            </a:r>
            <a:r>
              <a:rPr lang="de-DE" dirty="0" err="1" smtClean="0"/>
              <a:t>Sequence</a:t>
            </a:r>
            <a:r>
              <a:rPr lang="de-DE" dirty="0" smtClean="0"/>
              <a:t> oder</a:t>
            </a:r>
          </a:p>
          <a:p>
            <a:pPr>
              <a:buNone/>
            </a:pPr>
            <a:r>
              <a:rPr lang="de-DE" dirty="0" smtClean="0"/>
              <a:t>     </a:t>
            </a:r>
            <a:r>
              <a:rPr lang="de-DE" dirty="0" err="1" smtClean="0"/>
              <a:t>Pullproduktionen</a:t>
            </a:r>
            <a:r>
              <a:rPr lang="de-DE" dirty="0" smtClean="0"/>
              <a:t> (sonst tritt „</a:t>
            </a:r>
            <a:r>
              <a:rPr lang="de-DE" dirty="0" err="1" smtClean="0"/>
              <a:t>Starving</a:t>
            </a:r>
            <a:r>
              <a:rPr lang="de-DE" dirty="0" smtClean="0"/>
              <a:t>“ ein)</a:t>
            </a:r>
          </a:p>
          <a:p>
            <a:pPr>
              <a:buBlip>
                <a:blip r:embed="rId2"/>
              </a:buBlip>
            </a:pPr>
            <a:r>
              <a:rPr lang="de-DE" dirty="0" smtClean="0"/>
              <a:t>Lieferant muss zum „Besten Freund“ werden</a:t>
            </a:r>
          </a:p>
        </p:txBody>
      </p:sp>
      <p:sp>
        <p:nvSpPr>
          <p:cNvPr id="4" name="Pfeil nach links und rechts 3"/>
          <p:cNvSpPr/>
          <p:nvPr/>
        </p:nvSpPr>
        <p:spPr>
          <a:xfrm>
            <a:off x="2071670" y="3429000"/>
            <a:ext cx="357190" cy="214314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links und rechts 4"/>
          <p:cNvSpPr/>
          <p:nvPr/>
        </p:nvSpPr>
        <p:spPr>
          <a:xfrm>
            <a:off x="4143372" y="3429000"/>
            <a:ext cx="428628" cy="198880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Vielen Dank für Eure Aufmerksamkeit!</a:t>
            </a:r>
            <a:br>
              <a:rPr lang="de-DE" b="1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miley 3"/>
          <p:cNvSpPr/>
          <p:nvPr/>
        </p:nvSpPr>
        <p:spPr>
          <a:xfrm>
            <a:off x="7500958" y="5357826"/>
            <a:ext cx="914400" cy="9144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flugzeug_schiff_lkw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868" y="1428736"/>
            <a:ext cx="5929354" cy="5857916"/>
          </a:xfrm>
        </p:spPr>
      </p:pic>
      <p:sp>
        <p:nvSpPr>
          <p:cNvPr id="7" name="Textplatzhalter 6"/>
          <p:cNvSpPr>
            <a:spLocks noGrp="1"/>
          </p:cNvSpPr>
          <p:nvPr>
            <p:ph type="body" sz="half" idx="2"/>
          </p:nvPr>
        </p:nvSpPr>
        <p:spPr>
          <a:xfrm>
            <a:off x="428596" y="1785926"/>
            <a:ext cx="4543428" cy="4768865"/>
          </a:xfrm>
        </p:spPr>
        <p:txBody>
          <a:bodyPr>
            <a:normAutofit/>
          </a:bodyPr>
          <a:lstStyle/>
          <a:p>
            <a:pPr>
              <a:buSzPct val="200000"/>
              <a:buBlip>
                <a:blip r:embed="rId3"/>
              </a:buBlip>
            </a:pPr>
            <a:endParaRPr lang="de-DE" sz="2400" dirty="0" smtClean="0"/>
          </a:p>
          <a:p>
            <a:pPr>
              <a:buSzPct val="200000"/>
              <a:buBlip>
                <a:blip r:embed="rId3"/>
              </a:buBlip>
            </a:pPr>
            <a:r>
              <a:rPr lang="de-DE" sz="2400" dirty="0" smtClean="0"/>
              <a:t>Einführung</a:t>
            </a:r>
            <a:endParaRPr lang="de-DE" sz="2400" dirty="0"/>
          </a:p>
          <a:p>
            <a:pPr>
              <a:buSzPct val="200000"/>
              <a:buBlip>
                <a:blip r:embed="rId3"/>
              </a:buBlip>
            </a:pPr>
            <a:r>
              <a:rPr lang="de-DE" sz="2400" dirty="0" smtClean="0"/>
              <a:t>Was </a:t>
            </a:r>
            <a:r>
              <a:rPr lang="de-DE" sz="2400" dirty="0"/>
              <a:t>ist Global Sourcing?</a:t>
            </a:r>
          </a:p>
          <a:p>
            <a:pPr>
              <a:buSzPct val="200000"/>
              <a:buBlip>
                <a:blip r:embed="rId3"/>
              </a:buBlip>
            </a:pPr>
            <a:r>
              <a:rPr lang="de-DE" sz="2400" dirty="0" smtClean="0"/>
              <a:t>Problemstellung </a:t>
            </a:r>
            <a:r>
              <a:rPr lang="de-DE" sz="2400" dirty="0"/>
              <a:t>bzgl</a:t>
            </a:r>
            <a:r>
              <a:rPr lang="de-DE" sz="2400" dirty="0" smtClean="0"/>
              <a:t>.      	Transport &amp; </a:t>
            </a:r>
            <a:r>
              <a:rPr lang="de-DE" sz="2400" dirty="0"/>
              <a:t>Zeit</a:t>
            </a:r>
          </a:p>
          <a:p>
            <a:pPr>
              <a:buSzPct val="200000"/>
              <a:buBlip>
                <a:blip r:embed="rId3"/>
              </a:buBlip>
            </a:pPr>
            <a:r>
              <a:rPr lang="de-DE" sz="2400" dirty="0" smtClean="0"/>
              <a:t> </a:t>
            </a:r>
            <a:r>
              <a:rPr lang="de-DE" sz="2400" dirty="0"/>
              <a:t>Versteckte Kosten</a:t>
            </a:r>
          </a:p>
          <a:p>
            <a:pPr>
              <a:buSzPct val="200000"/>
              <a:buBlip>
                <a:blip r:embed="rId3"/>
              </a:buBlip>
            </a:pPr>
            <a:r>
              <a:rPr lang="de-DE" sz="2400" dirty="0" smtClean="0"/>
              <a:t> Lösungsansätze </a:t>
            </a:r>
            <a:r>
              <a:rPr lang="de-DE" sz="2400" dirty="0"/>
              <a:t>für die </a:t>
            </a:r>
            <a:r>
              <a:rPr lang="de-DE" sz="2400" dirty="0" smtClean="0"/>
              <a:t>UN</a:t>
            </a:r>
            <a:endParaRPr lang="de-DE" sz="2400" dirty="0"/>
          </a:p>
          <a:p>
            <a:pPr>
              <a:buSzPct val="200000"/>
              <a:buBlip>
                <a:blip r:embed="rId3"/>
              </a:buBlip>
            </a:pPr>
            <a:r>
              <a:rPr lang="de-DE" sz="2400" dirty="0" smtClean="0"/>
              <a:t> </a:t>
            </a:r>
            <a:r>
              <a:rPr lang="de-DE" sz="2400" dirty="0"/>
              <a:t>Zuverlässigkeit beim Transport</a:t>
            </a:r>
          </a:p>
          <a:p>
            <a:pPr>
              <a:buSzPct val="200000"/>
              <a:buBlip>
                <a:blip r:embed="rId3"/>
              </a:buBlip>
            </a:pPr>
            <a:r>
              <a:rPr lang="de-DE" sz="2400" dirty="0" smtClean="0"/>
              <a:t> </a:t>
            </a:r>
            <a:r>
              <a:rPr lang="de-DE" sz="2400" dirty="0"/>
              <a:t>Sozialverträglichkeit</a:t>
            </a:r>
          </a:p>
          <a:p>
            <a:pPr>
              <a:buSzPct val="200000"/>
              <a:buBlip>
                <a:blip r:embed="rId3"/>
              </a:buBlip>
            </a:pPr>
            <a:r>
              <a:rPr lang="de-DE" sz="2400" dirty="0" smtClean="0"/>
              <a:t> </a:t>
            </a:r>
            <a:r>
              <a:rPr lang="de-DE" sz="2400" dirty="0"/>
              <a:t>Fazit</a:t>
            </a:r>
            <a:endParaRPr lang="de-DE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58204" cy="577868"/>
          </a:xfrm>
        </p:spPr>
        <p:txBody>
          <a:bodyPr>
            <a:noAutofit/>
          </a:bodyPr>
          <a:lstStyle/>
          <a:p>
            <a:pPr algn="ctr"/>
            <a:r>
              <a:rPr lang="de-DE" sz="5400" dirty="0" smtClean="0">
                <a:latin typeface="Arial" pitchFamily="34" charset="0"/>
                <a:cs typeface="Arial" pitchFamily="34" charset="0"/>
              </a:rPr>
              <a:t>Überblick</a:t>
            </a:r>
            <a:endParaRPr lang="de-DE" sz="5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4000528" cy="642942"/>
          </a:xfrm>
        </p:spPr>
        <p:txBody>
          <a:bodyPr>
            <a:noAutofit/>
          </a:bodyPr>
          <a:lstStyle/>
          <a:p>
            <a:pPr algn="ctr"/>
            <a:r>
              <a:rPr lang="de-DE" sz="4400" dirty="0">
                <a:latin typeface="Arial" pitchFamily="34" charset="0"/>
                <a:cs typeface="Arial" pitchFamily="34" charset="0"/>
              </a:rPr>
              <a:t>Einführung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28596" y="1714488"/>
            <a:ext cx="3714776" cy="4691063"/>
          </a:xfrm>
        </p:spPr>
        <p:txBody>
          <a:bodyPr/>
          <a:lstStyle/>
          <a:p>
            <a:pPr>
              <a:buSzPct val="130000"/>
              <a:buBlip>
                <a:blip r:embed="rId2"/>
              </a:buBlip>
            </a:pPr>
            <a:r>
              <a:rPr lang="de-DE" sz="1900" dirty="0">
                <a:latin typeface="Arial" pitchFamily="34" charset="0"/>
                <a:cs typeface="Arial" pitchFamily="34" charset="0"/>
              </a:rPr>
              <a:t>Lohnkostenvorteil in LCC. </a:t>
            </a:r>
            <a:r>
              <a:rPr lang="de-DE" sz="1900" dirty="0" smtClean="0">
                <a:latin typeface="Arial" pitchFamily="34" charset="0"/>
                <a:cs typeface="Arial" pitchFamily="34" charset="0"/>
              </a:rPr>
              <a:t>	(Low  </a:t>
            </a:r>
            <a:r>
              <a:rPr lang="de-DE" sz="1900" dirty="0" err="1" smtClean="0">
                <a:latin typeface="Arial" pitchFamily="34" charset="0"/>
                <a:cs typeface="Arial" pitchFamily="34" charset="0"/>
              </a:rPr>
              <a:t>Cost</a:t>
            </a:r>
            <a:r>
              <a:rPr lang="de-DE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900" dirty="0">
                <a:latin typeface="Arial" pitchFamily="34" charset="0"/>
                <a:cs typeface="Arial" pitchFamily="34" charset="0"/>
              </a:rPr>
              <a:t>Countries</a:t>
            </a:r>
            <a:r>
              <a:rPr lang="de-DE" sz="19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ctr">
              <a:buSzPct val="130000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  90 </a:t>
            </a:r>
            <a:r>
              <a:rPr lang="de-DE" sz="2400" dirty="0">
                <a:latin typeface="Arial" pitchFamily="34" charset="0"/>
                <a:cs typeface="Arial" pitchFamily="34" charset="0"/>
              </a:rPr>
              <a:t>– 95 % unter 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deutschem  Niveau</a:t>
            </a:r>
          </a:p>
          <a:p>
            <a:pPr>
              <a:buSzPct val="130000"/>
              <a:buBlip>
                <a:blip r:embed="rId2"/>
              </a:buBlip>
            </a:pPr>
            <a:endParaRPr lang="de-DE" sz="1900" dirty="0">
              <a:latin typeface="Arial" pitchFamily="34" charset="0"/>
              <a:cs typeface="Arial" pitchFamily="34" charset="0"/>
            </a:endParaRPr>
          </a:p>
          <a:p>
            <a:pPr>
              <a:buSzPct val="130000"/>
              <a:buBlip>
                <a:blip r:embed="rId2"/>
              </a:buBlip>
            </a:pPr>
            <a:r>
              <a:rPr lang="de-DE" sz="1900" dirty="0" smtClean="0">
                <a:latin typeface="Arial" pitchFamily="34" charset="0"/>
                <a:cs typeface="Arial" pitchFamily="34" charset="0"/>
              </a:rPr>
              <a:t> Intelligente Lieferantenwahl 	Senkung </a:t>
            </a:r>
            <a:r>
              <a:rPr lang="de-DE" sz="1900" dirty="0">
                <a:latin typeface="Arial" pitchFamily="34" charset="0"/>
                <a:cs typeface="Arial" pitchFamily="34" charset="0"/>
              </a:rPr>
              <a:t>der Kosten</a:t>
            </a:r>
            <a:r>
              <a:rPr lang="de-DE" sz="19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SzPct val="130000"/>
            </a:pPr>
            <a:endParaRPr lang="de-DE" sz="1900" dirty="0">
              <a:latin typeface="Arial" pitchFamily="34" charset="0"/>
              <a:cs typeface="Arial" pitchFamily="34" charset="0"/>
            </a:endParaRPr>
          </a:p>
          <a:p>
            <a:pPr>
              <a:buSzPct val="130000"/>
              <a:buBlip>
                <a:blip r:embed="rId2"/>
              </a:buBlip>
            </a:pPr>
            <a:r>
              <a:rPr lang="de-DE" sz="1900" dirty="0" smtClean="0">
                <a:latin typeface="Arial" pitchFamily="34" charset="0"/>
                <a:cs typeface="Arial" pitchFamily="34" charset="0"/>
              </a:rPr>
              <a:t>China </a:t>
            </a:r>
            <a:r>
              <a:rPr lang="de-DE" sz="1900" dirty="0">
                <a:latin typeface="Arial" pitchFamily="34" charset="0"/>
                <a:cs typeface="Arial" pitchFamily="34" charset="0"/>
              </a:rPr>
              <a:t>&amp; Indien attraktive</a:t>
            </a:r>
          </a:p>
          <a:p>
            <a:pPr>
              <a:buSzPct val="130000"/>
            </a:pPr>
            <a:r>
              <a:rPr lang="de-DE" sz="1900" dirty="0" smtClean="0">
                <a:latin typeface="Arial" pitchFamily="34" charset="0"/>
                <a:cs typeface="Arial" pitchFamily="34" charset="0"/>
              </a:rPr>
              <a:t>    Beschaffungsmärkte.</a:t>
            </a:r>
          </a:p>
          <a:p>
            <a:pPr>
              <a:buSzPct val="130000"/>
              <a:buBlip>
                <a:blip r:embed="rId2"/>
              </a:buBlip>
            </a:pPr>
            <a:endParaRPr lang="de-DE" sz="1900" dirty="0">
              <a:latin typeface="Arial" pitchFamily="34" charset="0"/>
              <a:cs typeface="Arial" pitchFamily="34" charset="0"/>
            </a:endParaRPr>
          </a:p>
          <a:p>
            <a:pPr>
              <a:buSzPct val="130000"/>
              <a:buBlip>
                <a:blip r:embed="rId2"/>
              </a:buBlip>
            </a:pPr>
            <a:r>
              <a:rPr lang="de-DE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900" dirty="0">
                <a:latin typeface="Arial" pitchFamily="34" charset="0"/>
                <a:cs typeface="Arial" pitchFamily="34" charset="0"/>
              </a:rPr>
              <a:t>Weitere Steigerung </a:t>
            </a:r>
            <a:r>
              <a:rPr lang="de-DE" sz="1900" dirty="0" smtClean="0">
                <a:latin typeface="Arial" pitchFamily="34" charset="0"/>
                <a:cs typeface="Arial" pitchFamily="34" charset="0"/>
              </a:rPr>
              <a:t>der                                                                       </a:t>
            </a:r>
          </a:p>
          <a:p>
            <a:pPr>
              <a:buSzPct val="130000"/>
            </a:pPr>
            <a:r>
              <a:rPr lang="de-DE" sz="1900" dirty="0" smtClean="0">
                <a:latin typeface="Arial" pitchFamily="34" charset="0"/>
                <a:cs typeface="Arial" pitchFamily="34" charset="0"/>
              </a:rPr>
              <a:t>    Billigimporte </a:t>
            </a:r>
            <a:r>
              <a:rPr lang="de-DE" sz="1900" dirty="0">
                <a:latin typeface="Arial" pitchFamily="34" charset="0"/>
                <a:cs typeface="Arial" pitchFamily="34" charset="0"/>
              </a:rPr>
              <a:t>geplant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" name="Pfeil nach rechts 5"/>
          <p:cNvSpPr/>
          <p:nvPr/>
        </p:nvSpPr>
        <p:spPr>
          <a:xfrm>
            <a:off x="857224" y="3929066"/>
            <a:ext cx="428628" cy="1428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4" descr="arbeiterinne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428604"/>
            <a:ext cx="3929090" cy="3214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3" descr="C:\Users\Yuliya\Desktop\UNI8\Produktion\Ü\Referat\Foxconn_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3286124"/>
            <a:ext cx="3929090" cy="30718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HR Glob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4810" y="1285860"/>
            <a:ext cx="4929190" cy="5143535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-214346" y="571480"/>
            <a:ext cx="5543560" cy="1162050"/>
          </a:xfrm>
        </p:spPr>
        <p:txBody>
          <a:bodyPr>
            <a:normAutofit/>
          </a:bodyPr>
          <a:lstStyle/>
          <a:p>
            <a:pPr algn="ctr"/>
            <a:r>
              <a:rPr lang="de-DE" sz="3000" dirty="0" smtClean="0">
                <a:latin typeface="Arial" pitchFamily="34" charset="0"/>
                <a:cs typeface="Arial" pitchFamily="34" charset="0"/>
              </a:rPr>
              <a:t>Was ist Global Sourcing?</a:t>
            </a:r>
            <a:br>
              <a:rPr lang="de-DE" sz="3000" dirty="0" smtClean="0">
                <a:latin typeface="Arial" pitchFamily="34" charset="0"/>
                <a:cs typeface="Arial" pitchFamily="34" charset="0"/>
              </a:rPr>
            </a:br>
            <a:endParaRPr lang="de-DE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half" idx="2"/>
          </p:nvPr>
        </p:nvSpPr>
        <p:spPr>
          <a:xfrm>
            <a:off x="214282" y="2571744"/>
            <a:ext cx="4543428" cy="2493966"/>
          </a:xfrm>
        </p:spPr>
        <p:txBody>
          <a:bodyPr>
            <a:normAutofit/>
          </a:bodyPr>
          <a:lstStyle/>
          <a:p>
            <a:pPr>
              <a:buSzPct val="130000"/>
              <a:buBlip>
                <a:blip r:embed="rId3"/>
              </a:buBlip>
            </a:pPr>
            <a:r>
              <a:rPr lang="de-DE" sz="2400" dirty="0" smtClean="0"/>
              <a:t>Der Begriff Global Sourcing bezieht sich auf Lieferanten auf der ganzen Welt. Diese werden als potentielle Anbieter von Waren und Dienstleistungen betrachtet.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0" y="571480"/>
            <a:ext cx="8929718" cy="1071570"/>
          </a:xfrm>
        </p:spPr>
        <p:txBody>
          <a:bodyPr>
            <a:normAutofit fontScale="90000"/>
          </a:bodyPr>
          <a:lstStyle/>
          <a:p>
            <a:r>
              <a:rPr lang="de-DE" b="1" dirty="0" smtClean="0"/>
              <a:t>Problemstellungen des Global Sourcing</a:t>
            </a:r>
            <a:br>
              <a:rPr lang="de-DE" b="1" dirty="0" smtClean="0"/>
            </a:br>
            <a:endParaRPr lang="de-DE" b="1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500034" y="1285860"/>
            <a:ext cx="8143932" cy="4714908"/>
          </a:xfrm>
        </p:spPr>
        <p:txBody>
          <a:bodyPr>
            <a:normAutofit fontScale="85000" lnSpcReduction="10000"/>
          </a:bodyPr>
          <a:lstStyle/>
          <a:p>
            <a:pPr algn="l">
              <a:buBlip>
                <a:blip r:embed="rId2"/>
              </a:buBlip>
            </a:pP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Schwankende Qualität</a:t>
            </a:r>
          </a:p>
          <a:p>
            <a:pPr algn="l">
              <a:buBlip>
                <a:blip r:embed="rId2"/>
              </a:buBlip>
            </a:pP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Keine </a:t>
            </a:r>
            <a:r>
              <a:rPr lang="de-DE" dirty="0" smtClean="0">
                <a:solidFill>
                  <a:schemeClr val="tx1"/>
                </a:solidFill>
              </a:rPr>
              <a:t>punktgenaue </a:t>
            </a:r>
            <a:r>
              <a:rPr lang="de-DE" dirty="0">
                <a:solidFill>
                  <a:schemeClr val="tx1"/>
                </a:solidFill>
              </a:rPr>
              <a:t>Lieferung</a:t>
            </a:r>
          </a:p>
          <a:p>
            <a:pPr algn="l">
              <a:buBlip>
                <a:blip r:embed="rId2"/>
              </a:buBlip>
            </a:pP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Lange Lieferzeiten</a:t>
            </a:r>
          </a:p>
          <a:p>
            <a:pPr algn="l">
              <a:buBlip>
                <a:blip r:embed="rId2"/>
              </a:buBlip>
            </a:pP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Logistikprobleme ( Zoll, Unwetter,...)</a:t>
            </a:r>
          </a:p>
          <a:p>
            <a:pPr algn="l">
              <a:buBlip>
                <a:blip r:embed="rId2"/>
              </a:buBlip>
            </a:pP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Just in time &amp; just in </a:t>
            </a:r>
            <a:r>
              <a:rPr lang="de-DE" dirty="0" err="1">
                <a:solidFill>
                  <a:schemeClr val="tx1"/>
                </a:solidFill>
              </a:rPr>
              <a:t>sequence</a:t>
            </a:r>
            <a:r>
              <a:rPr lang="de-DE" dirty="0">
                <a:solidFill>
                  <a:schemeClr val="tx1"/>
                </a:solidFill>
              </a:rPr>
              <a:t> kaum möglich</a:t>
            </a:r>
          </a:p>
          <a:p>
            <a:pPr algn="l">
              <a:buBlip>
                <a:blip r:embed="rId2"/>
              </a:buBlip>
            </a:pP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Manche Produkte eingeschränkt transportfähig </a:t>
            </a:r>
            <a:endParaRPr lang="de-DE" dirty="0" smtClean="0">
              <a:solidFill>
                <a:schemeClr val="tx1"/>
              </a:solidFill>
            </a:endParaRPr>
          </a:p>
          <a:p>
            <a:pPr algn="l"/>
            <a:r>
              <a:rPr lang="de-DE" dirty="0">
                <a:solidFill>
                  <a:schemeClr val="tx1"/>
                </a:solidFill>
              </a:rPr>
              <a:t>	</a:t>
            </a:r>
            <a:r>
              <a:rPr lang="de-DE" dirty="0" smtClean="0">
                <a:solidFill>
                  <a:schemeClr val="tx1"/>
                </a:solidFill>
              </a:rPr>
              <a:t>(z.B. Windschutzscheibe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algn="l">
              <a:buBlip>
                <a:blip r:embed="rId2"/>
              </a:buBlip>
            </a:pP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Eine Stunde Stillstand in einer großen Autofabrik </a:t>
            </a:r>
            <a:endParaRPr lang="de-DE" dirty="0" smtClean="0">
              <a:solidFill>
                <a:schemeClr val="tx1"/>
              </a:solidFill>
            </a:endParaRPr>
          </a:p>
          <a:p>
            <a:pPr algn="l"/>
            <a:r>
              <a:rPr lang="de-DE" dirty="0" smtClean="0">
                <a:solidFill>
                  <a:schemeClr val="tx1"/>
                </a:solidFill>
              </a:rPr>
              <a:t>    	kostet 1-2 Millionen Euro</a:t>
            </a:r>
            <a:endParaRPr lang="de-DE" dirty="0">
              <a:solidFill>
                <a:schemeClr val="tx1"/>
              </a:solidFill>
            </a:endParaRPr>
          </a:p>
          <a:p>
            <a:pPr algn="l">
              <a:buBlip>
                <a:blip r:embed="rId2"/>
              </a:buBlip>
            </a:pP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Mögliche kurzfristige Umstellung auf Luftfracht </a:t>
            </a:r>
            <a:r>
              <a:rPr lang="de-DE" dirty="0" smtClean="0">
                <a:solidFill>
                  <a:schemeClr val="tx1"/>
                </a:solidFill>
              </a:rPr>
              <a:t>(</a:t>
            </a:r>
            <a:r>
              <a:rPr lang="de-DE" dirty="0">
                <a:solidFill>
                  <a:schemeClr val="tx1"/>
                </a:solidFill>
              </a:rPr>
              <a:t>teuer)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de-DE" sz="4400" b="1" dirty="0" smtClean="0"/>
          </a:p>
          <a:p>
            <a:pPr algn="ctr">
              <a:buNone/>
            </a:pPr>
            <a:r>
              <a:rPr lang="de-DE" sz="4400" b="1" dirty="0" smtClean="0"/>
              <a:t>Der Lohnkostenvorteil ist attraktiv</a:t>
            </a:r>
          </a:p>
          <a:p>
            <a:pPr algn="ctr">
              <a:buNone/>
            </a:pPr>
            <a:r>
              <a:rPr lang="de-DE" sz="4400" b="1" dirty="0" smtClean="0"/>
              <a:t> - auf den ersten Blick!</a:t>
            </a:r>
            <a:endParaRPr lang="de-DE" sz="4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Versteckte Kosten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516890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de-DE" dirty="0" smtClean="0"/>
              <a:t>Logistikkosten: </a:t>
            </a:r>
          </a:p>
          <a:p>
            <a:pPr>
              <a:buNone/>
            </a:pPr>
            <a:r>
              <a:rPr lang="de-DE" dirty="0" smtClean="0"/>
              <a:t>• Verpackungen</a:t>
            </a:r>
          </a:p>
          <a:p>
            <a:pPr>
              <a:buNone/>
            </a:pPr>
            <a:r>
              <a:rPr lang="de-DE" dirty="0" smtClean="0"/>
              <a:t>• Zwischenlagerung</a:t>
            </a:r>
          </a:p>
          <a:p>
            <a:pPr>
              <a:buNone/>
            </a:pPr>
            <a:r>
              <a:rPr lang="de-DE" dirty="0" smtClean="0"/>
              <a:t>• Zoll- und Einfuhrgebühren</a:t>
            </a:r>
          </a:p>
          <a:p>
            <a:pPr>
              <a:buNone/>
            </a:pPr>
            <a:r>
              <a:rPr lang="de-DE" dirty="0" smtClean="0"/>
              <a:t>• Versicherungsprämien</a:t>
            </a:r>
          </a:p>
          <a:p>
            <a:pPr>
              <a:buNone/>
            </a:pPr>
            <a:r>
              <a:rPr lang="de-DE" dirty="0" smtClean="0"/>
              <a:t>• Logistikdienstleister</a:t>
            </a:r>
          </a:p>
          <a:p>
            <a:pPr>
              <a:buNone/>
            </a:pPr>
            <a:r>
              <a:rPr lang="de-DE" dirty="0" smtClean="0"/>
              <a:t>		Extremfall: 40–80%</a:t>
            </a:r>
          </a:p>
          <a:p>
            <a:pPr>
              <a:buNone/>
            </a:pPr>
            <a:r>
              <a:rPr lang="de-DE" dirty="0" smtClean="0"/>
              <a:t>		Logistikanteil an den Gesamtkosten bei 	Bestellung in Ländern mit schwacher 	Infrastruktur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Lösungsansätze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-1214478" y="1600200"/>
            <a:ext cx="9901278" cy="4525963"/>
          </a:xfrm>
        </p:spPr>
        <p:txBody>
          <a:bodyPr>
            <a:normAutofit/>
          </a:bodyPr>
          <a:lstStyle/>
          <a:p>
            <a:pPr marL="2343150" lvl="4" indent="-514350">
              <a:buSzPct val="130000"/>
            </a:pPr>
            <a:r>
              <a:rPr lang="de-DE" sz="3200" dirty="0" smtClean="0">
                <a:latin typeface="Arial" pitchFamily="34" charset="0"/>
                <a:cs typeface="Arial" pitchFamily="34" charset="0"/>
              </a:rPr>
              <a:t>Zwischenlager in Fabriknähe</a:t>
            </a:r>
            <a:br>
              <a:rPr lang="de-DE" sz="3200" dirty="0" smtClean="0">
                <a:latin typeface="Arial" pitchFamily="34" charset="0"/>
                <a:cs typeface="Arial" pitchFamily="34" charset="0"/>
              </a:rPr>
            </a:br>
            <a:r>
              <a:rPr lang="de-DE" sz="3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Zulieferer beliefert Zwischenlager</a:t>
            </a:r>
            <a:br>
              <a:rPr lang="de-DE" sz="2400" dirty="0" smtClean="0">
                <a:latin typeface="Arial" pitchFamily="34" charset="0"/>
                <a:cs typeface="Arial" pitchFamily="34" charset="0"/>
              </a:rPr>
            </a:br>
            <a:r>
              <a:rPr lang="de-DE" sz="2400" dirty="0" smtClean="0">
                <a:latin typeface="Arial" pitchFamily="34" charset="0"/>
                <a:cs typeface="Arial" pitchFamily="34" charset="0"/>
              </a:rPr>
              <a:t>	Fabrik bezieht Material aus ZL</a:t>
            </a:r>
            <a:br>
              <a:rPr lang="de-DE" sz="2400" dirty="0" smtClean="0">
                <a:latin typeface="Arial" pitchFamily="34" charset="0"/>
                <a:cs typeface="Arial" pitchFamily="34" charset="0"/>
              </a:rPr>
            </a:br>
            <a:r>
              <a:rPr lang="de-DE" sz="2400" dirty="0" smtClean="0">
                <a:latin typeface="Arial" pitchFamily="34" charset="0"/>
                <a:cs typeface="Arial" pitchFamily="34" charset="0"/>
              </a:rPr>
              <a:t>	Bestand des ZL muss Ansprüchen genügen</a:t>
            </a:r>
          </a:p>
          <a:p>
            <a:pPr marL="2343150" lvl="4" indent="-514350">
              <a:buSzPct val="130000"/>
              <a:buNone/>
            </a:pPr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pPr marL="2343150" lvl="4" indent="-514350">
              <a:buSzPct val="130000"/>
            </a:pPr>
            <a:r>
              <a:rPr lang="de-DE" sz="3200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de-DE" sz="3200" dirty="0" err="1" smtClean="0">
                <a:latin typeface="Arial" pitchFamily="34" charset="0"/>
                <a:cs typeface="Arial" pitchFamily="34" charset="0"/>
              </a:rPr>
              <a:t>unveredelter</a:t>
            </a:r>
            <a:r>
              <a:rPr lang="de-DE" sz="3200" dirty="0" smtClean="0">
                <a:latin typeface="Arial" pitchFamily="34" charset="0"/>
                <a:cs typeface="Arial" pitchFamily="34" charset="0"/>
              </a:rPr>
              <a:t> Rohkomponenten</a:t>
            </a:r>
            <a:br>
              <a:rPr lang="de-DE" sz="3200" dirty="0" smtClean="0">
                <a:latin typeface="Arial" pitchFamily="34" charset="0"/>
                <a:cs typeface="Arial" pitchFamily="34" charset="0"/>
              </a:rPr>
            </a:br>
            <a:r>
              <a:rPr lang="de-DE" sz="3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z. B.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unlackierte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Stoßfänger und</a:t>
            </a:r>
            <a:br>
              <a:rPr lang="de-DE" sz="2400" dirty="0" smtClean="0">
                <a:latin typeface="Arial" pitchFamily="34" charset="0"/>
                <a:cs typeface="Arial" pitchFamily="34" charset="0"/>
              </a:rPr>
            </a:br>
            <a:r>
              <a:rPr lang="de-DE" sz="2400" dirty="0" smtClean="0">
                <a:latin typeface="Arial" pitchFamily="34" charset="0"/>
                <a:cs typeface="Arial" pitchFamily="34" charset="0"/>
              </a:rPr>
              <a:t>	Lackierung vor Ort</a:t>
            </a:r>
            <a:endParaRPr lang="de-DE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pPr>
              <a:buNone/>
            </a:pPr>
            <a:endParaRPr lang="de-DE" sz="9600" dirty="0" smtClean="0">
              <a:sym typeface="Wingdings" pitchFamily="2" charset="2"/>
            </a:endParaRPr>
          </a:p>
          <a:p>
            <a:pPr algn="ctr">
              <a:buNone/>
            </a:pPr>
            <a:r>
              <a:rPr lang="de-DE" sz="9600" dirty="0" smtClean="0">
                <a:sym typeface="Wingdings" pitchFamily="2" charset="2"/>
              </a:rPr>
              <a:t> 	Kosten!</a:t>
            </a:r>
            <a:endParaRPr lang="de-DE" sz="9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PresentationFormat>Bildschirmpräsentation (4:3)</PresentationFormat>
  <Paragraphs>85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Larissa-Design</vt:lpstr>
      <vt:lpstr>Billig ist relativ</vt:lpstr>
      <vt:lpstr>Überblick</vt:lpstr>
      <vt:lpstr>Einführung</vt:lpstr>
      <vt:lpstr>Was ist Global Sourcing? </vt:lpstr>
      <vt:lpstr>Problemstellungen des Global Sourcing </vt:lpstr>
      <vt:lpstr>Folie 6</vt:lpstr>
      <vt:lpstr>Versteckte Kosten </vt:lpstr>
      <vt:lpstr>Lösungsansätze </vt:lpstr>
      <vt:lpstr>Folie 9</vt:lpstr>
      <vt:lpstr>Folie 10</vt:lpstr>
      <vt:lpstr>Folie 11</vt:lpstr>
      <vt:lpstr>Folie 12</vt:lpstr>
      <vt:lpstr>Sozialverträglichkeit </vt:lpstr>
      <vt:lpstr>Fazit </vt:lpstr>
      <vt:lpstr>Vielen Dank für Eure Aufmerksamkeit!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Billig ist relativ</dc:title>
  <dc:creator>Ann Kathrin</dc:creator>
  <cp:lastModifiedBy>Celle</cp:lastModifiedBy>
  <cp:revision>9</cp:revision>
  <dcterms:modified xsi:type="dcterms:W3CDTF">2011-05-17T08:29:34Z</dcterms:modified>
</cp:coreProperties>
</file>