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1"/>
  </p:notesMasterIdLst>
  <p:handoutMasterIdLst>
    <p:handoutMasterId r:id="rId32"/>
  </p:handoutMasterIdLst>
  <p:sldIdLst>
    <p:sldId id="265" r:id="rId3"/>
    <p:sldId id="257" r:id="rId4"/>
    <p:sldId id="262" r:id="rId5"/>
    <p:sldId id="309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10" r:id="rId14"/>
    <p:sldId id="311" r:id="rId15"/>
    <p:sldId id="275" r:id="rId16"/>
    <p:sldId id="276" r:id="rId17"/>
    <p:sldId id="277" r:id="rId18"/>
    <p:sldId id="264" r:id="rId19"/>
    <p:sldId id="267" r:id="rId20"/>
    <p:sldId id="278" r:id="rId21"/>
    <p:sldId id="282" r:id="rId22"/>
    <p:sldId id="283" r:id="rId23"/>
    <p:sldId id="284" r:id="rId24"/>
    <p:sldId id="288" r:id="rId25"/>
    <p:sldId id="279" r:id="rId26"/>
    <p:sldId id="280" r:id="rId27"/>
    <p:sldId id="281" r:id="rId28"/>
    <p:sldId id="286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72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520" y="52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1FC48-D816-44BB-A9B3-E711918CFE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63789A6-DBEB-4054-B0D4-83449FDCC08A}">
      <dgm:prSet phldrT="[Текст]"/>
      <dgm:spPr/>
      <dgm:t>
        <a:bodyPr/>
        <a:lstStyle/>
        <a:p>
          <a:r>
            <a:rPr lang="ru-RU" dirty="0"/>
            <a:t>Теоретический уровень</a:t>
          </a:r>
        </a:p>
      </dgm:t>
    </dgm:pt>
    <dgm:pt modelId="{D2B91DD4-C9FC-4302-98A0-9CCA7FDF29E2}" type="parTrans" cxnId="{C4355F5F-2A04-4406-A583-A22EC63E4816}">
      <dgm:prSet/>
      <dgm:spPr/>
      <dgm:t>
        <a:bodyPr/>
        <a:lstStyle/>
        <a:p>
          <a:endParaRPr lang="ru-RU"/>
        </a:p>
      </dgm:t>
    </dgm:pt>
    <dgm:pt modelId="{AA98E134-9F4C-4B63-A8E1-1AACF3322539}" type="sibTrans" cxnId="{C4355F5F-2A04-4406-A583-A22EC63E4816}">
      <dgm:prSet/>
      <dgm:spPr/>
      <dgm:t>
        <a:bodyPr/>
        <a:lstStyle/>
        <a:p>
          <a:endParaRPr lang="ru-RU"/>
        </a:p>
      </dgm:t>
    </dgm:pt>
    <dgm:pt modelId="{D2973D41-F247-4FF8-A695-AD506AA461E7}">
      <dgm:prSet phldrT="[Текст]"/>
      <dgm:spPr/>
      <dgm:t>
        <a:bodyPr/>
        <a:lstStyle/>
        <a:p>
          <a:r>
            <a:rPr lang="ru-RU" dirty="0"/>
            <a:t>Экспериментальный уровень</a:t>
          </a:r>
        </a:p>
      </dgm:t>
    </dgm:pt>
    <dgm:pt modelId="{B04787AA-19FC-4628-9EB4-2C39FA16D293}" type="parTrans" cxnId="{69E544E5-612C-40D1-90C3-2E5CF1EB3B59}">
      <dgm:prSet/>
      <dgm:spPr/>
      <dgm:t>
        <a:bodyPr/>
        <a:lstStyle/>
        <a:p>
          <a:endParaRPr lang="ru-RU"/>
        </a:p>
      </dgm:t>
    </dgm:pt>
    <dgm:pt modelId="{7C0DEA26-F348-4E7C-97C9-95EE3A6CCB16}" type="sibTrans" cxnId="{69E544E5-612C-40D1-90C3-2E5CF1EB3B59}">
      <dgm:prSet/>
      <dgm:spPr/>
      <dgm:t>
        <a:bodyPr/>
        <a:lstStyle/>
        <a:p>
          <a:endParaRPr lang="ru-RU"/>
        </a:p>
      </dgm:t>
    </dgm:pt>
    <dgm:pt modelId="{8202FD80-8727-464D-91DF-A921E4D78834}">
      <dgm:prSet phldrT="[Текст]"/>
      <dgm:spPr/>
      <dgm:t>
        <a:bodyPr/>
        <a:lstStyle/>
        <a:p>
          <a:r>
            <a:rPr lang="ru-RU" dirty="0"/>
            <a:t>Философско-методологический уровень</a:t>
          </a:r>
        </a:p>
      </dgm:t>
    </dgm:pt>
    <dgm:pt modelId="{D1D4E331-3FCE-4F86-90E2-443BAB331923}" type="parTrans" cxnId="{B4F9864D-544E-48B3-8C8B-AF1D6B35B481}">
      <dgm:prSet/>
      <dgm:spPr/>
      <dgm:t>
        <a:bodyPr/>
        <a:lstStyle/>
        <a:p>
          <a:endParaRPr lang="ru-RU"/>
        </a:p>
      </dgm:t>
    </dgm:pt>
    <dgm:pt modelId="{ED6D1D20-29FB-46C8-B79D-80DD10FD2E7F}" type="sibTrans" cxnId="{B4F9864D-544E-48B3-8C8B-AF1D6B35B481}">
      <dgm:prSet/>
      <dgm:spPr/>
      <dgm:t>
        <a:bodyPr/>
        <a:lstStyle/>
        <a:p>
          <a:endParaRPr lang="ru-RU"/>
        </a:p>
      </dgm:t>
    </dgm:pt>
    <dgm:pt modelId="{DF1ABE13-3171-42FD-AC82-B48D12F87B56}" type="pres">
      <dgm:prSet presAssocID="{F9C1FC48-D816-44BB-A9B3-E711918CFE0B}" presName="linear" presStyleCnt="0">
        <dgm:presLayoutVars>
          <dgm:dir/>
          <dgm:animLvl val="lvl"/>
          <dgm:resizeHandles val="exact"/>
        </dgm:presLayoutVars>
      </dgm:prSet>
      <dgm:spPr/>
    </dgm:pt>
    <dgm:pt modelId="{0F12DAC7-3A28-450B-BA54-D0D3E0F2C277}" type="pres">
      <dgm:prSet presAssocID="{863789A6-DBEB-4054-B0D4-83449FDCC08A}" presName="parentLin" presStyleCnt="0"/>
      <dgm:spPr/>
    </dgm:pt>
    <dgm:pt modelId="{2461FFDF-E08B-4D89-9C20-B56331E94E8C}" type="pres">
      <dgm:prSet presAssocID="{863789A6-DBEB-4054-B0D4-83449FDCC08A}" presName="parentLeftMargin" presStyleLbl="node1" presStyleIdx="0" presStyleCnt="3"/>
      <dgm:spPr/>
    </dgm:pt>
    <dgm:pt modelId="{CE9E9A96-716E-4309-AA38-A53BEB8AE55C}" type="pres">
      <dgm:prSet presAssocID="{863789A6-DBEB-4054-B0D4-83449FDCC0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A23FD7-1120-40BD-B32F-9EBB9F834A03}" type="pres">
      <dgm:prSet presAssocID="{863789A6-DBEB-4054-B0D4-83449FDCC08A}" presName="negativeSpace" presStyleCnt="0"/>
      <dgm:spPr/>
    </dgm:pt>
    <dgm:pt modelId="{5B782D39-7A70-4FFB-8C77-D735EE0AB04A}" type="pres">
      <dgm:prSet presAssocID="{863789A6-DBEB-4054-B0D4-83449FDCC08A}" presName="childText" presStyleLbl="conFgAcc1" presStyleIdx="0" presStyleCnt="3">
        <dgm:presLayoutVars>
          <dgm:bulletEnabled val="1"/>
        </dgm:presLayoutVars>
      </dgm:prSet>
      <dgm:spPr/>
    </dgm:pt>
    <dgm:pt modelId="{E39F0AED-8743-4CBB-9599-A9DF72A7A5A6}" type="pres">
      <dgm:prSet presAssocID="{AA98E134-9F4C-4B63-A8E1-1AACF3322539}" presName="spaceBetweenRectangles" presStyleCnt="0"/>
      <dgm:spPr/>
    </dgm:pt>
    <dgm:pt modelId="{87F11116-D643-4417-8CA8-14415EA86F60}" type="pres">
      <dgm:prSet presAssocID="{D2973D41-F247-4FF8-A695-AD506AA461E7}" presName="parentLin" presStyleCnt="0"/>
      <dgm:spPr/>
    </dgm:pt>
    <dgm:pt modelId="{C27B2D1C-79CF-49D3-B76D-E443DC18ADF1}" type="pres">
      <dgm:prSet presAssocID="{D2973D41-F247-4FF8-A695-AD506AA461E7}" presName="parentLeftMargin" presStyleLbl="node1" presStyleIdx="0" presStyleCnt="3"/>
      <dgm:spPr/>
    </dgm:pt>
    <dgm:pt modelId="{536F77A5-211E-45C5-82B8-310A0F721C98}" type="pres">
      <dgm:prSet presAssocID="{D2973D41-F247-4FF8-A695-AD506AA461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5B98A5-E131-46B3-8523-74191629362F}" type="pres">
      <dgm:prSet presAssocID="{D2973D41-F247-4FF8-A695-AD506AA461E7}" presName="negativeSpace" presStyleCnt="0"/>
      <dgm:spPr/>
    </dgm:pt>
    <dgm:pt modelId="{072B3AEC-87E5-44F9-A8CB-C3D4E87E0E4B}" type="pres">
      <dgm:prSet presAssocID="{D2973D41-F247-4FF8-A695-AD506AA461E7}" presName="childText" presStyleLbl="conFgAcc1" presStyleIdx="1" presStyleCnt="3">
        <dgm:presLayoutVars>
          <dgm:bulletEnabled val="1"/>
        </dgm:presLayoutVars>
      </dgm:prSet>
      <dgm:spPr/>
    </dgm:pt>
    <dgm:pt modelId="{E3A95829-3CC7-408D-B85A-296ECE8E767B}" type="pres">
      <dgm:prSet presAssocID="{7C0DEA26-F348-4E7C-97C9-95EE3A6CCB16}" presName="spaceBetweenRectangles" presStyleCnt="0"/>
      <dgm:spPr/>
    </dgm:pt>
    <dgm:pt modelId="{E94BD6AE-6D32-41E9-A0BB-6B0F5B601969}" type="pres">
      <dgm:prSet presAssocID="{8202FD80-8727-464D-91DF-A921E4D78834}" presName="parentLin" presStyleCnt="0"/>
      <dgm:spPr/>
    </dgm:pt>
    <dgm:pt modelId="{5026F0F8-8C48-43EA-977A-2856EBD31873}" type="pres">
      <dgm:prSet presAssocID="{8202FD80-8727-464D-91DF-A921E4D78834}" presName="parentLeftMargin" presStyleLbl="node1" presStyleIdx="1" presStyleCnt="3"/>
      <dgm:spPr/>
    </dgm:pt>
    <dgm:pt modelId="{505BBAFC-1487-4996-AC25-95286FCFD8D1}" type="pres">
      <dgm:prSet presAssocID="{8202FD80-8727-464D-91DF-A921E4D788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1C7E97-3A9A-45F8-B5A4-63D4A55120F0}" type="pres">
      <dgm:prSet presAssocID="{8202FD80-8727-464D-91DF-A921E4D78834}" presName="negativeSpace" presStyleCnt="0"/>
      <dgm:spPr/>
    </dgm:pt>
    <dgm:pt modelId="{8528EF6D-B1F8-43F8-8B93-B28DB39CDE75}" type="pres">
      <dgm:prSet presAssocID="{8202FD80-8727-464D-91DF-A921E4D788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268C18-B9B5-40D2-9D6F-51DC509E318F}" type="presOf" srcId="{863789A6-DBEB-4054-B0D4-83449FDCC08A}" destId="{CE9E9A96-716E-4309-AA38-A53BEB8AE55C}" srcOrd="1" destOrd="0" presId="urn:microsoft.com/office/officeart/2005/8/layout/list1"/>
    <dgm:cxn modelId="{888B7E24-7947-42C0-9304-58E5176ACEB6}" type="presOf" srcId="{8202FD80-8727-464D-91DF-A921E4D78834}" destId="{5026F0F8-8C48-43EA-977A-2856EBD31873}" srcOrd="0" destOrd="0" presId="urn:microsoft.com/office/officeart/2005/8/layout/list1"/>
    <dgm:cxn modelId="{C4355F5F-2A04-4406-A583-A22EC63E4816}" srcId="{F9C1FC48-D816-44BB-A9B3-E711918CFE0B}" destId="{863789A6-DBEB-4054-B0D4-83449FDCC08A}" srcOrd="0" destOrd="0" parTransId="{D2B91DD4-C9FC-4302-98A0-9CCA7FDF29E2}" sibTransId="{AA98E134-9F4C-4B63-A8E1-1AACF3322539}"/>
    <dgm:cxn modelId="{0009E369-ACE8-420F-8B33-C5950C258F21}" type="presOf" srcId="{863789A6-DBEB-4054-B0D4-83449FDCC08A}" destId="{2461FFDF-E08B-4D89-9C20-B56331E94E8C}" srcOrd="0" destOrd="0" presId="urn:microsoft.com/office/officeart/2005/8/layout/list1"/>
    <dgm:cxn modelId="{B4F9864D-544E-48B3-8C8B-AF1D6B35B481}" srcId="{F9C1FC48-D816-44BB-A9B3-E711918CFE0B}" destId="{8202FD80-8727-464D-91DF-A921E4D78834}" srcOrd="2" destOrd="0" parTransId="{D1D4E331-3FCE-4F86-90E2-443BAB331923}" sibTransId="{ED6D1D20-29FB-46C8-B79D-80DD10FD2E7F}"/>
    <dgm:cxn modelId="{7960C0A5-2F56-484B-9CBA-8214B0BF190F}" type="presOf" srcId="{D2973D41-F247-4FF8-A695-AD506AA461E7}" destId="{536F77A5-211E-45C5-82B8-310A0F721C98}" srcOrd="1" destOrd="0" presId="urn:microsoft.com/office/officeart/2005/8/layout/list1"/>
    <dgm:cxn modelId="{395D6CE1-EB4D-441A-8941-36AA3BBB0C4A}" type="presOf" srcId="{8202FD80-8727-464D-91DF-A921E4D78834}" destId="{505BBAFC-1487-4996-AC25-95286FCFD8D1}" srcOrd="1" destOrd="0" presId="urn:microsoft.com/office/officeart/2005/8/layout/list1"/>
    <dgm:cxn modelId="{69E544E5-612C-40D1-90C3-2E5CF1EB3B59}" srcId="{F9C1FC48-D816-44BB-A9B3-E711918CFE0B}" destId="{D2973D41-F247-4FF8-A695-AD506AA461E7}" srcOrd="1" destOrd="0" parTransId="{B04787AA-19FC-4628-9EB4-2C39FA16D293}" sibTransId="{7C0DEA26-F348-4E7C-97C9-95EE3A6CCB16}"/>
    <dgm:cxn modelId="{FF8259E5-4A56-4674-BA7F-3B2627F7FD16}" type="presOf" srcId="{D2973D41-F247-4FF8-A695-AD506AA461E7}" destId="{C27B2D1C-79CF-49D3-B76D-E443DC18ADF1}" srcOrd="0" destOrd="0" presId="urn:microsoft.com/office/officeart/2005/8/layout/list1"/>
    <dgm:cxn modelId="{D27145EC-3B83-4FE4-B41C-F01528C9B9C8}" type="presOf" srcId="{F9C1FC48-D816-44BB-A9B3-E711918CFE0B}" destId="{DF1ABE13-3171-42FD-AC82-B48D12F87B56}" srcOrd="0" destOrd="0" presId="urn:microsoft.com/office/officeart/2005/8/layout/list1"/>
    <dgm:cxn modelId="{7E04C13F-1313-44D0-900F-AE7E598C44B8}" type="presParOf" srcId="{DF1ABE13-3171-42FD-AC82-B48D12F87B56}" destId="{0F12DAC7-3A28-450B-BA54-D0D3E0F2C277}" srcOrd="0" destOrd="0" presId="urn:microsoft.com/office/officeart/2005/8/layout/list1"/>
    <dgm:cxn modelId="{65998BB2-A00C-4E94-8645-72142E11602A}" type="presParOf" srcId="{0F12DAC7-3A28-450B-BA54-D0D3E0F2C277}" destId="{2461FFDF-E08B-4D89-9C20-B56331E94E8C}" srcOrd="0" destOrd="0" presId="urn:microsoft.com/office/officeart/2005/8/layout/list1"/>
    <dgm:cxn modelId="{020CDC35-31F4-43C8-9258-C5A5D1380BC2}" type="presParOf" srcId="{0F12DAC7-3A28-450B-BA54-D0D3E0F2C277}" destId="{CE9E9A96-716E-4309-AA38-A53BEB8AE55C}" srcOrd="1" destOrd="0" presId="urn:microsoft.com/office/officeart/2005/8/layout/list1"/>
    <dgm:cxn modelId="{BF7E4B87-C646-469F-B1D4-DFA78FF43108}" type="presParOf" srcId="{DF1ABE13-3171-42FD-AC82-B48D12F87B56}" destId="{38A23FD7-1120-40BD-B32F-9EBB9F834A03}" srcOrd="1" destOrd="0" presId="urn:microsoft.com/office/officeart/2005/8/layout/list1"/>
    <dgm:cxn modelId="{4B5EB5CD-943C-4275-9B5D-9EE6718B10B9}" type="presParOf" srcId="{DF1ABE13-3171-42FD-AC82-B48D12F87B56}" destId="{5B782D39-7A70-4FFB-8C77-D735EE0AB04A}" srcOrd="2" destOrd="0" presId="urn:microsoft.com/office/officeart/2005/8/layout/list1"/>
    <dgm:cxn modelId="{9885A5EA-975D-484D-994E-B3EACF844F5C}" type="presParOf" srcId="{DF1ABE13-3171-42FD-AC82-B48D12F87B56}" destId="{E39F0AED-8743-4CBB-9599-A9DF72A7A5A6}" srcOrd="3" destOrd="0" presId="urn:microsoft.com/office/officeart/2005/8/layout/list1"/>
    <dgm:cxn modelId="{DC371C27-1800-4567-BF00-2054B57DB597}" type="presParOf" srcId="{DF1ABE13-3171-42FD-AC82-B48D12F87B56}" destId="{87F11116-D643-4417-8CA8-14415EA86F60}" srcOrd="4" destOrd="0" presId="urn:microsoft.com/office/officeart/2005/8/layout/list1"/>
    <dgm:cxn modelId="{BAA5109E-B262-49A4-BFB7-42F81730A533}" type="presParOf" srcId="{87F11116-D643-4417-8CA8-14415EA86F60}" destId="{C27B2D1C-79CF-49D3-B76D-E443DC18ADF1}" srcOrd="0" destOrd="0" presId="urn:microsoft.com/office/officeart/2005/8/layout/list1"/>
    <dgm:cxn modelId="{9C9C3405-8CBB-4DEF-BD73-2412667E7AF1}" type="presParOf" srcId="{87F11116-D643-4417-8CA8-14415EA86F60}" destId="{536F77A5-211E-45C5-82B8-310A0F721C98}" srcOrd="1" destOrd="0" presId="urn:microsoft.com/office/officeart/2005/8/layout/list1"/>
    <dgm:cxn modelId="{F16C2E25-6AE6-4D30-AC4E-728886FD905E}" type="presParOf" srcId="{DF1ABE13-3171-42FD-AC82-B48D12F87B56}" destId="{075B98A5-E131-46B3-8523-74191629362F}" srcOrd="5" destOrd="0" presId="urn:microsoft.com/office/officeart/2005/8/layout/list1"/>
    <dgm:cxn modelId="{DE9CB25D-B7CB-4030-9AE6-65606654ECF9}" type="presParOf" srcId="{DF1ABE13-3171-42FD-AC82-B48D12F87B56}" destId="{072B3AEC-87E5-44F9-A8CB-C3D4E87E0E4B}" srcOrd="6" destOrd="0" presId="urn:microsoft.com/office/officeart/2005/8/layout/list1"/>
    <dgm:cxn modelId="{C7437C26-C69C-4274-BAC8-420B337EAA8E}" type="presParOf" srcId="{DF1ABE13-3171-42FD-AC82-B48D12F87B56}" destId="{E3A95829-3CC7-408D-B85A-296ECE8E767B}" srcOrd="7" destOrd="0" presId="urn:microsoft.com/office/officeart/2005/8/layout/list1"/>
    <dgm:cxn modelId="{DB5ACD2B-5B09-48DB-966F-E595884DBE8B}" type="presParOf" srcId="{DF1ABE13-3171-42FD-AC82-B48D12F87B56}" destId="{E94BD6AE-6D32-41E9-A0BB-6B0F5B601969}" srcOrd="8" destOrd="0" presId="urn:microsoft.com/office/officeart/2005/8/layout/list1"/>
    <dgm:cxn modelId="{83E4C90E-90BB-4F69-A49E-7EA20D78D827}" type="presParOf" srcId="{E94BD6AE-6D32-41E9-A0BB-6B0F5B601969}" destId="{5026F0F8-8C48-43EA-977A-2856EBD31873}" srcOrd="0" destOrd="0" presId="urn:microsoft.com/office/officeart/2005/8/layout/list1"/>
    <dgm:cxn modelId="{280BDE71-B58C-4BA5-9A06-3723784760C4}" type="presParOf" srcId="{E94BD6AE-6D32-41E9-A0BB-6B0F5B601969}" destId="{505BBAFC-1487-4996-AC25-95286FCFD8D1}" srcOrd="1" destOrd="0" presId="urn:microsoft.com/office/officeart/2005/8/layout/list1"/>
    <dgm:cxn modelId="{F437F86F-6238-4222-BBED-9351C2632FFD}" type="presParOf" srcId="{DF1ABE13-3171-42FD-AC82-B48D12F87B56}" destId="{651C7E97-3A9A-45F8-B5A4-63D4A55120F0}" srcOrd="9" destOrd="0" presId="urn:microsoft.com/office/officeart/2005/8/layout/list1"/>
    <dgm:cxn modelId="{6FD7830D-E577-4012-ABFB-739EA250C2CC}" type="presParOf" srcId="{DF1ABE13-3171-42FD-AC82-B48D12F87B56}" destId="{8528EF6D-B1F8-43F8-8B93-B28DB39CDE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82D39-7A70-4FFB-8C77-D735EE0AB04A}">
      <dsp:nvSpPr>
        <dsp:cNvPr id="0" name=""/>
        <dsp:cNvSpPr/>
      </dsp:nvSpPr>
      <dsp:spPr>
        <a:xfrm>
          <a:off x="0" y="1518679"/>
          <a:ext cx="783336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E9A96-716E-4309-AA38-A53BEB8AE55C}">
      <dsp:nvSpPr>
        <dsp:cNvPr id="0" name=""/>
        <dsp:cNvSpPr/>
      </dsp:nvSpPr>
      <dsp:spPr>
        <a:xfrm>
          <a:off x="391668" y="1193959"/>
          <a:ext cx="548335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258" tIns="0" rIns="20725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Теоретический уровень</a:t>
          </a:r>
        </a:p>
      </dsp:txBody>
      <dsp:txXfrm>
        <a:off x="423371" y="1225662"/>
        <a:ext cx="5419946" cy="586034"/>
      </dsp:txXfrm>
    </dsp:sp>
    <dsp:sp modelId="{072B3AEC-87E5-44F9-A8CB-C3D4E87E0E4B}">
      <dsp:nvSpPr>
        <dsp:cNvPr id="0" name=""/>
        <dsp:cNvSpPr/>
      </dsp:nvSpPr>
      <dsp:spPr>
        <a:xfrm>
          <a:off x="0" y="2516599"/>
          <a:ext cx="783336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F77A5-211E-45C5-82B8-310A0F721C98}">
      <dsp:nvSpPr>
        <dsp:cNvPr id="0" name=""/>
        <dsp:cNvSpPr/>
      </dsp:nvSpPr>
      <dsp:spPr>
        <a:xfrm>
          <a:off x="391668" y="2191879"/>
          <a:ext cx="548335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258" tIns="0" rIns="20725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Экспериментальный уровень</a:t>
          </a:r>
        </a:p>
      </dsp:txBody>
      <dsp:txXfrm>
        <a:off x="423371" y="2223582"/>
        <a:ext cx="5419946" cy="586034"/>
      </dsp:txXfrm>
    </dsp:sp>
    <dsp:sp modelId="{8528EF6D-B1F8-43F8-8B93-B28DB39CDE75}">
      <dsp:nvSpPr>
        <dsp:cNvPr id="0" name=""/>
        <dsp:cNvSpPr/>
      </dsp:nvSpPr>
      <dsp:spPr>
        <a:xfrm>
          <a:off x="0" y="3514520"/>
          <a:ext cx="783336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BBAFC-1487-4996-AC25-95286FCFD8D1}">
      <dsp:nvSpPr>
        <dsp:cNvPr id="0" name=""/>
        <dsp:cNvSpPr/>
      </dsp:nvSpPr>
      <dsp:spPr>
        <a:xfrm>
          <a:off x="391668" y="3189799"/>
          <a:ext cx="548335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7258" tIns="0" rIns="20725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Философско-методологический уровень</a:t>
          </a:r>
        </a:p>
      </dsp:txBody>
      <dsp:txXfrm>
        <a:off x="423371" y="3221502"/>
        <a:ext cx="5419946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0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88" y="1886465"/>
            <a:ext cx="4789624" cy="19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2" name="Picture 1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82" y="1277169"/>
            <a:ext cx="4089436" cy="16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pic>
        <p:nvPicPr>
          <p:cNvPr id="5" name="Picture 4" descr="ITMO_logo2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"/>
            <a:ext cx="3601115" cy="7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pic>
        <p:nvPicPr>
          <p:cNvPr id="6" name="Picture 5" descr="ITMO_logo1_R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31" y="763789"/>
            <a:ext cx="2971338" cy="12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ITMO_logo3_RU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254" cy="7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600" dirty="0"/>
              <a:t>Санкт-Петербург</a:t>
            </a:r>
            <a:r>
              <a:rPr lang="en-US" sz="1600" dirty="0"/>
              <a:t>, </a:t>
            </a:r>
            <a:r>
              <a:rPr lang="ru-RU" sz="1600" dirty="0"/>
              <a:t>2020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200" y="3068320"/>
            <a:ext cx="8686800" cy="1971040"/>
          </a:xfrm>
        </p:spPr>
        <p:txBody>
          <a:bodyPr>
            <a:normAutofit/>
          </a:bodyPr>
          <a:lstStyle/>
          <a:p>
            <a:r>
              <a:rPr lang="ru-RU" sz="5300" dirty="0"/>
              <a:t>Лекция 1. Введение в историю науки и  техники.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54000" y="4849606"/>
            <a:ext cx="8636000" cy="1134634"/>
          </a:xfrm>
        </p:spPr>
        <p:txBody>
          <a:bodyPr>
            <a:normAutofit lnSpcReduction="10000"/>
          </a:bodyPr>
          <a:lstStyle/>
          <a:p>
            <a:br>
              <a:rPr lang="ru-RU" dirty="0"/>
            </a:br>
            <a:r>
              <a:rPr lang="ru-RU" sz="2800" dirty="0"/>
              <a:t>Васильев Андрей Владимирович, доцент практики ЦСиГЗ Университета ИТМО, avvasilev@itmo.ru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CCAB3C5-5478-4CBC-AFBF-0D7A50BA0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777622"/>
            <a:ext cx="4130040" cy="4475999"/>
          </a:xfrm>
        </p:spPr>
        <p:txBody>
          <a:bodyPr>
            <a:normAutofit/>
          </a:bodyPr>
          <a:lstStyle/>
          <a:p>
            <a:r>
              <a:rPr lang="ru-RU" sz="2800" b="1" dirty="0"/>
              <a:t>Индуктивный метод</a:t>
            </a:r>
          </a:p>
          <a:p>
            <a:pPr marL="0" indent="0">
              <a:buNone/>
            </a:pPr>
            <a:r>
              <a:rPr lang="ru-RU" sz="2800" dirty="0"/>
              <a:t>движение от частного к общему, т.е. от единичных фактом к обобщению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AAAE5-A3A0-4026-B5FA-0C17F2C5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777622"/>
            <a:ext cx="4297680" cy="4582538"/>
          </a:xfrm>
        </p:spPr>
        <p:txBody>
          <a:bodyPr>
            <a:normAutofit/>
          </a:bodyPr>
          <a:lstStyle/>
          <a:p>
            <a:r>
              <a:rPr lang="ru-RU" sz="2800" b="1" dirty="0"/>
              <a:t>Дедуктивный метод</a:t>
            </a:r>
          </a:p>
          <a:p>
            <a:pPr marL="0" indent="0">
              <a:buNone/>
            </a:pPr>
            <a:r>
              <a:rPr lang="ru-RU" sz="2800" dirty="0"/>
              <a:t>движение от общего к частному – выдвижение гипотезы и затем ее проверка эмпирическими данными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8A4F30F-3158-4C60-AF6C-95D0A2B2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Методы научного познания</a:t>
            </a:r>
          </a:p>
        </p:txBody>
      </p:sp>
    </p:spTree>
    <p:extLst>
      <p:ext uri="{BB962C8B-B14F-4D97-AF65-F5344CB8AC3E}">
        <p14:creationId xmlns:p14="http://schemas.microsoft.com/office/powerpoint/2010/main" val="190080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39A71E0-1787-4FE3-9D86-C60E5069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214" y="1650164"/>
            <a:ext cx="3677920" cy="4638876"/>
          </a:xfrm>
        </p:spPr>
        <p:txBody>
          <a:bodyPr>
            <a:normAutofit fontScale="92500" lnSpcReduction="20000"/>
          </a:bodyPr>
          <a:lstStyle/>
          <a:p>
            <a:r>
              <a:rPr lang="ru-RU" sz="2800" b="1" dirty="0"/>
              <a:t>Наблюдение</a:t>
            </a:r>
            <a:r>
              <a:rPr lang="ru-RU" sz="2800" dirty="0"/>
              <a:t> - не предусматривает выявления причины и следствия. </a:t>
            </a:r>
          </a:p>
          <a:p>
            <a:r>
              <a:rPr lang="ru-RU" sz="2800" b="1" dirty="0"/>
              <a:t>Эксперимент</a:t>
            </a:r>
            <a:r>
              <a:rPr lang="ru-RU" sz="2800" dirty="0"/>
              <a:t> - ставит изучаемое явление в особые варьируемые условия с целью определения его существенных характеристик в зависимости от влияния внешних факторов.</a:t>
            </a:r>
            <a:endParaRPr lang="en-US" sz="2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A1EA711-CC54-4F29-BA37-4FD3DB29DE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8134" y="1650164"/>
            <a:ext cx="4355586" cy="3466157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1020E46-329E-43AC-91B3-46C8A032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Методы эмпирических исследований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C3005-656E-4A0B-A4D9-6EFEEA3DF3AC}"/>
              </a:ext>
            </a:extLst>
          </p:cNvPr>
          <p:cNvSpPr txBox="1"/>
          <p:nvPr/>
        </p:nvSpPr>
        <p:spPr>
          <a:xfrm>
            <a:off x="3911600" y="5167811"/>
            <a:ext cx="509218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b="1" dirty="0"/>
              <a:t>Измерение</a:t>
            </a:r>
            <a:r>
              <a:rPr lang="ru-RU" sz="2600" dirty="0"/>
              <a:t> - позволяет выявить количественные характеристики изучаемой реальности.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42788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031C4ED-AA53-44C7-81A2-F01CE60DF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650164"/>
            <a:ext cx="4267200" cy="4960318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Наука – социальное явление.</a:t>
            </a:r>
          </a:p>
          <a:p>
            <a:r>
              <a:rPr lang="ru-RU" sz="2800" dirty="0"/>
              <a:t>Международное научное сообщество и объем научной информации удваиваются раз в 10 лет.</a:t>
            </a:r>
          </a:p>
          <a:p>
            <a:r>
              <a:rPr lang="ru-RU" sz="2800" dirty="0"/>
              <a:t>В развитых странах в научных разработках заняты 0,3 % населения.</a:t>
            </a:r>
          </a:p>
          <a:p>
            <a:r>
              <a:rPr lang="ru-RU" sz="2800" dirty="0"/>
              <a:t>Наука сегодня – 15 тысяч дисциплин.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C19FD07-CD65-4D3B-99A0-8B1A0AF6C6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2320" y="1650163"/>
            <a:ext cx="4470400" cy="2474685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C08622-161C-45A9-B7A0-94496FC7D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6886DD9-50DB-45C5-9F84-9868A8A4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22853"/>
            <a:ext cx="8575040" cy="827311"/>
          </a:xfrm>
        </p:spPr>
        <p:txBody>
          <a:bodyPr/>
          <a:lstStyle/>
          <a:p>
            <a:pPr algn="ctr"/>
            <a:r>
              <a:rPr lang="ru-RU" dirty="0"/>
              <a:t>Наука и социум</a:t>
            </a:r>
          </a:p>
        </p:txBody>
      </p:sp>
    </p:spTree>
    <p:extLst>
      <p:ext uri="{BB962C8B-B14F-4D97-AF65-F5344CB8AC3E}">
        <p14:creationId xmlns:p14="http://schemas.microsoft.com/office/powerpoint/2010/main" val="252738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DF25AF0-FD26-4EA0-B9CF-8A932BD3A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5120" y="1778000"/>
            <a:ext cx="6406014" cy="4348163"/>
          </a:xfrm>
        </p:spPr>
        <p:txBody>
          <a:bodyPr>
            <a:normAutofit/>
          </a:bodyPr>
          <a:lstStyle/>
          <a:p>
            <a:r>
              <a:rPr lang="ru-RU" sz="2800" dirty="0"/>
              <a:t>Целью истории науки является не просто описание научных результатов, но и самого механизма развития научных идея и проблем, а также социокультурного и мировоззренческого контекстов творчества ученых и факторов, тормозивших развитие научных идей.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03D6C1-A056-406E-8A16-390A17EB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0F49F7-C5D3-4EEA-961D-6914CE3F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Методология истории науки</a:t>
            </a:r>
          </a:p>
        </p:txBody>
      </p:sp>
    </p:spTree>
    <p:extLst>
      <p:ext uri="{BB962C8B-B14F-4D97-AF65-F5344CB8AC3E}">
        <p14:creationId xmlns:p14="http://schemas.microsoft.com/office/powerpoint/2010/main" val="104532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449596-C093-4463-97D0-C1ADF8712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50164"/>
            <a:ext cx="4114800" cy="4475999"/>
          </a:xfrm>
        </p:spPr>
        <p:txBody>
          <a:bodyPr>
            <a:normAutofit/>
          </a:bodyPr>
          <a:lstStyle/>
          <a:p>
            <a:r>
              <a:rPr lang="ru-RU" dirty="0"/>
              <a:t>3 стадии развития человечества по </a:t>
            </a:r>
            <a:r>
              <a:rPr lang="ru-RU" b="1" dirty="0"/>
              <a:t>О. Конту</a:t>
            </a:r>
            <a:r>
              <a:rPr lang="ru-RU" dirty="0"/>
              <a:t>:</a:t>
            </a:r>
          </a:p>
          <a:p>
            <a:r>
              <a:rPr lang="ru-RU" dirty="0"/>
              <a:t>1)	</a:t>
            </a:r>
            <a:r>
              <a:rPr lang="ru-RU" i="1" dirty="0"/>
              <a:t>Теологическая</a:t>
            </a:r>
            <a:r>
              <a:rPr lang="ru-RU" dirty="0"/>
              <a:t> (причины явлений – сверхъестественные)</a:t>
            </a:r>
          </a:p>
          <a:p>
            <a:r>
              <a:rPr lang="ru-RU" dirty="0"/>
              <a:t>2)	</a:t>
            </a:r>
            <a:r>
              <a:rPr lang="ru-RU" i="1" dirty="0"/>
              <a:t>Метафизическая</a:t>
            </a:r>
            <a:r>
              <a:rPr lang="ru-RU" dirty="0"/>
              <a:t> (причины явлений – абстрактные сущности)</a:t>
            </a:r>
          </a:p>
          <a:p>
            <a:r>
              <a:rPr lang="ru-RU" dirty="0"/>
              <a:t>3)	</a:t>
            </a:r>
            <a:r>
              <a:rPr lang="ru-RU" i="1" dirty="0"/>
              <a:t>Позитивная</a:t>
            </a:r>
            <a:r>
              <a:rPr lang="ru-RU" dirty="0"/>
              <a:t> (причины явлений – неизменные законы природы)</a:t>
            </a:r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8543032-97A8-4589-8F4A-2DB6EFC953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665404"/>
            <a:ext cx="3677920" cy="4664446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C50815-C2AC-4F81-9ADE-18DCC470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Модели истории науки</a:t>
            </a:r>
            <a:r>
              <a:rPr lang="en-US" dirty="0"/>
              <a:t>:</a:t>
            </a:r>
            <a:r>
              <a:rPr lang="ru-RU" dirty="0"/>
              <a:t> кумулятивистская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1D901-1D7A-490B-ADE5-1200A037E3E1}"/>
              </a:ext>
            </a:extLst>
          </p:cNvPr>
          <p:cNvSpPr txBox="1"/>
          <p:nvPr/>
        </p:nvSpPr>
        <p:spPr>
          <a:xfrm>
            <a:off x="4572000" y="6313440"/>
            <a:ext cx="500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Огюст Конт (1798-1895)</a:t>
            </a:r>
          </a:p>
        </p:txBody>
      </p:sp>
    </p:spTree>
    <p:extLst>
      <p:ext uri="{BB962C8B-B14F-4D97-AF65-F5344CB8AC3E}">
        <p14:creationId xmlns:p14="http://schemas.microsoft.com/office/powerpoint/2010/main" val="391727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064A686-6490-4D0C-B181-317A799B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650164"/>
            <a:ext cx="5689600" cy="4960318"/>
          </a:xfrm>
        </p:spPr>
        <p:txBody>
          <a:bodyPr>
            <a:normAutofit/>
          </a:bodyPr>
          <a:lstStyle/>
          <a:p>
            <a:r>
              <a:rPr lang="ru-RU" b="1" dirty="0"/>
              <a:t>Научная революция </a:t>
            </a:r>
            <a:r>
              <a:rPr lang="ru-RU" dirty="0"/>
              <a:t>– это такой вид новаций в науке, который кардинально меняет основные научные традиции. </a:t>
            </a:r>
          </a:p>
          <a:p>
            <a:pPr marL="0" indent="0">
              <a:buNone/>
            </a:pPr>
            <a:r>
              <a:rPr lang="ru-RU" dirty="0"/>
              <a:t>3 вида научных революций:</a:t>
            </a:r>
          </a:p>
          <a:p>
            <a:r>
              <a:rPr lang="ru-RU" dirty="0"/>
              <a:t>1)	Возникновение новых фундаментальных теорий</a:t>
            </a:r>
          </a:p>
          <a:p>
            <a:r>
              <a:rPr lang="ru-RU" dirty="0"/>
              <a:t>2)	Внедрение новых методов исследования</a:t>
            </a:r>
          </a:p>
          <a:p>
            <a:r>
              <a:rPr lang="ru-RU" dirty="0"/>
              <a:t>3)	Открытие новых «миров» (атомов и молекул, галактик, кристаллов, вирусов и др.).</a:t>
            </a:r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13E87AC-F7A2-4FCE-B279-299D7E7D81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6160" y="1650163"/>
            <a:ext cx="2733040" cy="3941581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922F7-81D2-44BE-925F-A0738986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Модели истории науки</a:t>
            </a:r>
            <a:r>
              <a:rPr lang="en-US" dirty="0"/>
              <a:t>:</a:t>
            </a:r>
            <a:r>
              <a:rPr lang="ru-RU" dirty="0"/>
              <a:t> революционная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0C6B3-8231-4663-A3C2-84AD04E87033}"/>
              </a:ext>
            </a:extLst>
          </p:cNvPr>
          <p:cNvSpPr txBox="1"/>
          <p:nvPr/>
        </p:nvSpPr>
        <p:spPr>
          <a:xfrm>
            <a:off x="6106160" y="5665815"/>
            <a:ext cx="2926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Александр Койре (1892-1964)</a:t>
            </a:r>
          </a:p>
        </p:txBody>
      </p:sp>
    </p:spTree>
    <p:extLst>
      <p:ext uri="{BB962C8B-B14F-4D97-AF65-F5344CB8AC3E}">
        <p14:creationId xmlns:p14="http://schemas.microsoft.com/office/powerpoint/2010/main" val="80518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9C1FF1-576B-4EB8-A06C-FE7EA25A0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41604"/>
            <a:ext cx="8382000" cy="4475999"/>
          </a:xfrm>
        </p:spPr>
        <p:txBody>
          <a:bodyPr>
            <a:normAutofit/>
          </a:bodyPr>
          <a:lstStyle/>
          <a:p>
            <a:r>
              <a:rPr lang="ru-RU" sz="2800" dirty="0"/>
              <a:t>В </a:t>
            </a:r>
            <a:r>
              <a:rPr lang="en-US" sz="2800" dirty="0"/>
              <a:t>19</a:t>
            </a:r>
            <a:r>
              <a:rPr lang="ru-RU" sz="2800" dirty="0"/>
              <a:t>70-е годы в историографии науки начинают приобретать значимость так называемые «</a:t>
            </a:r>
            <a:r>
              <a:rPr lang="ru-RU" sz="2800" i="1" dirty="0"/>
              <a:t>ситуационные исследования</a:t>
            </a:r>
            <a:r>
              <a:rPr lang="ru-RU" sz="2800" dirty="0"/>
              <a:t>» (case studies). В таких исследованиях ставится задача понять прошлое событие не как вписывающееся в единый ряд развития, не как обладающее какими-то общими с другими событиями чертами, а как своеобразное, невоспроизводимое в других условиях. 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73B4259-4A21-40DB-8BDE-806DE58A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22853"/>
            <a:ext cx="8524240" cy="827311"/>
          </a:xfrm>
        </p:spPr>
        <p:txBody>
          <a:bodyPr>
            <a:normAutofit/>
          </a:bodyPr>
          <a:lstStyle/>
          <a:p>
            <a:r>
              <a:rPr lang="ru-RU" dirty="0"/>
              <a:t>Модели истории науки</a:t>
            </a:r>
            <a:r>
              <a:rPr lang="en-US" dirty="0"/>
              <a:t>: </a:t>
            </a:r>
            <a:r>
              <a:rPr lang="ru-RU" dirty="0"/>
              <a:t>ситуационная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362901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33" y="612643"/>
            <a:ext cx="6273934" cy="827311"/>
          </a:xfrm>
        </p:spPr>
        <p:txBody>
          <a:bodyPr/>
          <a:lstStyle/>
          <a:p>
            <a:r>
              <a:rPr lang="ru-RU" dirty="0"/>
              <a:t>Задачи истории науки и техники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33" y="1429794"/>
            <a:ext cx="8554720" cy="5069840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1.	</a:t>
            </a:r>
            <a:r>
              <a:rPr lang="ru-RU" sz="2800" i="1" dirty="0"/>
              <a:t>Мировоззренческая</a:t>
            </a:r>
            <a:r>
              <a:rPr lang="ru-RU" sz="2800" dirty="0"/>
              <a:t> – знание истории науки способствует формированию научного мировоззрения.</a:t>
            </a:r>
          </a:p>
          <a:p>
            <a:r>
              <a:rPr lang="ru-RU" sz="2800" dirty="0"/>
              <a:t>2.	</a:t>
            </a:r>
            <a:r>
              <a:rPr lang="ru-RU" sz="2800" i="1" dirty="0"/>
              <a:t>Научно-гносеологическая</a:t>
            </a:r>
            <a:r>
              <a:rPr lang="ru-RU" sz="2800" dirty="0"/>
              <a:t> – познание законов познания.</a:t>
            </a:r>
          </a:p>
          <a:p>
            <a:r>
              <a:rPr lang="ru-RU" sz="2800" dirty="0"/>
              <a:t>3.	</a:t>
            </a:r>
            <a:r>
              <a:rPr lang="ru-RU" sz="2800" i="1" dirty="0"/>
              <a:t>Прогностическая</a:t>
            </a:r>
            <a:r>
              <a:rPr lang="ru-RU" sz="2800" dirty="0"/>
              <a:t> – на основе законов развития науки возможно построение прогнозов и перспектив научного развития.</a:t>
            </a:r>
          </a:p>
          <a:p>
            <a:r>
              <a:rPr lang="ru-RU" sz="2800" dirty="0"/>
              <a:t>4.	</a:t>
            </a:r>
            <a:r>
              <a:rPr lang="ru-RU" sz="2800" i="1" dirty="0"/>
              <a:t>Интегративная</a:t>
            </a:r>
            <a:r>
              <a:rPr lang="ru-RU" sz="2800" dirty="0"/>
              <a:t> – науки, которые в настоящее время имеют сильную дифференциацию, связываются общей историей и единым корнем.</a:t>
            </a:r>
          </a:p>
          <a:p>
            <a:r>
              <a:rPr lang="ru-RU" sz="2800" dirty="0"/>
              <a:t>5.	</a:t>
            </a:r>
            <a:r>
              <a:rPr lang="ru-RU" sz="2800" i="1" dirty="0"/>
              <a:t>Мемориальная</a:t>
            </a:r>
            <a:r>
              <a:rPr lang="ru-RU" sz="2800" dirty="0"/>
              <a:t> – оценка вклада великих ученых в развитие науки.</a:t>
            </a: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AB96DBE-96EC-4C3F-B14C-B5DABD12E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" y="1650164"/>
            <a:ext cx="4328160" cy="4669356"/>
          </a:xfrm>
        </p:spPr>
        <p:txBody>
          <a:bodyPr>
            <a:normAutofit lnSpcReduction="10000"/>
          </a:bodyPr>
          <a:lstStyle/>
          <a:p>
            <a:r>
              <a:rPr lang="ru-RU" sz="2800" b="1" dirty="0"/>
              <a:t>Исторический факт </a:t>
            </a:r>
            <a:r>
              <a:rPr lang="ru-RU" sz="2800" dirty="0"/>
              <a:t>- действительное, невымышленное происшествие, событие, явление в истории, которое может быть использовано для какого-либо заключения, вывода и является проверкой для предположения.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57192-EEF2-4C28-96AC-9DF9F03E9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50164"/>
            <a:ext cx="4251960" cy="4475999"/>
          </a:xfrm>
        </p:spPr>
        <p:txBody>
          <a:bodyPr>
            <a:normAutofit/>
          </a:bodyPr>
          <a:lstStyle/>
          <a:p>
            <a:r>
              <a:rPr lang="ru-RU" sz="2800" b="1" dirty="0"/>
              <a:t>Исторический источник </a:t>
            </a:r>
            <a:r>
              <a:rPr lang="ru-RU" sz="2800" dirty="0"/>
              <a:t>- письменный памятник или материальный памятник, на основе которого строится историческое исследование.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25D5238-63E9-4D67-82EC-5271A84F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Факт и источник в истории </a:t>
            </a:r>
          </a:p>
        </p:txBody>
      </p:sp>
    </p:spTree>
    <p:extLst>
      <p:ext uri="{BB962C8B-B14F-4D97-AF65-F5344CB8AC3E}">
        <p14:creationId xmlns:p14="http://schemas.microsoft.com/office/powerpoint/2010/main" val="41335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FBE50CB-7AA1-45E5-B0B3-42554950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720" y="1554480"/>
            <a:ext cx="8747760" cy="4765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историческом развитии человечества выделяются несколько рубежей:</a:t>
            </a:r>
          </a:p>
          <a:p>
            <a:r>
              <a:rPr lang="ru-RU" dirty="0"/>
              <a:t>1.	Появление человека – около 2,5 млн. лет назад.</a:t>
            </a:r>
          </a:p>
          <a:p>
            <a:pPr marL="0" indent="0">
              <a:buNone/>
            </a:pPr>
            <a:r>
              <a:rPr lang="ru-RU" i="1" dirty="0"/>
              <a:t>Ранний палеолит</a:t>
            </a:r>
            <a:r>
              <a:rPr lang="en-US" i="1" dirty="0"/>
              <a:t>:</a:t>
            </a:r>
            <a:r>
              <a:rPr lang="ru-RU" dirty="0"/>
              <a:t> 2,5 млн. лет– 200 тыс. лет назад</a:t>
            </a:r>
          </a:p>
          <a:p>
            <a:pPr marL="0" indent="0">
              <a:buNone/>
            </a:pPr>
            <a:r>
              <a:rPr lang="ru-RU" i="1" dirty="0"/>
              <a:t>Средний палеолит</a:t>
            </a:r>
            <a:r>
              <a:rPr lang="en-US" i="1" dirty="0"/>
              <a:t>:</a:t>
            </a:r>
            <a:r>
              <a:rPr lang="ru-RU" dirty="0"/>
              <a:t> 200 тыс. лет – 40 тыс. лет назад</a:t>
            </a:r>
          </a:p>
          <a:p>
            <a:pPr marL="0" indent="0">
              <a:buNone/>
            </a:pPr>
            <a:r>
              <a:rPr lang="ru-RU" dirty="0"/>
              <a:t>2.	Возникновение первобытного общества – около 40 тыс. лет назад.</a:t>
            </a:r>
          </a:p>
          <a:p>
            <a:pPr marL="0" indent="0">
              <a:buNone/>
            </a:pPr>
            <a:r>
              <a:rPr lang="ru-RU" i="1" dirty="0"/>
              <a:t>Поздний палеолит</a:t>
            </a:r>
            <a:r>
              <a:rPr lang="en-US" i="1" dirty="0"/>
              <a:t>:</a:t>
            </a:r>
            <a:r>
              <a:rPr lang="ru-RU" dirty="0"/>
              <a:t> 40 тыс. лет назад – 14 тыс. лет назад</a:t>
            </a:r>
          </a:p>
          <a:p>
            <a:pPr marL="0" indent="0">
              <a:buNone/>
            </a:pPr>
            <a:r>
              <a:rPr lang="ru-RU" i="1" dirty="0"/>
              <a:t>Мезолит</a:t>
            </a:r>
            <a:r>
              <a:rPr lang="en-US" i="1" dirty="0"/>
              <a:t>:</a:t>
            </a:r>
            <a:r>
              <a:rPr lang="ru-RU" dirty="0"/>
              <a:t> 14 тыс. лет назад – 8 тыс. лет назад</a:t>
            </a:r>
          </a:p>
          <a:p>
            <a:pPr marL="0" indent="0">
              <a:buNone/>
            </a:pPr>
            <a:r>
              <a:rPr lang="ru-RU" i="1" dirty="0"/>
              <a:t>Неолит</a:t>
            </a:r>
            <a:r>
              <a:rPr lang="en-US" dirty="0"/>
              <a:t>:</a:t>
            </a:r>
            <a:r>
              <a:rPr lang="ru-RU" dirty="0"/>
              <a:t> 8 – 6 тыс. лет назад</a:t>
            </a:r>
          </a:p>
          <a:p>
            <a:r>
              <a:rPr lang="ru-RU" dirty="0"/>
              <a:t>3.	Появление государственности, с которой принято связывать понятие цивилизации – около 6 тыс. лет назад.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CDFDB9-C530-4FD8-96C6-120D0A38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Периодизация человеческой истории</a:t>
            </a:r>
          </a:p>
        </p:txBody>
      </p:sp>
    </p:spTree>
    <p:extLst>
      <p:ext uri="{BB962C8B-B14F-4D97-AF65-F5344CB8AC3E}">
        <p14:creationId xmlns:p14="http://schemas.microsoft.com/office/powerpoint/2010/main" val="347173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72" y="558800"/>
            <a:ext cx="8643467" cy="5720079"/>
          </a:xfrm>
        </p:spPr>
        <p:txBody>
          <a:bodyPr>
            <a:normAutofit fontScale="90000"/>
          </a:bodyPr>
          <a:lstStyle/>
          <a:p>
            <a:pPr indent="450215">
              <a:spcAft>
                <a:spcPts val="800"/>
              </a:spcAft>
            </a:pPr>
            <a:r>
              <a:rPr lang="ru-RU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					План лекции</a:t>
            </a:r>
            <a:r>
              <a:rPr lang="en-US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4000" dirty="0">
                <a:ea typeface="Calibri" panose="020F0502020204030204" pitchFamily="34" charset="0"/>
                <a:cs typeface="Times New Roman" panose="02020603050405020304" pitchFamily="18" charset="0"/>
              </a:rPr>
              <a:t>Введение.</a:t>
            </a:r>
            <a:br>
              <a:rPr lang="en-US" sz="40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	Цели и задачи истории науки и техники. Источники по истории науки и техники.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	Периодизация человеческой истории.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	Знания и технологии доцивилизационного периода.</a:t>
            </a:r>
            <a:br>
              <a:rPr lang="ru-RU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	Наука и техника древневосточных цивилизаций (Египта, Месопотамии, Индии и Китая).</a:t>
            </a: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423D403-37FC-4F37-9D38-D715AF16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737360"/>
            <a:ext cx="5933440" cy="4873122"/>
          </a:xfrm>
        </p:spPr>
        <p:txBody>
          <a:bodyPr>
            <a:normAutofit/>
          </a:bodyPr>
          <a:lstStyle/>
          <a:p>
            <a:r>
              <a:rPr lang="ru-RU" sz="2800" dirty="0"/>
              <a:t>Первые орудия труда каменного века называют </a:t>
            </a:r>
            <a:r>
              <a:rPr lang="ru-RU" sz="2800" i="1" dirty="0"/>
              <a:t>эолиты</a:t>
            </a:r>
            <a:r>
              <a:rPr lang="ru-RU" sz="2800" dirty="0"/>
              <a:t>. Стремясь создать оружие с режущими краями или с острым концом, древнейший человек находил подходящий камень и раскалывал его другим. В первую очередь использовался кремень, а также яшма, роговик, халцедон, гранитный валун.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A14257-681B-4E09-9303-FE226321E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5360" y="1737360"/>
            <a:ext cx="2823316" cy="4234974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73D01D-5550-487D-AA05-75F14A14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D581C0-38D5-480C-8E5F-2A87E475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22853"/>
            <a:ext cx="8229600" cy="8273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Знания и технологии доцивилизационного периода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66DE2-25B1-4159-A200-795E1A0B8EB9}"/>
              </a:ext>
            </a:extLst>
          </p:cNvPr>
          <p:cNvSpPr txBox="1"/>
          <p:nvPr/>
        </p:nvSpPr>
        <p:spPr>
          <a:xfrm>
            <a:off x="6055360" y="5972334"/>
            <a:ext cx="296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Ручное рубило</a:t>
            </a:r>
          </a:p>
        </p:txBody>
      </p:sp>
    </p:spTree>
    <p:extLst>
      <p:ext uri="{BB962C8B-B14F-4D97-AF65-F5344CB8AC3E}">
        <p14:creationId xmlns:p14="http://schemas.microsoft.com/office/powerpoint/2010/main" val="337045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F1B82E7-E824-4491-8914-AD878F5FE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640" y="1650164"/>
            <a:ext cx="4516120" cy="4960318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Археологические и этнографические материалы дают основания предполагать, что прошло много сотен тысяч лет, пока человек не перешел от поддержания огня к его искусственному добыванию (высечением, выскабливанием, выпиливанием, высверливанием).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C6FCE60-E04E-4B55-9E16-D0BBE4AEF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0760" y="1650164"/>
            <a:ext cx="4038600" cy="3312914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0886DF-0C96-4B14-8FE5-C064D2650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05F5075-7FE2-4A4E-B2C0-CB67D965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Употребление огня</a:t>
            </a:r>
          </a:p>
        </p:txBody>
      </p:sp>
    </p:spTree>
    <p:extLst>
      <p:ext uri="{BB962C8B-B14F-4D97-AF65-F5344CB8AC3E}">
        <p14:creationId xmlns:p14="http://schemas.microsoft.com/office/powerpoint/2010/main" val="81612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95C18EE-BD68-463A-885B-CFC1D322C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021" y="1650164"/>
            <a:ext cx="4333978" cy="4649036"/>
          </a:xfrm>
        </p:spPr>
        <p:txBody>
          <a:bodyPr>
            <a:normAutofit/>
          </a:bodyPr>
          <a:lstStyle/>
          <a:p>
            <a:r>
              <a:rPr lang="ru-RU" sz="2800" dirty="0"/>
              <a:t>В эпоху позднего палеолита появляются составные орудия (например, каменные топоры с деревянной рукояткой, усиливавшей в 2-3 силу и эффективность орудия).</a:t>
            </a:r>
          </a:p>
          <a:p>
            <a:r>
              <a:rPr lang="ru-RU" sz="2800" dirty="0"/>
              <a:t>Позднее появляются лук и стрелы.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D76832-497D-48E4-A5C0-78E831A3DD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650164"/>
            <a:ext cx="3852878" cy="2312236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58B3FD-BF1B-497D-B4E4-9C188E28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BD5E28-4185-4013-BB85-2AD2B6FB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Появление составных орудий и лука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7C3B51-5CA3-4D3E-9DCE-0874517C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123214"/>
            <a:ext cx="3824001" cy="262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1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1650165"/>
            <a:ext cx="4191000" cy="481731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Примерно 10 тысяч лет назад вследствие истощения сырьевой базы охотников и собирателей возник феномен относительного перенаселения планеты (5-6 миллионов людей).</a:t>
            </a:r>
          </a:p>
          <a:p>
            <a:r>
              <a:rPr lang="ru-RU" dirty="0"/>
              <a:t>Решением этой проблемы стало освоение производящих форм хозяйства (земледелия и скотоводства).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648200" y="1650165"/>
            <a:ext cx="4038600" cy="3779581"/>
          </a:xfrm>
        </p:spPr>
        <p:txBody>
          <a:bodyPr/>
          <a:lstStyle/>
          <a:p>
            <a:r>
              <a:rPr lang="ru-RU" dirty="0"/>
              <a:t>Чтобы прокормить одного человека охотой и собирательством необходимо 2 км</a:t>
            </a:r>
            <a:r>
              <a:rPr lang="ru-RU" baseline="30000" dirty="0"/>
              <a:t>2</a:t>
            </a:r>
            <a:r>
              <a:rPr lang="ru-RU" dirty="0"/>
              <a:t> площади</a:t>
            </a:r>
          </a:p>
          <a:p>
            <a:r>
              <a:rPr lang="ru-RU" dirty="0"/>
              <a:t>При эффективном земледелии достаточно 100 м</a:t>
            </a:r>
            <a:r>
              <a:rPr lang="ru-RU" baseline="30000" dirty="0"/>
              <a:t>2</a:t>
            </a:r>
            <a:r>
              <a:rPr lang="ru-RU" dirty="0">
                <a:solidFill>
                  <a:srgbClr val="0230AC"/>
                </a:solidFill>
              </a:rPr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Первый глобальный продовольственный кризис</a:t>
            </a:r>
          </a:p>
        </p:txBody>
      </p:sp>
    </p:spTree>
    <p:extLst>
      <p:ext uri="{BB962C8B-B14F-4D97-AF65-F5344CB8AC3E}">
        <p14:creationId xmlns:p14="http://schemas.microsoft.com/office/powerpoint/2010/main" val="76431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413BDB4-AFDD-44B4-B26F-63ABE12B9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160" y="4830426"/>
            <a:ext cx="8615680" cy="185485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«</a:t>
            </a:r>
            <a:r>
              <a:rPr lang="ru-RU" i="1" dirty="0"/>
              <a:t>Неолитическая революция</a:t>
            </a:r>
            <a:r>
              <a:rPr lang="ru-RU" dirty="0"/>
              <a:t>» (термин Гордона Вир Чайлда) – переход от присваивающих к производящим формам хозяйства. Появление технологии регулируемого обжига глины, шлифованных каменных орудий, ткачества, сельскохозяйственных орудий (мотыга, серп).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AECC440-4BF6-499A-8230-91912E7497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520" y="1425985"/>
            <a:ext cx="7891732" cy="3485515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947EE5-5C26-4793-AEB1-684AACBD2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EF4089F-EDC3-4AFB-958C-B13A6837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679748"/>
            <a:ext cx="8625840" cy="82731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Неолитическая революция – 6 – 4 тыс. лет до н. э.</a:t>
            </a:r>
          </a:p>
        </p:txBody>
      </p:sp>
    </p:spTree>
    <p:extLst>
      <p:ext uri="{BB962C8B-B14F-4D97-AF65-F5344CB8AC3E}">
        <p14:creationId xmlns:p14="http://schemas.microsoft.com/office/powerpoint/2010/main" val="883447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261E917-98EA-463D-A194-D1E235BC1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1787782"/>
            <a:ext cx="4297680" cy="4501258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Металлургия бронзы. Появление кочевого скотоводства и поливного земледелия. Появление письменности и первых цивилизаций. С появлением государственности развивается техника, водоснабжение, орошение, методы производства.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0BC9AAE-701F-4FE8-969D-A40D1712BA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1" y="1650164"/>
            <a:ext cx="4330356" cy="3247767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D22153-1E89-4345-A776-8448CD1E2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06E3DDC-60CB-4620-B8B6-B44439ED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Бронзовый век – 3-2 тыс. лет до н. э.</a:t>
            </a:r>
          </a:p>
        </p:txBody>
      </p:sp>
    </p:spTree>
    <p:extLst>
      <p:ext uri="{BB962C8B-B14F-4D97-AF65-F5344CB8AC3E}">
        <p14:creationId xmlns:p14="http://schemas.microsoft.com/office/powerpoint/2010/main" val="2128467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0877089-F404-444C-8DBB-D4382399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4" y="1650164"/>
            <a:ext cx="4448171" cy="4960318"/>
          </a:xfrm>
        </p:spPr>
        <p:txBody>
          <a:bodyPr>
            <a:normAutofit/>
          </a:bodyPr>
          <a:lstStyle/>
          <a:p>
            <a:r>
              <a:rPr lang="ru-RU" sz="2800" dirty="0"/>
              <a:t>Распространение металлургии железа и разложение первобытнообщинного строя.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32A2FD4-3F54-422F-A11E-0CEC2F21C4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6786" y="1650163"/>
            <a:ext cx="4038600" cy="4824675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16E0A6-4BE2-4EED-AF93-8A189841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24F11DA-3F32-45B5-955A-8C74DF27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Железный век – с 1 тыс. до н. э.</a:t>
            </a:r>
          </a:p>
        </p:txBody>
      </p:sp>
    </p:spTree>
    <p:extLst>
      <p:ext uri="{BB962C8B-B14F-4D97-AF65-F5344CB8AC3E}">
        <p14:creationId xmlns:p14="http://schemas.microsoft.com/office/powerpoint/2010/main" val="110281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9CCB372-C536-4E17-8DD1-84A8B7E48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650164"/>
            <a:ext cx="4267200" cy="4960318"/>
          </a:xfrm>
        </p:spPr>
        <p:txBody>
          <a:bodyPr>
            <a:normAutofit lnSpcReduction="10000"/>
          </a:bodyPr>
          <a:lstStyle/>
          <a:p>
            <a:r>
              <a:rPr lang="ru-RU" sz="2600" b="1" dirty="0"/>
              <a:t>Схема Р. Форбеса</a:t>
            </a:r>
            <a:r>
              <a:rPr lang="ru-RU" sz="2600" dirty="0"/>
              <a:t>:</a:t>
            </a:r>
          </a:p>
          <a:p>
            <a:pPr marL="0" indent="0">
              <a:buNone/>
            </a:pPr>
            <a:r>
              <a:rPr lang="ru-RU" sz="2600" dirty="0"/>
              <a:t>1)	Самородный металл как камень;</a:t>
            </a:r>
          </a:p>
          <a:p>
            <a:pPr marL="0" indent="0">
              <a:buNone/>
            </a:pPr>
            <a:r>
              <a:rPr lang="ru-RU" sz="2600" dirty="0"/>
              <a:t>2)	Самородный металл, обработанный ковкой (золото, серебро, медь, метеоритное железо);</a:t>
            </a:r>
          </a:p>
          <a:p>
            <a:pPr marL="0" indent="0">
              <a:buNone/>
            </a:pPr>
            <a:r>
              <a:rPr lang="ru-RU" sz="2600" dirty="0"/>
              <a:t>3)	Рудная металлургия (из руд получали медь, свинец, серебро, сурьму, сплавы меди);</a:t>
            </a:r>
          </a:p>
          <a:p>
            <a:pPr marL="0" indent="0">
              <a:buNone/>
            </a:pPr>
            <a:r>
              <a:rPr lang="ru-RU" sz="2600" dirty="0"/>
              <a:t>4)	Металлургия железа.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8650B-99D2-44CB-B71F-3222BBC3C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50164"/>
            <a:ext cx="4267200" cy="4649036"/>
          </a:xfrm>
        </p:spPr>
        <p:txBody>
          <a:bodyPr>
            <a:normAutofit lnSpcReduction="10000"/>
          </a:bodyPr>
          <a:lstStyle/>
          <a:p>
            <a:r>
              <a:rPr lang="ru-RU" sz="2800" b="1" dirty="0"/>
              <a:t>Схема Г. Коглена:</a:t>
            </a:r>
          </a:p>
          <a:p>
            <a:pPr marL="0" indent="0">
              <a:buNone/>
            </a:pPr>
            <a:r>
              <a:rPr lang="ru-RU" sz="2800" dirty="0"/>
              <a:t>1)	Холодная, а в дальнейшем горячая ковка меди;</a:t>
            </a:r>
          </a:p>
          <a:p>
            <a:pPr marL="0" indent="0">
              <a:buNone/>
            </a:pPr>
            <a:r>
              <a:rPr lang="ru-RU" sz="2800" dirty="0"/>
              <a:t>2)	Плавление самородной меди в открытые формы простых изделий;</a:t>
            </a:r>
          </a:p>
          <a:p>
            <a:pPr marL="0" indent="0">
              <a:buNone/>
            </a:pPr>
            <a:r>
              <a:rPr lang="ru-RU" sz="2800" dirty="0"/>
              <a:t>3)	Выплавка меди из руд;</a:t>
            </a:r>
          </a:p>
          <a:p>
            <a:pPr marL="0" indent="0">
              <a:buNone/>
            </a:pPr>
            <a:r>
              <a:rPr lang="ru-RU" sz="2800" dirty="0"/>
              <a:t>4)	Получение сплавов на основе меди.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F42FAD-6B22-46FA-9445-C7F87C5E7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8AA62DD-DE39-467E-9A5D-CCC529A5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Развитие металлургии</a:t>
            </a:r>
          </a:p>
        </p:txBody>
      </p:sp>
    </p:spTree>
    <p:extLst>
      <p:ext uri="{BB962C8B-B14F-4D97-AF65-F5344CB8AC3E}">
        <p14:creationId xmlns:p14="http://schemas.microsoft.com/office/powerpoint/2010/main" val="13524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000" dirty="0"/>
              <a:t>avvasilev@itmo.ru</a:t>
            </a:r>
            <a:endParaRPr lang="en-US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1371600" y="6132447"/>
            <a:ext cx="6400800" cy="304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>
                <a:solidFill>
                  <a:schemeClr val="bg1"/>
                </a:solidFill>
              </a:rPr>
              <a:t>Санкт-Петербург</a:t>
            </a:r>
            <a:r>
              <a:rPr lang="en-US" sz="1200" dirty="0">
                <a:solidFill>
                  <a:schemeClr val="bg1"/>
                </a:solidFill>
              </a:rPr>
              <a:t>, 20</a:t>
            </a:r>
            <a:r>
              <a:rPr lang="ru-RU" sz="1200" dirty="0">
                <a:solidFill>
                  <a:schemeClr val="bg1"/>
                </a:solidFill>
              </a:rPr>
              <a:t>20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756" y="1270000"/>
            <a:ext cx="5099804" cy="5340481"/>
          </a:xfrm>
        </p:spPr>
        <p:txBody>
          <a:bodyPr>
            <a:normAutofit fontScale="92500" lnSpcReduction="20000"/>
          </a:bodyPr>
          <a:lstStyle/>
          <a:p>
            <a:r>
              <a:rPr lang="ru-RU" sz="2800" i="1" dirty="0"/>
              <a:t>Наука</a:t>
            </a:r>
            <a:r>
              <a:rPr lang="ru-RU" sz="2800" dirty="0"/>
              <a:t> – есть проявление действия в человеческом обществе совокупной человеческой мысли (В. И. Вернадский).</a:t>
            </a:r>
          </a:p>
          <a:p>
            <a:r>
              <a:rPr lang="ru-RU" sz="2800" i="1" dirty="0"/>
              <a:t>Наука</a:t>
            </a:r>
            <a:r>
              <a:rPr lang="ru-RU" sz="2800" dirty="0"/>
              <a:t> – есть познание с рефлексией и доказательством   (В. Е. Еремеев).</a:t>
            </a:r>
            <a:endParaRPr lang="en-US" sz="2800" dirty="0"/>
          </a:p>
          <a:p>
            <a:r>
              <a:rPr lang="ru-RU" sz="2800" i="1" dirty="0"/>
              <a:t>Наука</a:t>
            </a:r>
            <a:r>
              <a:rPr lang="ru-RU" sz="2800" dirty="0"/>
              <a:t> – сфера человеческой деятельности, функцией которой является выработка и теоретическая систематизация объективных знаний о действительности (Философский энциклопедический словарь).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639891"/>
            <a:ext cx="8229600" cy="827087"/>
          </a:xfrm>
        </p:spPr>
        <p:txBody>
          <a:bodyPr>
            <a:normAutofit/>
          </a:bodyPr>
          <a:lstStyle/>
          <a:p>
            <a:r>
              <a:rPr lang="ru-RU" dirty="0"/>
              <a:t>Определения науки</a:t>
            </a:r>
            <a:endParaRPr lang="en-US" dirty="0"/>
          </a:p>
        </p:txBody>
      </p:sp>
      <p:pic>
        <p:nvPicPr>
          <p:cNvPr id="8" name="Picture 7" descr="слоган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1778885-31D2-4341-91F0-34FE469BF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145" y="949628"/>
            <a:ext cx="3820295" cy="43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95F26CB-4BDB-4F9A-ADA1-A9C06C71D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0" y="1650164"/>
            <a:ext cx="4297679" cy="4679516"/>
          </a:xfrm>
        </p:spPr>
        <p:txBody>
          <a:bodyPr>
            <a:normAutofit/>
          </a:bodyPr>
          <a:lstStyle/>
          <a:p>
            <a:r>
              <a:rPr lang="ru-RU" sz="2800" dirty="0"/>
              <a:t>По Вернадскому наука произошла из религии. В религиозных представлениях отливались добытые в практической деятельности людей знания, который за счет этого входили в сознание людей.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B0E277-AA18-48F6-BAE4-0C166412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9" y="1680266"/>
            <a:ext cx="4297681" cy="4930216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Согласно другой точке зрения, наука произошла из магии. Обе исходят из следующих принципов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ru-RU" sz="2800" dirty="0"/>
              <a:t>Одно событие неизбежно следует за другим.</a:t>
            </a:r>
            <a:endParaRPr lang="en-US" sz="2800" dirty="0"/>
          </a:p>
          <a:p>
            <a:pPr marL="0" indent="0">
              <a:buNone/>
            </a:pPr>
            <a:r>
              <a:rPr lang="ru-RU" sz="2800" dirty="0"/>
              <a:t>Порядок и единообразие природных явлений</a:t>
            </a:r>
            <a:r>
              <a:rPr lang="en-US" sz="2800" dirty="0"/>
              <a:t>;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Стремление к установлению повторяющейся последовательности событий.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670DA2-274C-483E-8EC8-806335D3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762C2D-142C-42EE-9BA5-645FDD89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822853"/>
            <a:ext cx="8595360" cy="827311"/>
          </a:xfrm>
        </p:spPr>
        <p:txBody>
          <a:bodyPr/>
          <a:lstStyle/>
          <a:p>
            <a:pPr algn="ctr"/>
            <a:r>
              <a:rPr lang="ru-RU" dirty="0"/>
              <a:t>Происхождение науки</a:t>
            </a:r>
          </a:p>
        </p:txBody>
      </p:sp>
    </p:spTree>
    <p:extLst>
      <p:ext uri="{BB962C8B-B14F-4D97-AF65-F5344CB8AC3E}">
        <p14:creationId xmlns:p14="http://schemas.microsoft.com/office/powerpoint/2010/main" val="251461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00F98350-568E-4EBD-8BDB-1EFDBB568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808" y="1716662"/>
            <a:ext cx="4288192" cy="4602858"/>
          </a:xfrm>
        </p:spPr>
        <p:txBody>
          <a:bodyPr>
            <a:normAutofit lnSpcReduction="10000"/>
          </a:bodyPr>
          <a:lstStyle/>
          <a:p>
            <a:r>
              <a:rPr lang="ru-RU" sz="2800" b="1" dirty="0"/>
              <a:t>Техника</a:t>
            </a:r>
            <a:r>
              <a:rPr lang="ru-RU" sz="2800" dirty="0"/>
              <a:t> (от др.-греч. τέχνη — искусство, мастерство, умение) — обобщающее наименование сложных устройств, механизмов, систем, а также методов, процессов и технологий упорядоченной искусной деятельности.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4E0D5D6-1AAA-4533-B5A5-CF2D61D8F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6342" y="1835996"/>
            <a:ext cx="4493850" cy="3914564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9E61568-0BD1-406F-B076-2A7EB356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92" y="810664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Определение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398465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F0501B9-8916-475C-B79F-2538F49F8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4960" y="1650164"/>
            <a:ext cx="4257040" cy="4882716"/>
          </a:xfrm>
        </p:spPr>
        <p:txBody>
          <a:bodyPr>
            <a:normAutofit fontScale="92500" lnSpcReduction="20000"/>
          </a:bodyPr>
          <a:lstStyle/>
          <a:p>
            <a:r>
              <a:rPr lang="ru-RU" sz="2800" i="1" dirty="0"/>
              <a:t>Наука</a:t>
            </a:r>
            <a:r>
              <a:rPr lang="ru-RU" sz="2800" dirty="0"/>
              <a:t> как любая познавательная деятельность – каменный век.</a:t>
            </a:r>
          </a:p>
          <a:p>
            <a:r>
              <a:rPr lang="ru-RU" sz="2800" i="1" dirty="0"/>
              <a:t>Наука</a:t>
            </a:r>
            <a:r>
              <a:rPr lang="ru-RU" sz="2800" dirty="0"/>
              <a:t> как первая программа исследования природы – </a:t>
            </a:r>
            <a:r>
              <a:rPr lang="en-US" sz="2800" dirty="0"/>
              <a:t>VI-V</a:t>
            </a:r>
            <a:r>
              <a:rPr lang="ru-RU" sz="2800" dirty="0"/>
              <a:t> вв. до н.э. (Древняя Греция, Индия, Китай).</a:t>
            </a:r>
          </a:p>
          <a:p>
            <a:r>
              <a:rPr lang="ru-RU" sz="2800" i="1" dirty="0"/>
              <a:t>Наука</a:t>
            </a:r>
            <a:r>
              <a:rPr lang="ru-RU" sz="2800" dirty="0"/>
              <a:t> в современном смысле – </a:t>
            </a:r>
            <a:r>
              <a:rPr lang="en-US" sz="2800" dirty="0"/>
              <a:t>XVI-XVII</a:t>
            </a:r>
            <a:r>
              <a:rPr lang="ru-RU" sz="2800" dirty="0"/>
              <a:t> вв. (складывание первой научной картины мира)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02367C7-E463-4701-B96D-DBBB633EB9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650163"/>
            <a:ext cx="3616960" cy="4678785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BE2655A-C5A2-4E3F-A67C-C1F41EE8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822853"/>
            <a:ext cx="8585200" cy="827311"/>
          </a:xfrm>
        </p:spPr>
        <p:txBody>
          <a:bodyPr/>
          <a:lstStyle/>
          <a:p>
            <a:pPr algn="ctr"/>
            <a:r>
              <a:rPr lang="ru-RU" dirty="0"/>
              <a:t>Проблема возникновения науки</a:t>
            </a:r>
          </a:p>
        </p:txBody>
      </p:sp>
    </p:spTree>
    <p:extLst>
      <p:ext uri="{BB962C8B-B14F-4D97-AF65-F5344CB8AC3E}">
        <p14:creationId xmlns:p14="http://schemas.microsoft.com/office/powerpoint/2010/main" val="7971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67721-D9B7-4F9F-950B-C2B487E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Классификация наук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8E96C-D685-44E1-B7E9-2A93393C8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996" y="1650164"/>
            <a:ext cx="8411523" cy="4637105"/>
          </a:xfrm>
        </p:spPr>
        <p:txBody>
          <a:bodyPr>
            <a:normAutofit fontScale="92500" lnSpcReduction="20000"/>
          </a:bodyPr>
          <a:lstStyle/>
          <a:p>
            <a:pPr marL="107315" indent="0" algn="just">
              <a:spcAft>
                <a:spcPts val="800"/>
              </a:spcAft>
              <a:buNone/>
            </a:pP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предмету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Естественные, математические, гуманитарные (общественные) и технические.</a:t>
            </a:r>
          </a:p>
          <a:p>
            <a:pPr marL="107315" indent="0" algn="just">
              <a:spcAft>
                <a:spcPts val="800"/>
              </a:spcAft>
              <a:buNone/>
            </a:pP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целям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Фундаментальные и прикладные.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Общие и специальные.</a:t>
            </a:r>
          </a:p>
          <a:p>
            <a:pPr marL="107315" indent="0" algn="just">
              <a:spcAft>
                <a:spcPts val="800"/>
              </a:spcAft>
              <a:buNone/>
            </a:pP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методу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Теоретические и эмпирические (наблюдение и эксперимент).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Конкретные и абстрактные.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53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B5321BA-3F1E-4652-A9A8-34227A2D2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560" y="1601602"/>
            <a:ext cx="3657600" cy="5008880"/>
          </a:xfrm>
        </p:spPr>
        <p:txBody>
          <a:bodyPr>
            <a:normAutofit/>
          </a:bodyPr>
          <a:lstStyle/>
          <a:p>
            <a:r>
              <a:rPr lang="ru-RU" sz="2800" dirty="0"/>
              <a:t>Внеморальность</a:t>
            </a:r>
          </a:p>
          <a:p>
            <a:r>
              <a:rPr lang="ru-RU" sz="2800" dirty="0"/>
              <a:t>Гласность</a:t>
            </a:r>
          </a:p>
          <a:p>
            <a:r>
              <a:rPr lang="ru-RU" sz="2800" dirty="0"/>
              <a:t>Критичность</a:t>
            </a:r>
          </a:p>
          <a:p>
            <a:r>
              <a:rPr lang="ru-RU" sz="2800" dirty="0"/>
              <a:t>Методологичность</a:t>
            </a:r>
          </a:p>
          <a:p>
            <a:r>
              <a:rPr lang="ru-RU" sz="2800" dirty="0"/>
              <a:t>Незавершенность</a:t>
            </a:r>
          </a:p>
          <a:p>
            <a:r>
              <a:rPr lang="ru-RU" sz="2800" dirty="0"/>
              <a:t>Обезличенность</a:t>
            </a:r>
          </a:p>
          <a:p>
            <a:r>
              <a:rPr lang="ru-RU" sz="2800" dirty="0"/>
              <a:t>Объективность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8F8F98-5D0A-4F0B-B785-89C570A8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774291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Характерные черты науки</a:t>
            </a:r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8AE89518-656D-4BCE-9098-C81DFFCDF2FE}"/>
              </a:ext>
            </a:extLst>
          </p:cNvPr>
          <p:cNvSpPr txBox="1">
            <a:spLocks/>
          </p:cNvSpPr>
          <p:nvPr/>
        </p:nvSpPr>
        <p:spPr>
          <a:xfrm>
            <a:off x="4572000" y="1643071"/>
            <a:ext cx="4227936" cy="500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Преемственность</a:t>
            </a:r>
          </a:p>
          <a:p>
            <a:r>
              <a:rPr lang="ru-RU" sz="2800" dirty="0"/>
              <a:t>Рациональность</a:t>
            </a:r>
          </a:p>
          <a:p>
            <a:r>
              <a:rPr lang="ru-RU" sz="2800" dirty="0"/>
              <a:t>Систематичность</a:t>
            </a:r>
          </a:p>
          <a:p>
            <a:r>
              <a:rPr lang="ru-RU" sz="2800" dirty="0"/>
              <a:t>Теоретичность</a:t>
            </a:r>
          </a:p>
          <a:p>
            <a:r>
              <a:rPr lang="ru-RU" sz="2800" dirty="0"/>
              <a:t>Специализированность</a:t>
            </a:r>
          </a:p>
          <a:p>
            <a:r>
              <a:rPr lang="ru-RU" sz="2800" dirty="0"/>
              <a:t>Терминологичность</a:t>
            </a:r>
          </a:p>
          <a:p>
            <a:r>
              <a:rPr lang="ru-RU" sz="2800" dirty="0"/>
              <a:t>Эмпиризм</a:t>
            </a:r>
          </a:p>
        </p:txBody>
      </p:sp>
    </p:spTree>
    <p:extLst>
      <p:ext uri="{BB962C8B-B14F-4D97-AF65-F5344CB8AC3E}">
        <p14:creationId xmlns:p14="http://schemas.microsoft.com/office/powerpoint/2010/main" val="184577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1F80BD0E-3967-4A0B-9BB9-AC903B313B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4012932"/>
              </p:ext>
            </p:extLst>
          </p:nvPr>
        </p:nvGraphicFramePr>
        <p:xfrm>
          <a:off x="345440" y="1270000"/>
          <a:ext cx="7833360" cy="526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C2E475-7DEF-4889-BE4F-29BEF33F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2853"/>
            <a:ext cx="8229600" cy="827311"/>
          </a:xfrm>
        </p:spPr>
        <p:txBody>
          <a:bodyPr/>
          <a:lstStyle/>
          <a:p>
            <a:pPr algn="ctr"/>
            <a:r>
              <a:rPr lang="ru-RU" dirty="0"/>
              <a:t>Структура научных знаний</a:t>
            </a:r>
          </a:p>
        </p:txBody>
      </p:sp>
    </p:spTree>
    <p:extLst>
      <p:ext uri="{BB962C8B-B14F-4D97-AF65-F5344CB8AC3E}">
        <p14:creationId xmlns:p14="http://schemas.microsoft.com/office/powerpoint/2010/main" val="22862966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4854</TotalTime>
  <Words>1387</Words>
  <Application>Microsoft Office PowerPoint</Application>
  <PresentationFormat>Экран (4:3)</PresentationFormat>
  <Paragraphs>143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Cover</vt:lpstr>
      <vt:lpstr>1_Cover</vt:lpstr>
      <vt:lpstr>Лекция 1. Введение в историю науки и  техники.</vt:lpstr>
      <vt:lpstr>      План лекции: 1. Введение. 2. Цели и задачи истории науки и техники. Источники по истории науки и техники. 3. Периодизация человеческой истории. 4. Знания и технологии доцивилизационного периода. 5. Наука и техника древневосточных цивилизаций (Египта, Месопотамии, Индии и Китая).</vt:lpstr>
      <vt:lpstr>Определения науки</vt:lpstr>
      <vt:lpstr>Происхождение науки</vt:lpstr>
      <vt:lpstr>Определение техники</vt:lpstr>
      <vt:lpstr>Проблема возникновения науки</vt:lpstr>
      <vt:lpstr>Классификация наук</vt:lpstr>
      <vt:lpstr>Характерные черты науки</vt:lpstr>
      <vt:lpstr>Структура научных знаний</vt:lpstr>
      <vt:lpstr>Методы научного познания</vt:lpstr>
      <vt:lpstr>Методы эмпирических исследований</vt:lpstr>
      <vt:lpstr>Наука и социум</vt:lpstr>
      <vt:lpstr>Методология истории науки</vt:lpstr>
      <vt:lpstr>Модели истории науки: кумулятивистская</vt:lpstr>
      <vt:lpstr>Модели истории науки: революционная</vt:lpstr>
      <vt:lpstr>Модели истории науки: ситуационная модель</vt:lpstr>
      <vt:lpstr>Задачи истории науки и техники</vt:lpstr>
      <vt:lpstr>Факт и источник в истории </vt:lpstr>
      <vt:lpstr>Периодизация человеческой истории</vt:lpstr>
      <vt:lpstr>Знания и технологии доцивилизационного периода</vt:lpstr>
      <vt:lpstr>Употребление огня</vt:lpstr>
      <vt:lpstr>Появление составных орудий и лука</vt:lpstr>
      <vt:lpstr>Первый глобальный продовольственный кризис</vt:lpstr>
      <vt:lpstr>Неолитическая революция – 6 – 4 тыс. лет до н. э.</vt:lpstr>
      <vt:lpstr>Бронзовый век – 3-2 тыс. лет до н. э.</vt:lpstr>
      <vt:lpstr>Железный век – с 1 тыс. до н. э.</vt:lpstr>
      <vt:lpstr>Развитие металлургии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Васильев Андрей Владимирович</cp:lastModifiedBy>
  <cp:revision>68</cp:revision>
  <dcterms:created xsi:type="dcterms:W3CDTF">2014-06-27T12:30:22Z</dcterms:created>
  <dcterms:modified xsi:type="dcterms:W3CDTF">2021-09-17T18:30:46Z</dcterms:modified>
</cp:coreProperties>
</file>