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DCA1-0B28-4598-835A-B4C5DB4C487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330DC-701B-4DBF-BE5E-F114E1D08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330DC-701B-4DBF-BE5E-F114E1D08E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6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7" y="653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2" y="56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9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0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7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6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7" y="653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2" y="56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9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8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3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4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5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11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3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9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5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5963685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20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4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2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5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2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0" y="5512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0230AC"/>
              </a:solidFill>
            </a:endParaRPr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600" dirty="0"/>
              <a:t>Санкт-Петербург</a:t>
            </a:r>
            <a:r>
              <a:rPr lang="en-US" sz="1600" dirty="0"/>
              <a:t>, </a:t>
            </a:r>
            <a:r>
              <a:rPr lang="ru-RU" sz="1600" dirty="0"/>
              <a:t>2020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313" y="3068320"/>
            <a:ext cx="8672513" cy="1971040"/>
          </a:xfrm>
        </p:spPr>
        <p:txBody>
          <a:bodyPr>
            <a:normAutofit/>
          </a:bodyPr>
          <a:lstStyle/>
          <a:p>
            <a:r>
              <a:rPr lang="ru-RU" sz="5300" dirty="0"/>
              <a:t>Лекция 5. Научная революция </a:t>
            </a:r>
            <a:r>
              <a:rPr lang="en-US" sz="5300" dirty="0"/>
              <a:t>XVII-XVIII</a:t>
            </a:r>
            <a:r>
              <a:rPr lang="ru-RU" sz="5300" dirty="0"/>
              <a:t> вв.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33500" y="4849606"/>
            <a:ext cx="6477000" cy="1134634"/>
          </a:xfrm>
        </p:spPr>
        <p:txBody>
          <a:bodyPr>
            <a:normAutofit fontScale="77500" lnSpcReduction="20000"/>
          </a:bodyPr>
          <a:lstStyle/>
          <a:p>
            <a:br>
              <a:rPr lang="ru-RU" dirty="0"/>
            </a:br>
            <a:r>
              <a:rPr lang="ru-RU" sz="2800" dirty="0"/>
              <a:t>Васильев Андрей Владимирович, доцент практики ЦСиГЗ Университета ИТМО, avvasilev@itmo.ru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29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5040560" cy="4968552"/>
          </a:xfrm>
        </p:spPr>
        <p:txBody>
          <a:bodyPr>
            <a:normAutofit/>
          </a:bodyPr>
          <a:lstStyle/>
          <a:p>
            <a:r>
              <a:rPr lang="ru-RU" dirty="0"/>
              <a:t>Основатель и первый президент Берлинской Академии наук.</a:t>
            </a:r>
          </a:p>
          <a:p>
            <a:r>
              <a:rPr lang="ru-RU" dirty="0"/>
              <a:t>В 1666 г. он опубликовал сочинение «Искусство комбинаторики», где представил принципы двоичного счисления.</a:t>
            </a:r>
          </a:p>
          <a:p>
            <a:r>
              <a:rPr lang="ru-RU" dirty="0"/>
              <a:t>Независимо от Ньютона Лейбниц создал математический анализ — дифференциальное и интегральное исчисления, основанные на бесконечно малых.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1"/>
            <a:ext cx="3636661" cy="4491277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Готфрид Вильгельм Лейбниц (1646-1716)</a:t>
            </a:r>
          </a:p>
        </p:txBody>
      </p:sp>
    </p:spTree>
    <p:extLst>
      <p:ext uri="{BB962C8B-B14F-4D97-AF65-F5344CB8AC3E}">
        <p14:creationId xmlns:p14="http://schemas.microsoft.com/office/powerpoint/2010/main" val="396923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5400600" cy="50405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Родился в деревне </a:t>
            </a:r>
            <a:r>
              <a:rPr lang="ru-RU" dirty="0" err="1"/>
              <a:t>Вулсторп</a:t>
            </a:r>
            <a:r>
              <a:rPr lang="ru-RU" dirty="0"/>
              <a:t> неподалеку от Кембриджа в семье мелкого фермера.</a:t>
            </a:r>
          </a:p>
          <a:p>
            <a:r>
              <a:rPr lang="ru-RU" dirty="0"/>
              <a:t>Поступил в Тринити-колледж и окончил его.</a:t>
            </a:r>
          </a:p>
          <a:p>
            <a:r>
              <a:rPr lang="ru-RU" dirty="0"/>
              <a:t>В 1687 г. Ньютон опубликовал свой капитальный труд «Математические начала натуральной философии».</a:t>
            </a:r>
          </a:p>
          <a:p>
            <a:r>
              <a:rPr lang="ru-RU" dirty="0"/>
              <a:t>С 1703 г. он стал президентом Лондонского королевского общества и оставался им до конца своих дней.</a:t>
            </a:r>
          </a:p>
          <a:p>
            <a:r>
              <a:rPr lang="ru-RU" dirty="0"/>
              <a:t>Похоронен в Вестминстерском аббатстве.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3112086" cy="427434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Исаак Ньютон (1643-1727)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0112" y="5798135"/>
            <a:ext cx="343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Портрет кисти Г. </a:t>
            </a:r>
            <a:r>
              <a:rPr lang="ru-RU" dirty="0" err="1"/>
              <a:t>Кнеллера</a:t>
            </a:r>
            <a:r>
              <a:rPr lang="ru-RU" dirty="0"/>
              <a:t> (1689)</a:t>
            </a:r>
          </a:p>
        </p:txBody>
      </p:sp>
    </p:spTree>
    <p:extLst>
      <p:ext uri="{BB962C8B-B14F-4D97-AF65-F5344CB8AC3E}">
        <p14:creationId xmlns:p14="http://schemas.microsoft.com/office/powerpoint/2010/main" val="216013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60851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Историческая формулировка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i="1" dirty="0"/>
              <a:t>Всякое тело сохраняет состояние покоя или равномерного прямолинейного движения до тех пор, пока оно не вынуждено изменить его под влиянием действующих сил.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788024" y="1628800"/>
            <a:ext cx="424847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Современная формулировка</a:t>
            </a:r>
            <a:r>
              <a:rPr lang="en-US" b="1" dirty="0"/>
              <a:t>: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 инерциальных системах отсчета материальные точки, когда на них не действуют никакие силы (или действуют силы взаимно уравновешенные), находятся в состоянии покоя или равномерного прямолинейного движения.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Первый закон механики Ньютона</a:t>
            </a:r>
          </a:p>
        </p:txBody>
      </p:sp>
    </p:spTree>
    <p:extLst>
      <p:ext uri="{BB962C8B-B14F-4D97-AF65-F5344CB8AC3E}">
        <p14:creationId xmlns:p14="http://schemas.microsoft.com/office/powerpoint/2010/main" val="64483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536504" cy="511256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Историческая формулировка</a:t>
            </a:r>
            <a:r>
              <a:rPr lang="en-US" b="1" dirty="0"/>
              <a:t>:</a:t>
            </a:r>
          </a:p>
          <a:p>
            <a:r>
              <a:rPr lang="ru-RU" i="1" dirty="0"/>
              <a:t>Приобретаемое телом ускорение движение прямо пропорционально силе, под действием которой это ускорение возникает, и обратно пропорционально массе тела.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32048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Современная формулировка</a:t>
            </a:r>
            <a:r>
              <a:rPr lang="en-US" b="1" dirty="0"/>
              <a:t>:</a:t>
            </a:r>
            <a:r>
              <a:rPr lang="ru-RU" b="1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В инерциальной системе отсчета ускорение, которое получает материальная точка с постоянной массой, прямо пропорционально равнодействующей всех приложенных к ней сил и обратно пропорционально ее массе.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Второй закон механики Ньютона</a:t>
            </a:r>
          </a:p>
        </p:txBody>
      </p:sp>
    </p:spTree>
    <p:extLst>
      <p:ext uri="{BB962C8B-B14F-4D97-AF65-F5344CB8AC3E}">
        <p14:creationId xmlns:p14="http://schemas.microsoft.com/office/powerpoint/2010/main" val="407340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68052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Историческая формулировка</a:t>
            </a:r>
            <a:r>
              <a:rPr lang="en-US" b="1" dirty="0"/>
              <a:t>:</a:t>
            </a:r>
          </a:p>
          <a:p>
            <a:r>
              <a:rPr lang="ru-RU" i="1" dirty="0"/>
              <a:t>Действию всегда есть равное, противоположно направленное противодействие.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788024" y="1700808"/>
            <a:ext cx="43204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Современная формулировка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ru-RU" dirty="0"/>
              <a:t>Материальные точки взаимодействуют друг с другом силами, имеющими одинаковую природу, направленными вдоль прямой, соединяющей эти точки, равными по модулю и противоположными по направлению.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Третий закон механики Ньютона</a:t>
            </a:r>
          </a:p>
        </p:txBody>
      </p:sp>
    </p:spTree>
    <p:extLst>
      <p:ext uri="{BB962C8B-B14F-4D97-AF65-F5344CB8AC3E}">
        <p14:creationId xmlns:p14="http://schemas.microsoft.com/office/powerpoint/2010/main" val="231347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4464496" cy="5112568"/>
          </a:xfrm>
        </p:spPr>
        <p:txBody>
          <a:bodyPr/>
          <a:lstStyle/>
          <a:p>
            <a:r>
              <a:rPr lang="ru-RU" dirty="0"/>
              <a:t>Ньютон вывел закон тяготения, основываясь на эмпирических законах Кеплера, известных к тому времени. Он показал, что:</a:t>
            </a:r>
          </a:p>
          <a:p>
            <a:pPr marL="0" indent="0">
              <a:buNone/>
            </a:pPr>
            <a:r>
              <a:rPr lang="ru-RU" dirty="0"/>
              <a:t>1) наблюдаемые движения планет свидетельствуют о наличии центральной силы.</a:t>
            </a:r>
          </a:p>
          <a:p>
            <a:pPr marL="0" indent="0">
              <a:buNone/>
            </a:pPr>
            <a:r>
              <a:rPr lang="ru-RU" dirty="0"/>
              <a:t>2) центральная сила притяжения приводит к эллиптическим (или гиперболическим) орбитам.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66076"/>
            <a:ext cx="4038600" cy="282702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Закон всемирного тяготения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4008" y="4293096"/>
            <a:ext cx="4417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«Все тела, независимо от их свойств, а также свойств среды, в которой они находятся, испытывают взаимное притяжение, прямо пропорциональное их массам и обратно пропорциональное квадрату расстояния между ними».</a:t>
            </a:r>
          </a:p>
        </p:txBody>
      </p:sp>
    </p:spTree>
    <p:extLst>
      <p:ext uri="{BB962C8B-B14F-4D97-AF65-F5344CB8AC3E}">
        <p14:creationId xmlns:p14="http://schemas.microsoft.com/office/powerpoint/2010/main" val="367781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5184576" cy="51125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Ньютон сделал очень важный шаг в понимании явления </a:t>
            </a:r>
            <a:r>
              <a:rPr lang="ru-RU" i="1" dirty="0"/>
              <a:t>дисперсии света</a:t>
            </a:r>
            <a:r>
              <a:rPr lang="ru-RU" dirty="0"/>
              <a:t> (разложения обычного «белого» цвета на все существующие в природе цвета с образованием солнечного спектра). </a:t>
            </a:r>
          </a:p>
          <a:p>
            <a:r>
              <a:rPr lang="ru-RU" dirty="0"/>
              <a:t>Он считал, что белый цвет представляет собой совокупность различных световых корпускул, причем каждому цвету отвечает свой «сорт» частиц. Преломление света различно для различных цветов, составляющих белый цвет.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15" y="1617881"/>
            <a:ext cx="3456384" cy="217115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Исследования Ньютона в области оптики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12321" y="3789040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Дисперсия света</a:t>
            </a:r>
          </a:p>
          <a:p>
            <a:r>
              <a:rPr lang="ru-RU" dirty="0"/>
              <a:t>(опыт Ньютона)</a:t>
            </a:r>
          </a:p>
        </p:txBody>
      </p:sp>
    </p:spTree>
    <p:extLst>
      <p:ext uri="{BB962C8B-B14F-4D97-AF65-F5344CB8AC3E}">
        <p14:creationId xmlns:p14="http://schemas.microsoft.com/office/powerpoint/2010/main" val="63993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5400600" cy="51125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Английский химик Р. Бойль одним из первых получил и описал водород, получил фосфор и ввел в практику исследований взвешивание, методы количественного и качественного анализа</a:t>
            </a:r>
            <a:r>
              <a:rPr lang="en-US" dirty="0"/>
              <a:t>.</a:t>
            </a:r>
          </a:p>
          <a:p>
            <a:r>
              <a:rPr lang="ru-RU" dirty="0"/>
              <a:t>Закон Бойля-Мариотта: </a:t>
            </a:r>
            <a:r>
              <a:rPr lang="ru-RU" i="1" dirty="0"/>
              <a:t>объем газа при постоянной температуре обратно пропорционален его давлению, а произведение удельного объема газа на его давление при неизменной температуре есть величина постоянная.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58" y="1628774"/>
            <a:ext cx="3360221" cy="4259707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Начало революции в химии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8104" y="5877272"/>
            <a:ext cx="272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Роберт Бойль (1627-1691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96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5760640" cy="4968552"/>
          </a:xfrm>
        </p:spPr>
        <p:txBody>
          <a:bodyPr/>
          <a:lstStyle/>
          <a:p>
            <a:r>
              <a:rPr lang="ru-RU" dirty="0"/>
              <a:t>Немецкий химик и врач </a:t>
            </a:r>
            <a:r>
              <a:rPr lang="ru-RU" b="1" dirty="0"/>
              <a:t>Георг Эрнест </a:t>
            </a:r>
            <a:r>
              <a:rPr lang="ru-RU" b="1" dirty="0" err="1"/>
              <a:t>Шталь</a:t>
            </a:r>
            <a:r>
              <a:rPr lang="ru-RU" b="1" dirty="0"/>
              <a:t> </a:t>
            </a:r>
            <a:r>
              <a:rPr lang="ru-RU" dirty="0"/>
              <a:t>попытался объяснить явление горение. Он назвал «принцип горючести» «флогистоном» (греч. </a:t>
            </a:r>
            <a:r>
              <a:rPr lang="ru-RU" dirty="0" err="1"/>
              <a:t>phlogistos</a:t>
            </a:r>
            <a:r>
              <a:rPr lang="ru-RU" dirty="0"/>
              <a:t> – горючесть)</a:t>
            </a:r>
          </a:p>
          <a:p>
            <a:r>
              <a:rPr lang="ru-RU" dirty="0"/>
              <a:t>Согласно </a:t>
            </a:r>
            <a:r>
              <a:rPr lang="ru-RU" dirty="0" err="1"/>
              <a:t>Шталю</a:t>
            </a:r>
            <a:r>
              <a:rPr lang="ru-RU" dirty="0"/>
              <a:t>, в процессе горения флогистон улетучивается, </a:t>
            </a:r>
            <a:r>
              <a:rPr lang="ru-RU" dirty="0" err="1"/>
              <a:t>ржавение</a:t>
            </a:r>
            <a:r>
              <a:rPr lang="ru-RU" dirty="0"/>
              <a:t> металлов подобно горению дерева, воздух способствует горению лишь косвенно, так как служит переносчиком флогистона, когда тот выходит из дерева или металла.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28800"/>
            <a:ext cx="2592288" cy="4586356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Теория флогистона</a:t>
            </a:r>
          </a:p>
        </p:txBody>
      </p:sp>
    </p:spTree>
    <p:extLst>
      <p:ext uri="{BB962C8B-B14F-4D97-AF65-F5344CB8AC3E}">
        <p14:creationId xmlns:p14="http://schemas.microsoft.com/office/powerpoint/2010/main" val="55228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464496" cy="511256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Антуан Лоран Лавуазье </a:t>
            </a:r>
            <a:r>
              <a:rPr lang="ru-RU" dirty="0"/>
              <a:t>путем прямого эксперимента он показал, что горение есть не что иное, как соединение сгорающих веществ с </a:t>
            </a:r>
            <a:r>
              <a:rPr lang="ru-RU" i="1" dirty="0"/>
              <a:t>кислородом</a:t>
            </a:r>
            <a:r>
              <a:rPr lang="ru-RU" dirty="0"/>
              <a:t> – одним из газов, составляющих воздух. </a:t>
            </a:r>
          </a:p>
          <a:p>
            <a:r>
              <a:rPr lang="ru-RU" dirty="0"/>
              <a:t>Также показал, что все химические превращения одних веществ в другие сводятся к изменению сочетаний элементов, т. е. веществ, далее не разделяемых химическим путем.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69" y="1624608"/>
            <a:ext cx="4328459" cy="2884512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82731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Опровержение теории флогистона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99992" y="45811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Лаборатория А. Л. Лавуазье, Музей искусств и ремесел (Париж)</a:t>
            </a:r>
          </a:p>
        </p:txBody>
      </p:sp>
    </p:spTree>
    <p:extLst>
      <p:ext uri="{BB962C8B-B14F-4D97-AF65-F5344CB8AC3E}">
        <p14:creationId xmlns:p14="http://schemas.microsoft.com/office/powerpoint/2010/main" val="342939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95F26CB-4BDB-4F9A-ADA1-A9C06C71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8741" y="1650164"/>
            <a:ext cx="6980873" cy="4655386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Изменения в духовной атмосфере в XVII-XVIII вв. </a:t>
            </a:r>
          </a:p>
          <a:p>
            <a:r>
              <a:rPr lang="ru-RU" sz="3200" dirty="0"/>
              <a:t>Успехи математики. Исаак Ньютон и его открытия</a:t>
            </a:r>
            <a:r>
              <a:rPr lang="en-US" sz="3200" dirty="0"/>
              <a:t>:</a:t>
            </a:r>
            <a:r>
              <a:rPr lang="ru-RU" sz="3200" dirty="0"/>
              <a:t> формирование механистической картины мира.</a:t>
            </a:r>
          </a:p>
          <a:p>
            <a:r>
              <a:rPr lang="ru-RU" sz="3200" dirty="0"/>
              <a:t>Химия и естествознание в </a:t>
            </a:r>
            <a:r>
              <a:rPr lang="en-US" sz="3200" dirty="0"/>
              <a:t>XVII-XVIII</a:t>
            </a:r>
            <a:r>
              <a:rPr lang="ru-RU" sz="3200" dirty="0"/>
              <a:t> вв.</a:t>
            </a:r>
          </a:p>
          <a:p>
            <a:r>
              <a:rPr lang="ru-RU" sz="3200" dirty="0"/>
              <a:t>Успехи физики в </a:t>
            </a:r>
            <a:r>
              <a:rPr lang="en-US" sz="3200" dirty="0"/>
              <a:t>XVIII</a:t>
            </a:r>
            <a:r>
              <a:rPr lang="ru-RU" sz="3200" dirty="0"/>
              <a:t> в. Опыты с электричеством.</a:t>
            </a:r>
          </a:p>
          <a:p>
            <a:r>
              <a:rPr lang="ru-RU" sz="3200" dirty="0"/>
              <a:t>Развитие техники в </a:t>
            </a:r>
            <a:r>
              <a:rPr lang="en-US" sz="3200" dirty="0"/>
              <a:t>XVII-XVIII</a:t>
            </a:r>
            <a:r>
              <a:rPr lang="ru-RU" sz="3200" dirty="0"/>
              <a:t> вв. Паровой двигатель.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762C2D-142C-42EE-9BA5-645FDD89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40" y="822857"/>
            <a:ext cx="6446520" cy="82731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План лекции</a:t>
            </a:r>
            <a:r>
              <a:rPr lang="en-US" sz="3600" dirty="0"/>
              <a:t>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7109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5040560" cy="5040560"/>
          </a:xfrm>
        </p:spPr>
        <p:txBody>
          <a:bodyPr/>
          <a:lstStyle/>
          <a:p>
            <a:r>
              <a:rPr lang="ru-RU" dirty="0"/>
              <a:t>Одно из крупнейших открытий – </a:t>
            </a:r>
            <a:r>
              <a:rPr lang="ru-RU" i="1" dirty="0"/>
              <a:t>закон сохранения вещества</a:t>
            </a:r>
            <a:r>
              <a:rPr lang="ru-RU" dirty="0"/>
              <a:t>.</a:t>
            </a:r>
          </a:p>
          <a:p>
            <a:r>
              <a:rPr lang="ru-RU" dirty="0"/>
              <a:t>В своей книге «Размышления о причине теплоты и холода» Ломоносов предположил, что теплота – это форма движения корпускул вещества.</a:t>
            </a:r>
          </a:p>
          <a:p>
            <a:r>
              <a:rPr lang="ru-RU" dirty="0"/>
              <a:t>В 1748 г. по инициативе Ломоносова была построена первая в России </a:t>
            </a:r>
            <a:r>
              <a:rPr lang="ru-RU" i="1" dirty="0"/>
              <a:t>Химическая лаборатория</a:t>
            </a:r>
            <a:r>
              <a:rPr lang="ru-RU" dirty="0"/>
              <a:t>, располагавшая современным оборудованием и реактивами.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1"/>
            <a:ext cx="3396768" cy="4551783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r>
              <a:rPr lang="ru-RU" dirty="0"/>
              <a:t>Михаил Васильевич Ломоносов (1711-1765)</a:t>
            </a:r>
          </a:p>
        </p:txBody>
      </p:sp>
    </p:spTree>
    <p:extLst>
      <p:ext uri="{BB962C8B-B14F-4D97-AF65-F5344CB8AC3E}">
        <p14:creationId xmlns:p14="http://schemas.microsoft.com/office/powerpoint/2010/main" val="132188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830688" cy="5112568"/>
          </a:xfrm>
        </p:spPr>
        <p:txBody>
          <a:bodyPr/>
          <a:lstStyle/>
          <a:p>
            <a:r>
              <a:rPr lang="ru-RU" b="1" dirty="0"/>
              <a:t>Роберт Гук </a:t>
            </a:r>
            <a:r>
              <a:rPr lang="ru-RU" dirty="0"/>
              <a:t>открыл с помощью усовершенствованного им микроскопа клеточное строение растений.</a:t>
            </a:r>
          </a:p>
          <a:p>
            <a:r>
              <a:rPr lang="ru-RU" b="1" dirty="0"/>
              <a:t>Антоний </a:t>
            </a:r>
            <a:r>
              <a:rPr lang="ru-RU" b="1" dirty="0" err="1"/>
              <a:t>ван</a:t>
            </a:r>
            <a:r>
              <a:rPr lang="ru-RU" b="1" dirty="0"/>
              <a:t> Левенгук </a:t>
            </a:r>
            <a:r>
              <a:rPr lang="ru-RU" dirty="0"/>
              <a:t>изготовил микроскоп с 270-кратным увеличением и в 1673 г. впервые смог наблюдать бактерий и инфузорий.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56" y="1556792"/>
            <a:ext cx="3414528" cy="377983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Открытие клетки и микроорганизмов</a:t>
            </a:r>
          </a:p>
        </p:txBody>
      </p:sp>
    </p:spTree>
    <p:extLst>
      <p:ext uri="{BB962C8B-B14F-4D97-AF65-F5344CB8AC3E}">
        <p14:creationId xmlns:p14="http://schemas.microsoft.com/office/powerpoint/2010/main" val="87891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6480720" cy="4569373"/>
          </a:xfrm>
        </p:spPr>
        <p:txBody>
          <a:bodyPr/>
          <a:lstStyle/>
          <a:p>
            <a:r>
              <a:rPr lang="ru-RU" dirty="0"/>
              <a:t>В основном произведении Линнея «Система природы» вышедшем при его жизни двенадцатью изданиями, была установлена определенная градация (соподчинение) между разновидностями растений и животных: вид – род  семейство – порядок – класс – </a:t>
            </a:r>
            <a:r>
              <a:rPr lang="ru-RU" dirty="0" err="1"/>
              <a:t>филюм</a:t>
            </a:r>
            <a:r>
              <a:rPr lang="ru-RU" dirty="0"/>
              <a:t> - царство. Линней описал около 10 тыс. видов растений и 4200 видов животных.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556792"/>
            <a:ext cx="1809600" cy="464201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764705"/>
            <a:ext cx="8640960" cy="792088"/>
          </a:xfrm>
        </p:spPr>
        <p:txBody>
          <a:bodyPr/>
          <a:lstStyle/>
          <a:p>
            <a:pPr algn="ctr"/>
            <a:r>
              <a:rPr lang="ru-RU" dirty="0"/>
              <a:t>Классификация Карла Линнея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99992" y="61653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Иерархия биологической систематики восьми основных таксономических рангов.</a:t>
            </a:r>
          </a:p>
        </p:txBody>
      </p:sp>
    </p:spTree>
    <p:extLst>
      <p:ext uri="{BB962C8B-B14F-4D97-AF65-F5344CB8AC3E}">
        <p14:creationId xmlns:p14="http://schemas.microsoft.com/office/powerpoint/2010/main" val="334597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5688632" cy="5184576"/>
          </a:xfrm>
        </p:spPr>
        <p:txBody>
          <a:bodyPr>
            <a:normAutofit/>
          </a:bodyPr>
          <a:lstStyle/>
          <a:p>
            <a:r>
              <a:rPr lang="ru-RU" b="1" dirty="0"/>
              <a:t>Жан Батист Ламарк </a:t>
            </a:r>
            <a:r>
              <a:rPr lang="ru-RU" dirty="0"/>
              <a:t>(1744-1829) одним из первых выдвинул идею эволюции для мира растений и животных. Причиной эволюции является изменение условий жизни, окружающей среды, что вызывает, по Ламарку, у организмов наследственные изменения, которые, накапливаясь из поколения в поколение, приводят к образованию новых форм живых существ.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56792"/>
            <a:ext cx="2588307" cy="4124036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Рождение теории эволюции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9615" y="56385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Памятник Ламарку в Саду растений в Париже. Надпись гласит: «A. </a:t>
            </a:r>
            <a:r>
              <a:rPr lang="ru-RU" dirty="0" err="1"/>
              <a:t>Lamarck</a:t>
            </a:r>
            <a:r>
              <a:rPr lang="ru-RU" dirty="0"/>
              <a:t> / </a:t>
            </a:r>
            <a:r>
              <a:rPr lang="ru-RU" dirty="0" err="1"/>
              <a:t>Fondateur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la</a:t>
            </a:r>
            <a:r>
              <a:rPr lang="ru-RU" dirty="0"/>
              <a:t> </a:t>
            </a:r>
            <a:r>
              <a:rPr lang="ru-RU" dirty="0" err="1"/>
              <a:t>doctrine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l'évolution</a:t>
            </a:r>
            <a:r>
              <a:rPr lang="ru-RU" dirty="0"/>
              <a:t>» (Ламарку, основателю учения об эволюции)</a:t>
            </a:r>
          </a:p>
        </p:txBody>
      </p:sp>
    </p:spTree>
    <p:extLst>
      <p:ext uri="{BB962C8B-B14F-4D97-AF65-F5344CB8AC3E}">
        <p14:creationId xmlns:p14="http://schemas.microsoft.com/office/powerpoint/2010/main" val="366123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5760640" cy="49685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1690 г. в «Трактате о свете» Гюйгенс впервые изложил свою волновую теорию света. </a:t>
            </a:r>
          </a:p>
          <a:p>
            <a:r>
              <a:rPr lang="ru-RU" dirty="0"/>
              <a:t>Свет, по Гюйгенсу, представляет собой, как и всякая волна, перенос энергии, но не перенос массы. </a:t>
            </a:r>
          </a:p>
          <a:p>
            <a:r>
              <a:rPr lang="ru-RU" dirty="0"/>
              <a:t>Гюйгенс пользовался представлением об </a:t>
            </a:r>
            <a:r>
              <a:rPr lang="ru-RU" i="1" dirty="0"/>
              <a:t>эфире</a:t>
            </a:r>
            <a:r>
              <a:rPr lang="ru-RU" dirty="0"/>
              <a:t> – гипотетической субстанции, заполняющей Вселенную. </a:t>
            </a:r>
          </a:p>
          <a:p>
            <a:r>
              <a:rPr lang="ru-RU" dirty="0"/>
              <a:t>Многообразие цветов волновая теория света объясняет тем, что световые волны различной длины соответствуют различным цветам.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56791"/>
            <a:ext cx="2810185" cy="4912807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Волновая теория света </a:t>
            </a:r>
            <a:r>
              <a:rPr lang="ru-RU" dirty="0" err="1"/>
              <a:t>Христиана</a:t>
            </a:r>
            <a:r>
              <a:rPr lang="ru-RU" dirty="0"/>
              <a:t> Гюйгенса</a:t>
            </a:r>
          </a:p>
        </p:txBody>
      </p:sp>
    </p:spTree>
    <p:extLst>
      <p:ext uri="{BB962C8B-B14F-4D97-AF65-F5344CB8AC3E}">
        <p14:creationId xmlns:p14="http://schemas.microsoft.com/office/powerpoint/2010/main" val="119759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896544" cy="504056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Бенджамин Франклин </a:t>
            </a:r>
            <a:r>
              <a:rPr lang="ru-RU" dirty="0"/>
              <a:t>(1706-1790) дал объяснение действия </a:t>
            </a:r>
            <a:r>
              <a:rPr lang="ru-RU" i="1" dirty="0"/>
              <a:t>лейденской банки </a:t>
            </a:r>
            <a:r>
              <a:rPr lang="ru-RU" dirty="0"/>
              <a:t>(первый тип электрического конденсатора, представлявший собой стеклянную банку, оклеенную внутри и снаружи металлической лентой; для ее зарядки нужно металлическую ленту, размещенную внутри банки, соединить с одним из полюсов электрической машины, а внешнюю металлическую ленту и другой полюс батареи – с землей)  и изобрел громоотвод.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Опыты с лейденской банкой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4038600" cy="2934295"/>
          </a:xfrm>
        </p:spPr>
      </p:pic>
    </p:spTree>
    <p:extLst>
      <p:ext uri="{BB962C8B-B14F-4D97-AF65-F5344CB8AC3E}">
        <p14:creationId xmlns:p14="http://schemas.microsoft.com/office/powerpoint/2010/main" val="325566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5544616" cy="5040560"/>
          </a:xfrm>
        </p:spPr>
        <p:txBody>
          <a:bodyPr/>
          <a:lstStyle/>
          <a:p>
            <a:r>
              <a:rPr lang="ru-RU" dirty="0"/>
              <a:t>В 1790 г. провел знаменитый опыт</a:t>
            </a:r>
            <a:r>
              <a:rPr lang="en-US" dirty="0"/>
              <a:t>: </a:t>
            </a:r>
            <a:r>
              <a:rPr lang="ru-RU" dirty="0"/>
              <a:t>металлической пластинкой </a:t>
            </a:r>
            <a:r>
              <a:rPr lang="ru-RU" dirty="0" err="1"/>
              <a:t>Гальвани</a:t>
            </a:r>
            <a:r>
              <a:rPr lang="ru-RU" dirty="0"/>
              <a:t> коснулся нерва только что убитой лягушки, и в это же время пластинкой из другого металла касался бедра этой лягушки. Когда две пластинки соприкоснулись, было замечено конвульсивное сокращение мускулов лягушки.</a:t>
            </a:r>
          </a:p>
          <a:p>
            <a:r>
              <a:rPr lang="ru-RU" dirty="0"/>
              <a:t>Считал это свидетельством так называемого «животного электричества», присутствующего в живых организмах.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28800"/>
            <a:ext cx="2946862" cy="3341716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Опыт </a:t>
            </a:r>
            <a:r>
              <a:rPr lang="ru-RU" dirty="0" err="1"/>
              <a:t>Луиджи</a:t>
            </a:r>
            <a:r>
              <a:rPr lang="ru-RU" dirty="0"/>
              <a:t> </a:t>
            </a:r>
            <a:r>
              <a:rPr lang="ru-RU" dirty="0" err="1"/>
              <a:t>Гальвани</a:t>
            </a:r>
            <a:r>
              <a:rPr lang="ru-RU" dirty="0"/>
              <a:t> и теория «животного электричества»</a:t>
            </a:r>
          </a:p>
        </p:txBody>
      </p:sp>
    </p:spTree>
    <p:extLst>
      <p:ext uri="{BB962C8B-B14F-4D97-AF65-F5344CB8AC3E}">
        <p14:creationId xmlns:p14="http://schemas.microsoft.com/office/powerpoint/2010/main" val="241497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5328592" cy="50405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Вольта пришел к заключению, что возникновение электричества вовсе не было связано с организмом животного, а полностью определялось наличием в цепи двух различных металлов.</a:t>
            </a:r>
          </a:p>
          <a:p>
            <a:r>
              <a:rPr lang="ru-RU" dirty="0"/>
              <a:t>В 1795 г. Вольта показал, что если взять две пластинки из разных металлов и разделить их слоем серной кислоты, то такое простейшее устройство будет представлять собой источник тока, названный Вольта в честь </a:t>
            </a:r>
            <a:r>
              <a:rPr lang="ru-RU" dirty="0" err="1"/>
              <a:t>Гальвани</a:t>
            </a:r>
            <a:r>
              <a:rPr lang="ru-RU" dirty="0"/>
              <a:t> гальваническим элементом.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3276952" cy="4033172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Объяснение опыта </a:t>
            </a:r>
            <a:r>
              <a:rPr lang="ru-RU" dirty="0" err="1"/>
              <a:t>Гальвани</a:t>
            </a:r>
            <a:r>
              <a:rPr lang="ru-RU" dirty="0"/>
              <a:t> </a:t>
            </a:r>
            <a:r>
              <a:rPr lang="ru-RU" dirty="0" err="1"/>
              <a:t>Алессандро</a:t>
            </a:r>
            <a:r>
              <a:rPr lang="ru-RU" dirty="0"/>
              <a:t> Вольтой</a:t>
            </a:r>
          </a:p>
        </p:txBody>
      </p:sp>
    </p:spTree>
    <p:extLst>
      <p:ext uri="{BB962C8B-B14F-4D97-AF65-F5344CB8AC3E}">
        <p14:creationId xmlns:p14="http://schemas.microsoft.com/office/powerpoint/2010/main" val="3890868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5472608" cy="5040560"/>
          </a:xfrm>
        </p:spPr>
        <p:txBody>
          <a:bodyPr/>
          <a:lstStyle/>
          <a:p>
            <a:r>
              <a:rPr lang="ru-RU" dirty="0"/>
              <a:t>Первым примененным на производстве паровым двигателем была «пожарная установка», сконструированная английским военным инженером </a:t>
            </a:r>
            <a:r>
              <a:rPr lang="ru-RU" b="1" dirty="0"/>
              <a:t>Томасом </a:t>
            </a:r>
            <a:r>
              <a:rPr lang="ru-RU" b="1" dirty="0" err="1"/>
              <a:t>Севери</a:t>
            </a:r>
            <a:r>
              <a:rPr lang="ru-RU" b="1" dirty="0"/>
              <a:t> </a:t>
            </a:r>
            <a:r>
              <a:rPr lang="ru-RU" dirty="0"/>
              <a:t>в 1698 году.</a:t>
            </a:r>
          </a:p>
          <a:p>
            <a:r>
              <a:rPr lang="ru-RU" dirty="0"/>
              <a:t> Работавший вместе с </a:t>
            </a:r>
            <a:r>
              <a:rPr lang="ru-RU" dirty="0" err="1"/>
              <a:t>Сэвери</a:t>
            </a:r>
            <a:r>
              <a:rPr lang="ru-RU" dirty="0"/>
              <a:t> </a:t>
            </a:r>
            <a:r>
              <a:rPr lang="ru-RU" b="1" dirty="0"/>
              <a:t>Томас </a:t>
            </a:r>
            <a:r>
              <a:rPr lang="ru-RU" b="1" dirty="0" err="1"/>
              <a:t>Ньюкомен</a:t>
            </a:r>
            <a:r>
              <a:rPr lang="ru-RU" b="1" dirty="0"/>
              <a:t> </a:t>
            </a:r>
            <a:r>
              <a:rPr lang="ru-RU" dirty="0"/>
              <a:t>в 1705 г. усовершенствовал его, использовав главные элементы паровой машины – цилиндр и поршень.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Первые паровые машины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28800"/>
            <a:ext cx="2952328" cy="4258166"/>
          </a:xfrm>
        </p:spPr>
      </p:pic>
    </p:spTree>
    <p:extLst>
      <p:ext uri="{BB962C8B-B14F-4D97-AF65-F5344CB8AC3E}">
        <p14:creationId xmlns:p14="http://schemas.microsoft.com/office/powerpoint/2010/main" val="3329956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4752528" cy="50405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1763 г. Джеймс Уатт изобрел паровую машину с попеременным нагреванием и охлаждением цилиндра. Введение в машину </a:t>
            </a:r>
            <a:r>
              <a:rPr lang="ru-RU" dirty="0" err="1"/>
              <a:t>Ньюкомена</a:t>
            </a:r>
            <a:r>
              <a:rPr lang="ru-RU" dirty="0"/>
              <a:t> конденсатора пара позволило существенно повысить ее экономичность. Машина, созданная в 1765 г., оказалась удачной и через 4 года Уатт получил на нее патент. К концу XVIII в. практические все машины </a:t>
            </a:r>
            <a:r>
              <a:rPr lang="ru-RU" dirty="0" err="1"/>
              <a:t>Ньюкомена</a:t>
            </a:r>
            <a:r>
              <a:rPr lang="ru-RU" dirty="0"/>
              <a:t> в Англии повсеместно были заменены на машины Уатта.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4204565" cy="2736304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Изобретение Джеймса Уатта</a:t>
            </a:r>
          </a:p>
        </p:txBody>
      </p:sp>
    </p:spTree>
    <p:extLst>
      <p:ext uri="{BB962C8B-B14F-4D97-AF65-F5344CB8AC3E}">
        <p14:creationId xmlns:p14="http://schemas.microsoft.com/office/powerpoint/2010/main" val="331789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5040560" cy="5184576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XVI-XVIII</a:t>
            </a:r>
            <a:r>
              <a:rPr lang="ru-RU" dirty="0"/>
              <a:t> вв. наблюдается бурный рост мануфактурной промышленности и торговли.</a:t>
            </a:r>
          </a:p>
          <a:p>
            <a:r>
              <a:rPr lang="ru-RU" dirty="0"/>
              <a:t>Первые буржуазные революции в Нидерландах, Англии, Франции.</a:t>
            </a:r>
          </a:p>
          <a:p>
            <a:r>
              <a:rPr lang="ru-RU" dirty="0"/>
              <a:t>Развитие капитализма стимулировало технический прогресс и развитие науки.</a:t>
            </a:r>
          </a:p>
          <a:p>
            <a:r>
              <a:rPr lang="ru-RU" dirty="0"/>
              <a:t>В материалистической философии XVI-XVII вв. появился и получил широкое распространение </a:t>
            </a:r>
            <a:r>
              <a:rPr lang="ru-RU" i="1" dirty="0"/>
              <a:t>механистический метод мышления</a:t>
            </a:r>
            <a:r>
              <a:rPr lang="ru-RU" dirty="0"/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779838" cy="377983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64704"/>
            <a:ext cx="8445624" cy="827311"/>
          </a:xfrm>
        </p:spPr>
        <p:txBody>
          <a:bodyPr/>
          <a:lstStyle/>
          <a:p>
            <a:pPr algn="ctr"/>
            <a:r>
              <a:rPr lang="ru-RU" dirty="0"/>
              <a:t>Рост капитализма</a:t>
            </a:r>
          </a:p>
        </p:txBody>
      </p:sp>
    </p:spTree>
    <p:extLst>
      <p:ext uri="{BB962C8B-B14F-4D97-AF65-F5344CB8AC3E}">
        <p14:creationId xmlns:p14="http://schemas.microsoft.com/office/powerpoint/2010/main" val="3217044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5400600" cy="50405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1763 г. Ползуновым были представлены записка, расчеты и проект первой в мире универсальной паровой машины мощностью 1,8 л. с. </a:t>
            </a:r>
          </a:p>
          <a:p>
            <a:r>
              <a:rPr lang="ru-RU" dirty="0"/>
              <a:t>Проект, представленный Ползуновым, реализован не был. </a:t>
            </a:r>
          </a:p>
          <a:p>
            <a:r>
              <a:rPr lang="ru-RU" dirty="0"/>
              <a:t>Ползунов также разработал силовую установку, предназначенную для подачи воздуха в металлургические печи, было проведено успешное ее испытание, но после смерти Ползунова эта работа также была заброшена.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Иван Иванович Ползунов (1728-1766)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56792"/>
            <a:ext cx="3023948" cy="4535922"/>
          </a:xfrm>
        </p:spPr>
      </p:pic>
      <p:sp>
        <p:nvSpPr>
          <p:cNvPr id="9" name="Прямоугольник 8"/>
          <p:cNvSpPr/>
          <p:nvPr/>
        </p:nvSpPr>
        <p:spPr>
          <a:xfrm>
            <a:off x="4860032" y="6093296"/>
            <a:ext cx="4056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Памятник </a:t>
            </a:r>
          </a:p>
          <a:p>
            <a:r>
              <a:rPr lang="ru-RU" dirty="0"/>
              <a:t>Ивану Ползунову в Великом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40078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4320480" cy="4896544"/>
          </a:xfrm>
        </p:spPr>
        <p:txBody>
          <a:bodyPr>
            <a:normAutofit/>
          </a:bodyPr>
          <a:lstStyle/>
          <a:p>
            <a:r>
              <a:rPr lang="ru-RU" dirty="0"/>
              <a:t>Идея суппорта нашла отражение в сконструированном русским механиком и изобретателем </a:t>
            </a:r>
            <a:r>
              <a:rPr lang="ru-RU" b="1" dirty="0"/>
              <a:t>А. К. Нартовым</a:t>
            </a:r>
            <a:r>
              <a:rPr lang="ru-RU" dirty="0"/>
              <a:t> токарном станке. </a:t>
            </a:r>
          </a:p>
          <a:p>
            <a:r>
              <a:rPr lang="ru-RU" dirty="0"/>
              <a:t>Первый же токарный станок с механическим суппортом был создан в 1795 г. английским механиком        </a:t>
            </a:r>
            <a:r>
              <a:rPr lang="ru-RU" b="1" dirty="0"/>
              <a:t>Г. Модсли</a:t>
            </a:r>
            <a:r>
              <a:rPr lang="ru-RU" dirty="0"/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47075" y="1097740"/>
            <a:ext cx="3186353" cy="4248472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96944" cy="827311"/>
          </a:xfrm>
        </p:spPr>
        <p:txBody>
          <a:bodyPr/>
          <a:lstStyle/>
          <a:p>
            <a:pPr algn="ctr"/>
            <a:r>
              <a:rPr lang="ru-RU" dirty="0"/>
              <a:t>Токарный станок с суппортом</a:t>
            </a:r>
          </a:p>
        </p:txBody>
      </p:sp>
    </p:spTree>
    <p:extLst>
      <p:ext uri="{BB962C8B-B14F-4D97-AF65-F5344CB8AC3E}">
        <p14:creationId xmlns:p14="http://schemas.microsoft.com/office/powerpoint/2010/main" val="23286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5328592" cy="5040560"/>
          </a:xfrm>
        </p:spPr>
        <p:txBody>
          <a:bodyPr>
            <a:normAutofit/>
          </a:bodyPr>
          <a:lstStyle/>
          <a:p>
            <a:r>
              <a:rPr lang="ru-RU" dirty="0"/>
              <a:t>В начале XX в. немецкий социолог </a:t>
            </a:r>
            <a:r>
              <a:rPr lang="ru-RU" b="1" dirty="0"/>
              <a:t>Макс Вебер </a:t>
            </a:r>
            <a:r>
              <a:rPr lang="ru-RU" dirty="0"/>
              <a:t>в книге «Протестантская этика и дух капитализма» убедительно показал, что возникновение капитализма связано напрямую с религиозной революцией, осуществленной Мартином Лютером. </a:t>
            </a:r>
          </a:p>
          <a:p>
            <a:r>
              <a:rPr lang="ru-RU" dirty="0"/>
              <a:t>Основными признаками избранности на пути к спасению являются сила веры, продуктивность труда и деловой успех.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764705"/>
            <a:ext cx="8589640" cy="792088"/>
          </a:xfrm>
        </p:spPr>
        <p:txBody>
          <a:bodyPr/>
          <a:lstStyle/>
          <a:p>
            <a:pPr algn="ctr"/>
            <a:r>
              <a:rPr lang="ru-RU" dirty="0"/>
              <a:t>Протестантская этика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84784"/>
            <a:ext cx="3197192" cy="4368594"/>
          </a:xfrm>
        </p:spPr>
      </p:pic>
      <p:sp>
        <p:nvSpPr>
          <p:cNvPr id="11" name="Прямоугольник 10"/>
          <p:cNvSpPr/>
          <p:nvPr/>
        </p:nvSpPr>
        <p:spPr>
          <a:xfrm>
            <a:off x="5580112" y="5877272"/>
            <a:ext cx="2602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 Вебер (1864-1920) </a:t>
            </a:r>
          </a:p>
        </p:txBody>
      </p:sp>
    </p:spTree>
    <p:extLst>
      <p:ext uri="{BB962C8B-B14F-4D97-AF65-F5344CB8AC3E}">
        <p14:creationId xmlns:p14="http://schemas.microsoft.com/office/powerpoint/2010/main" val="42028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752528" cy="5040560"/>
          </a:xfrm>
        </p:spPr>
        <p:txBody>
          <a:bodyPr/>
          <a:lstStyle/>
          <a:p>
            <a:r>
              <a:rPr lang="ru-RU" dirty="0"/>
              <a:t>1560 г. – появление Академии тайн природы в Неаполе.</a:t>
            </a:r>
          </a:p>
          <a:p>
            <a:r>
              <a:rPr lang="ru-RU" dirty="0"/>
              <a:t>1645 г. – «Невидимая коллегия» Роберта Бойля в Англии, с 1662 г. – Лондонское королевское общество.</a:t>
            </a:r>
          </a:p>
          <a:p>
            <a:r>
              <a:rPr lang="ru-RU" dirty="0"/>
              <a:t>1666 г. – Парижская естественно-научная академия.</a:t>
            </a:r>
          </a:p>
          <a:p>
            <a:r>
              <a:rPr lang="ru-RU" dirty="0"/>
              <a:t>1724 г. – Петербургская Академия наук.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4038600" cy="1870116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Научные кружки и общества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04048" y="3573016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Гравюра главного фасада Императорской Библиотеки и Кунсткамеры.</a:t>
            </a:r>
          </a:p>
        </p:txBody>
      </p:sp>
    </p:spTree>
    <p:extLst>
      <p:ext uri="{BB962C8B-B14F-4D97-AF65-F5344CB8AC3E}">
        <p14:creationId xmlns:p14="http://schemas.microsoft.com/office/powerpoint/2010/main" val="157272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5976664" cy="4536504"/>
          </a:xfrm>
        </p:spPr>
        <p:txBody>
          <a:bodyPr>
            <a:normAutofit/>
          </a:bodyPr>
          <a:lstStyle/>
          <a:p>
            <a:r>
              <a:rPr lang="ru-RU" dirty="0"/>
              <a:t>Просветители призывали к изучению естественных наук, широкому распространению научных знаний, полагали, что порядок естества познаваем для человека.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 1751-1780 гг. было издано 17 томов текста и 11 томов иллюстраций «Энциклопедии, или Толкового словаря наук, искусств и ремесел», под редакцией Д. Дидро и Ж. Л. </a:t>
            </a:r>
            <a:r>
              <a:rPr lang="ru-RU" dirty="0" err="1"/>
              <a:t>Д’Аламбера</a:t>
            </a:r>
            <a:r>
              <a:rPr lang="ru-RU" dirty="0"/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556791"/>
            <a:ext cx="2776743" cy="453650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512" y="764705"/>
            <a:ext cx="8784976" cy="792088"/>
          </a:xfrm>
        </p:spPr>
        <p:txBody>
          <a:bodyPr/>
          <a:lstStyle/>
          <a:p>
            <a:pPr algn="ctr"/>
            <a:r>
              <a:rPr lang="ru-RU" dirty="0"/>
              <a:t>Эпоха просвещения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60905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Титульный лист французской Энциклопедии Дидро и </a:t>
            </a:r>
            <a:r>
              <a:rPr lang="ru-RU" dirty="0" err="1"/>
              <a:t>Д’Аламбера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752528" cy="5040560"/>
          </a:xfrm>
        </p:spPr>
        <p:txBody>
          <a:bodyPr/>
          <a:lstStyle/>
          <a:p>
            <a:r>
              <a:rPr lang="ru-RU" dirty="0"/>
              <a:t>В сочинении «Рассуждение о методе» (1637 г.) Декарт развивает метод дедукции, обосновал философия рационализма.</a:t>
            </a:r>
          </a:p>
          <a:p>
            <a:r>
              <a:rPr lang="ru-RU" dirty="0"/>
              <a:t>Ввел в математику переменные величины и установил соответствие между геометрией и алгеброй, заложив основания аналитической геометрии.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1"/>
            <a:ext cx="3240360" cy="3965697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64704"/>
            <a:ext cx="8784976" cy="827311"/>
          </a:xfrm>
        </p:spPr>
        <p:txBody>
          <a:bodyPr/>
          <a:lstStyle/>
          <a:p>
            <a:pPr algn="ctr"/>
            <a:r>
              <a:rPr lang="ru-RU" dirty="0"/>
              <a:t>Рене Декарт (1596-1650)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15619" y="5517232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«Я мыслю – следовательно, существую» (</a:t>
            </a:r>
            <a:r>
              <a:rPr lang="ru-RU" dirty="0" err="1"/>
              <a:t>cogito</a:t>
            </a:r>
            <a:r>
              <a:rPr lang="ru-RU" dirty="0"/>
              <a:t> </a:t>
            </a:r>
            <a:r>
              <a:rPr lang="ru-RU" dirty="0" err="1"/>
              <a:t>ergo</a:t>
            </a:r>
            <a:r>
              <a:rPr lang="ru-RU" dirty="0"/>
              <a:t> </a:t>
            </a:r>
            <a:r>
              <a:rPr lang="ru-RU" dirty="0" err="1"/>
              <a:t>sum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536504" cy="5112568"/>
          </a:xfrm>
        </p:spPr>
        <p:txBody>
          <a:bodyPr/>
          <a:lstStyle/>
          <a:p>
            <a:r>
              <a:rPr lang="ru-RU" dirty="0"/>
              <a:t>Научное описание прямоугольной системы координат Рене Декарт впервые сделал в своем знаменитом труде «Рассуждение о методе» в 1637 году. </a:t>
            </a:r>
          </a:p>
          <a:p>
            <a:r>
              <a:rPr lang="ru-RU" dirty="0"/>
              <a:t>В </a:t>
            </a:r>
            <a:r>
              <a:rPr lang="en-US" dirty="0"/>
              <a:t>XVIII</a:t>
            </a:r>
            <a:r>
              <a:rPr lang="ru-RU" dirty="0"/>
              <a:t> в. Леонард Эйлер ввел третью координатную ось, для того, чтобы можно было говорить не только о плоскости, но и о пространстве.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4248472" cy="2521224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«Декартовы координаты»</a:t>
            </a:r>
          </a:p>
        </p:txBody>
      </p:sp>
    </p:spTree>
    <p:extLst>
      <p:ext uri="{BB962C8B-B14F-4D97-AF65-F5344CB8AC3E}">
        <p14:creationId xmlns:p14="http://schemas.microsoft.com/office/powerpoint/2010/main" val="34705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957564" cy="499905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Один из основателей математического анализа, теории вероятностей и проективной геометрии («Опыт о конических сечениях»).</a:t>
            </a:r>
          </a:p>
          <a:p>
            <a:r>
              <a:rPr lang="ru-RU" dirty="0"/>
              <a:t>Построил для своего отца счетную (суммирующую) машину.</a:t>
            </a:r>
          </a:p>
          <a:p>
            <a:r>
              <a:rPr lang="ru-RU" dirty="0"/>
              <a:t>Сформулировал основной закон гидростатики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«</a:t>
            </a:r>
            <a:r>
              <a:rPr lang="ru-RU" i="1" dirty="0"/>
              <a:t>Давление, производимое на жидкость или газ, передается в любую точку без изменений во всех направлениях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27311"/>
          </a:xfrm>
        </p:spPr>
        <p:txBody>
          <a:bodyPr/>
          <a:lstStyle/>
          <a:p>
            <a:pPr algn="ctr"/>
            <a:r>
              <a:rPr lang="ru-RU" dirty="0" err="1"/>
              <a:t>Блез</a:t>
            </a:r>
            <a:r>
              <a:rPr lang="ru-RU" dirty="0"/>
              <a:t> Паскаль (1623-1662) 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28800"/>
            <a:ext cx="4038600" cy="2212816"/>
          </a:xfrm>
        </p:spPr>
      </p:pic>
      <p:sp>
        <p:nvSpPr>
          <p:cNvPr id="9" name="Прямоугольник 8"/>
          <p:cNvSpPr/>
          <p:nvPr/>
        </p:nvSpPr>
        <p:spPr>
          <a:xfrm>
            <a:off x="5076056" y="3861048"/>
            <a:ext cx="26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Счетная машина Паскаля</a:t>
            </a:r>
          </a:p>
        </p:txBody>
      </p:sp>
    </p:spTree>
    <p:extLst>
      <p:ext uri="{BB962C8B-B14F-4D97-AF65-F5344CB8AC3E}">
        <p14:creationId xmlns:p14="http://schemas.microsoft.com/office/powerpoint/2010/main" val="34062169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1922</Words>
  <Application>Microsoft Office PowerPoint</Application>
  <PresentationFormat>Экран (4:3)</PresentationFormat>
  <Paragraphs>159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Verdana</vt:lpstr>
      <vt:lpstr>Cover</vt:lpstr>
      <vt:lpstr>1_Cover</vt:lpstr>
      <vt:lpstr>Лекция 5. Научная революция XVII-XVIII вв.</vt:lpstr>
      <vt:lpstr>План лекции:</vt:lpstr>
      <vt:lpstr>Рост капитализма</vt:lpstr>
      <vt:lpstr>Протестантская этика</vt:lpstr>
      <vt:lpstr>Научные кружки и общества</vt:lpstr>
      <vt:lpstr>Эпоха просвещения</vt:lpstr>
      <vt:lpstr>Рене Декарт (1596-1650)</vt:lpstr>
      <vt:lpstr>«Декартовы координаты»</vt:lpstr>
      <vt:lpstr>Блез Паскаль (1623-1662) </vt:lpstr>
      <vt:lpstr>Готфрид Вильгельм Лейбниц (1646-1716)</vt:lpstr>
      <vt:lpstr>Исаак Ньютон (1643-1727)</vt:lpstr>
      <vt:lpstr>Первый закон механики Ньютона</vt:lpstr>
      <vt:lpstr>Второй закон механики Ньютона</vt:lpstr>
      <vt:lpstr>Третий закон механики Ньютона</vt:lpstr>
      <vt:lpstr>Закон всемирного тяготения</vt:lpstr>
      <vt:lpstr>Исследования Ньютона в области оптики</vt:lpstr>
      <vt:lpstr>Начало революции в химии</vt:lpstr>
      <vt:lpstr>Теория флогистона</vt:lpstr>
      <vt:lpstr>Опровержение теории флогистона</vt:lpstr>
      <vt:lpstr>Михаил Васильевич Ломоносов (1711-1765)</vt:lpstr>
      <vt:lpstr>Открытие клетки и микроорганизмов</vt:lpstr>
      <vt:lpstr>Классификация Карла Линнея </vt:lpstr>
      <vt:lpstr>Рождение теории эволюции</vt:lpstr>
      <vt:lpstr>Волновая теория света Христиана Гюйгенса</vt:lpstr>
      <vt:lpstr>Опыты с лейденской банкой</vt:lpstr>
      <vt:lpstr>Опыт Луиджи Гальвани и теория «животного электричества»</vt:lpstr>
      <vt:lpstr>Объяснение опыта Гальвани Алессандро Вольтой</vt:lpstr>
      <vt:lpstr>Первые паровые машины</vt:lpstr>
      <vt:lpstr>Изобретение Джеймса Уатта</vt:lpstr>
      <vt:lpstr>Иван Иванович Ползунов (1728-1766)</vt:lpstr>
      <vt:lpstr>Токарный станок с суппортом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5. Научная революция XVII-XVIII вв.</dc:title>
  <dc:creator>Андрей</dc:creator>
  <cp:lastModifiedBy>Васильев Андрей Владимирович</cp:lastModifiedBy>
  <cp:revision>20</cp:revision>
  <dcterms:created xsi:type="dcterms:W3CDTF">2020-11-04T09:07:09Z</dcterms:created>
  <dcterms:modified xsi:type="dcterms:W3CDTF">2020-11-12T22:05:20Z</dcterms:modified>
</cp:coreProperties>
</file>