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7" y="6536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0230AC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2" y="569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0230AC"/>
              </a:solidFill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9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9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ru-RU" dirty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6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4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ru-RU" dirty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ru-RU" dirty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1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7" y="6536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0230AC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2" y="569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0230AC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9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8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3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0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4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5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4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11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8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3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ru-RU" dirty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9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8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4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4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ru-RU" dirty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6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4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5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7992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5963685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5963685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5963685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64432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2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5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9456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2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0" y="5512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0230AC"/>
              </a:solidFill>
            </a:endParaRPr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3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03648" y="6381328"/>
            <a:ext cx="6400800" cy="304798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/>
              <a:t>Санкт-Петербург</a:t>
            </a:r>
            <a:r>
              <a:rPr lang="en-US" sz="1600" dirty="0"/>
              <a:t>, </a:t>
            </a:r>
            <a:r>
              <a:rPr lang="ru-RU" sz="1600" dirty="0"/>
              <a:t>2020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7001" y="3212976"/>
            <a:ext cx="9001000" cy="2160240"/>
          </a:xfrm>
        </p:spPr>
        <p:txBody>
          <a:bodyPr>
            <a:normAutofit/>
          </a:bodyPr>
          <a:lstStyle/>
          <a:p>
            <a:r>
              <a:rPr lang="ru-RU" sz="4400" dirty="0"/>
              <a:t>Лекция </a:t>
            </a:r>
            <a:r>
              <a:rPr lang="ru-RU" sz="4400" dirty="0" smtClean="0"/>
              <a:t>7</a:t>
            </a:r>
            <a:r>
              <a:rPr lang="ru-RU" sz="4400" dirty="0"/>
              <a:t>. Научная революция рубежа XIX-XX вв. Становление «неклассической науки</a:t>
            </a:r>
            <a:r>
              <a:rPr lang="ru-RU" sz="4400" dirty="0" smtClean="0"/>
              <a:t>».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31640" y="5445224"/>
            <a:ext cx="6477000" cy="113463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sz="2800" dirty="0"/>
              <a:t>Васильев Андрей Владимирович, доцент практики ЦСиГЗ Университета ИТМО, avvasilev@itmo.ru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694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4392488" cy="4968552"/>
          </a:xfrm>
        </p:spPr>
        <p:txBody>
          <a:bodyPr/>
          <a:lstStyle/>
          <a:p>
            <a:r>
              <a:rPr lang="ru-RU" dirty="0" smtClean="0"/>
              <a:t>Электроны </a:t>
            </a:r>
            <a:r>
              <a:rPr lang="ru-RU" dirty="0"/>
              <a:t>в стационарном состоянии находятся на определенных энергетических уровнях, а испускание и поглощение электромагнитного излучения может происходить только дискретно, квантами, и только при переходе с одной орбиты на </a:t>
            </a:r>
            <a:r>
              <a:rPr lang="ru-RU" dirty="0" smtClean="0"/>
              <a:t>другую.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28800"/>
            <a:ext cx="4320480" cy="2592288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Модель атома Нильса Бора – 1913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96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27357"/>
            <a:ext cx="5976664" cy="506999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 1900 г</a:t>
            </a:r>
            <a:r>
              <a:rPr lang="ru-RU" sz="2800" dirty="0"/>
              <a:t>. предположил, что свет излучается не непрерывно, а в виде порций </a:t>
            </a:r>
            <a:r>
              <a:rPr lang="ru-RU" sz="2800" dirty="0" smtClean="0"/>
              <a:t>энергии (</a:t>
            </a:r>
            <a:r>
              <a:rPr lang="ru-RU" sz="2800" i="1" dirty="0" smtClean="0"/>
              <a:t>квантов</a:t>
            </a:r>
            <a:r>
              <a:rPr lang="ru-RU" sz="2800" dirty="0" smtClean="0"/>
              <a:t>), </a:t>
            </a:r>
            <a:r>
              <a:rPr lang="ru-RU" sz="2800" dirty="0"/>
              <a:t>пропорциональных частоте </a:t>
            </a:r>
            <a:r>
              <a:rPr lang="ru-RU" sz="2800" dirty="0" smtClean="0"/>
              <a:t>излучения. </a:t>
            </a:r>
          </a:p>
          <a:p>
            <a:r>
              <a:rPr lang="ru-RU" sz="2800" dirty="0"/>
              <a:t>На основе теории Планка в 1905 г. Эйнштейн объяснил природу фотоэффекта. Электроны выбиваются из металла под воздействием световых квантов (фотонов).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556792"/>
            <a:ext cx="2692397" cy="3779838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Рождение квантовой механики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84168" y="5301208"/>
            <a:ext cx="251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Макс Планк в 1930 году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04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896544" cy="5112568"/>
          </a:xfrm>
        </p:spPr>
        <p:txBody>
          <a:bodyPr/>
          <a:lstStyle/>
          <a:p>
            <a:r>
              <a:rPr lang="ru-RU" dirty="0"/>
              <a:t>В 1924 г. французский ученый </a:t>
            </a:r>
            <a:r>
              <a:rPr lang="ru-RU" b="1" dirty="0"/>
              <a:t>Луи де Бройль</a:t>
            </a:r>
            <a:r>
              <a:rPr lang="ru-RU" dirty="0"/>
              <a:t> </a:t>
            </a:r>
            <a:r>
              <a:rPr lang="ru-RU" dirty="0" smtClean="0"/>
              <a:t>выдвинул </a:t>
            </a:r>
            <a:r>
              <a:rPr lang="ru-RU" dirty="0"/>
              <a:t>идею, согласно которой материи должны быть присущи как корпускулярные, так и волновые </a:t>
            </a:r>
            <a:r>
              <a:rPr lang="ru-RU" dirty="0" smtClean="0"/>
              <a:t>свойства.</a:t>
            </a:r>
          </a:p>
          <a:p>
            <a:r>
              <a:rPr lang="ru-RU" dirty="0"/>
              <a:t>Согласно </a:t>
            </a:r>
            <a:r>
              <a:rPr lang="ru-RU" dirty="0" smtClean="0"/>
              <a:t>де </a:t>
            </a:r>
            <a:r>
              <a:rPr lang="ru-RU" dirty="0"/>
              <a:t>Бройлю, любому телу с массой m, движущемуся со скоростью υ, соответствует волна с длиной λ, вычисляемой по следующей формуле: λ = h/</a:t>
            </a:r>
            <a:r>
              <a:rPr lang="ru-RU" dirty="0" err="1"/>
              <a:t>mυ</a:t>
            </a:r>
            <a:r>
              <a:rPr lang="ru-RU" dirty="0"/>
              <a:t>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56791"/>
            <a:ext cx="3769216" cy="3825641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Корпускулярно-волновой дуализм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48064" y="5373216"/>
            <a:ext cx="3779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Американские физики Клинтон </a:t>
            </a:r>
            <a:r>
              <a:rPr lang="ru-RU" dirty="0" err="1" smtClean="0"/>
              <a:t>Дэвиссон</a:t>
            </a:r>
            <a:r>
              <a:rPr lang="ru-RU" dirty="0" smtClean="0"/>
              <a:t> и </a:t>
            </a:r>
            <a:r>
              <a:rPr lang="ru-RU" dirty="0" err="1" smtClean="0"/>
              <a:t>Лестера</a:t>
            </a:r>
            <a:r>
              <a:rPr lang="ru-RU" dirty="0" smtClean="0"/>
              <a:t> </a:t>
            </a:r>
            <a:r>
              <a:rPr lang="ru-RU" dirty="0" err="1" smtClean="0"/>
              <a:t>Джермер</a:t>
            </a:r>
            <a:r>
              <a:rPr lang="ru-RU" dirty="0" smtClean="0"/>
              <a:t>, подтвердившие гипотезу де Бройля.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47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20480" cy="5112568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В 1926 г. австрийский физик Эрвин Шредингер построил и сформулировал основное уравнение волновой </a:t>
            </a:r>
            <a:r>
              <a:rPr lang="ru-RU" sz="2800" dirty="0" smtClean="0"/>
              <a:t>механики.</a:t>
            </a:r>
          </a:p>
          <a:p>
            <a:r>
              <a:rPr lang="ru-RU" sz="2800" dirty="0"/>
              <a:t>В 1927 г. Нильсом Бором был сформулирован принцип </a:t>
            </a:r>
            <a:r>
              <a:rPr lang="ru-RU" sz="2800" dirty="0" smtClean="0"/>
              <a:t>дополнительности, а Вернер Гейзенберг – принцип неопределенности.</a:t>
            </a:r>
            <a:endParaRPr lang="ru-RU" sz="2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39" y="1588999"/>
            <a:ext cx="4333890" cy="313614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Принципы квантовой механики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69062" y="47251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Участники </a:t>
            </a:r>
            <a:r>
              <a:rPr lang="ru-RU" dirty="0" err="1" smtClean="0"/>
              <a:t>Сольвеевского</a:t>
            </a:r>
            <a:r>
              <a:rPr lang="ru-RU" dirty="0" smtClean="0"/>
              <a:t> конгресса 1927 года, на котором обсуждались проблемы интерпретации квантовой механики.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23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5040560" cy="4968552"/>
          </a:xfrm>
        </p:spPr>
        <p:txBody>
          <a:bodyPr>
            <a:normAutofit/>
          </a:bodyPr>
          <a:lstStyle/>
          <a:p>
            <a:r>
              <a:rPr lang="ru-RU" dirty="0"/>
              <a:t>В 1904 г. </a:t>
            </a:r>
            <a:r>
              <a:rPr lang="ru-RU" dirty="0" smtClean="0"/>
              <a:t>Анри </a:t>
            </a:r>
            <a:r>
              <a:rPr lang="ru-RU" dirty="0"/>
              <a:t>Пуанкаре дал общую формулировку принципа относительности, показав, что невозможно обнаружить абсолютное движение, исходя из представлений об эфире и связанной с ним привилегированной системе </a:t>
            </a:r>
            <a:r>
              <a:rPr lang="ru-RU" dirty="0" smtClean="0"/>
              <a:t>отсчета.</a:t>
            </a:r>
          </a:p>
          <a:p>
            <a:r>
              <a:rPr lang="ru-RU" dirty="0" smtClean="0"/>
              <a:t>Независимо </a:t>
            </a:r>
            <a:r>
              <a:rPr lang="ru-RU" dirty="0"/>
              <a:t>от Эйнштейна развил математическую сторону принципа </a:t>
            </a:r>
            <a:r>
              <a:rPr lang="ru-RU" dirty="0" smtClean="0"/>
              <a:t>относительности.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56792"/>
            <a:ext cx="3384376" cy="456115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Работы Анри Пуанкаре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71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5976664" cy="5184576"/>
          </a:xfrm>
        </p:spPr>
        <p:txBody>
          <a:bodyPr>
            <a:noAutofit/>
          </a:bodyPr>
          <a:lstStyle/>
          <a:p>
            <a:r>
              <a:rPr lang="ru-RU" sz="2600" dirty="0"/>
              <a:t>Пространство и </a:t>
            </a:r>
            <a:r>
              <a:rPr lang="ru-RU" sz="2600" dirty="0" smtClean="0"/>
              <a:t>время органически </a:t>
            </a:r>
            <a:r>
              <a:rPr lang="ru-RU" sz="2600" dirty="0"/>
              <a:t>связаны с материей и между собой</a:t>
            </a:r>
            <a:r>
              <a:rPr lang="ru-RU" sz="2600" dirty="0" smtClean="0"/>
              <a:t>.</a:t>
            </a:r>
          </a:p>
          <a:p>
            <a:r>
              <a:rPr lang="ru-RU" sz="2600" dirty="0" smtClean="0"/>
              <a:t>Пространственно-временные </a:t>
            </a:r>
            <a:r>
              <a:rPr lang="ru-RU" sz="2600" dirty="0"/>
              <a:t>свойства тел и их масса зависят от скорости их </a:t>
            </a:r>
            <a:r>
              <a:rPr lang="ru-RU" sz="2600" dirty="0" smtClean="0"/>
              <a:t>движения.</a:t>
            </a:r>
          </a:p>
          <a:p>
            <a:r>
              <a:rPr lang="ru-RU" sz="2600" dirty="0" smtClean="0"/>
              <a:t>Полная равноправность всех инерциальных систем отсчета.</a:t>
            </a:r>
          </a:p>
          <a:p>
            <a:r>
              <a:rPr lang="ru-RU" sz="2600" dirty="0" smtClean="0"/>
              <a:t>Окончательно разрушена теория эфира и связанная с ней физика.</a:t>
            </a:r>
          </a:p>
          <a:p>
            <a:r>
              <a:rPr lang="ru-RU" sz="2600" dirty="0" smtClean="0"/>
              <a:t>Поставлен вопрос о роли наблюдателя.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21370"/>
            <a:ext cx="2876876" cy="3779838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764704"/>
            <a:ext cx="8784976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Теория относительности Альберта Эйнштейна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40152" y="5301208"/>
            <a:ext cx="2896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 время чтения лекции (Вена, 1921)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52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896544" cy="5112568"/>
          </a:xfrm>
        </p:spPr>
        <p:txBody>
          <a:bodyPr>
            <a:normAutofit/>
          </a:bodyPr>
          <a:lstStyle/>
          <a:p>
            <a:r>
              <a:rPr lang="ru-RU" dirty="0"/>
              <a:t>В соответствии с этим принципом в общей теории относительности тяготение рассматривается как искривление четырехмерного пространственно-временного континуума</a:t>
            </a:r>
            <a:r>
              <a:rPr lang="ru-RU" dirty="0" smtClean="0"/>
              <a:t>.</a:t>
            </a:r>
          </a:p>
          <a:p>
            <a:r>
              <a:rPr lang="ru-RU" dirty="0"/>
              <a:t>В 1912 г. Дж. </a:t>
            </a:r>
            <a:r>
              <a:rPr lang="ru-RU" dirty="0" err="1"/>
              <a:t>Нордстрем</a:t>
            </a:r>
            <a:r>
              <a:rPr lang="ru-RU" dirty="0"/>
              <a:t> предложил новую теорию </a:t>
            </a:r>
            <a:r>
              <a:rPr lang="ru-RU" dirty="0" smtClean="0"/>
              <a:t>гравитации в соответствии с </a:t>
            </a:r>
            <a:r>
              <a:rPr lang="ru-RU" dirty="0"/>
              <a:t>принципом эквивалентности гравитации и инерции.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20" y="1556792"/>
            <a:ext cx="4038600" cy="3035069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Теории гравитации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04048" y="4653136"/>
            <a:ext cx="406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Измерение кривизны пространства на орбите Земли (рисунок художника)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59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8352928" cy="4752528"/>
          </a:xfrm>
        </p:spPr>
        <p:txBody>
          <a:bodyPr/>
          <a:lstStyle/>
          <a:p>
            <a:r>
              <a:rPr lang="ru-RU" dirty="0"/>
              <a:t>В 1916 г. вышла работа </a:t>
            </a:r>
            <a:r>
              <a:rPr lang="ru-RU" dirty="0" smtClean="0"/>
              <a:t>Эйнштейна, в </a:t>
            </a:r>
            <a:r>
              <a:rPr lang="ru-RU" dirty="0"/>
              <a:t>которой он обобщил свою теорию для ускоренных систем. В этой книге </a:t>
            </a:r>
            <a:r>
              <a:rPr lang="ru-RU" dirty="0" smtClean="0"/>
              <a:t>он дал </a:t>
            </a:r>
            <a:r>
              <a:rPr lang="ru-RU" dirty="0"/>
              <a:t>систематическое изложение физических основ и математического аппарата релятивистской теории гравитации. </a:t>
            </a:r>
            <a:endParaRPr lang="ru-RU" dirty="0" smtClean="0"/>
          </a:p>
          <a:p>
            <a:r>
              <a:rPr lang="ru-RU" dirty="0"/>
              <a:t>В общей теории относительности был предсказан ряд экспериментально проверяемых следствий, а именно:</a:t>
            </a:r>
          </a:p>
          <a:p>
            <a:pPr marL="0" indent="0">
              <a:buNone/>
            </a:pPr>
            <a:r>
              <a:rPr lang="ru-RU" dirty="0" smtClean="0"/>
              <a:t>1)	Смещение </a:t>
            </a:r>
            <a:r>
              <a:rPr lang="ru-RU" dirty="0"/>
              <a:t>перигелия планет;</a:t>
            </a:r>
          </a:p>
          <a:p>
            <a:pPr marL="0" indent="0">
              <a:buNone/>
            </a:pPr>
            <a:r>
              <a:rPr lang="ru-RU" dirty="0"/>
              <a:t>2)	Отклонение световых лучей в гравитационном поле массивных тел;</a:t>
            </a:r>
          </a:p>
          <a:p>
            <a:pPr marL="0" indent="0">
              <a:buNone/>
            </a:pPr>
            <a:r>
              <a:rPr lang="ru-RU" dirty="0"/>
              <a:t>3)	Гравитационное красное смещение.</a:t>
            </a:r>
          </a:p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«Основы общей теории относительности»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3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" y="1484784"/>
            <a:ext cx="5184576" cy="50405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июне 1916 года в статье «Приближенное интегрирование уравнений гравитационного поля» Эйнштейн впервые изложил теорию </a:t>
            </a:r>
            <a:r>
              <a:rPr lang="ru-RU" dirty="0" smtClean="0"/>
              <a:t>гравитационных </a:t>
            </a:r>
            <a:r>
              <a:rPr lang="ru-RU" dirty="0"/>
              <a:t>волн</a:t>
            </a:r>
            <a:r>
              <a:rPr lang="ru-RU" dirty="0" smtClean="0"/>
              <a:t>.</a:t>
            </a:r>
          </a:p>
          <a:p>
            <a:r>
              <a:rPr lang="ru-RU" dirty="0"/>
              <a:t>Экспериментальную проверку этого предсказания удалось провести </a:t>
            </a:r>
            <a:r>
              <a:rPr lang="ru-RU" dirty="0" smtClean="0"/>
              <a:t>в 2015 году, когда двумя </a:t>
            </a:r>
            <a:r>
              <a:rPr lang="ru-RU" dirty="0"/>
              <a:t>детекторами-близнецами обсерватории </a:t>
            </a:r>
            <a:r>
              <a:rPr lang="ru-RU" dirty="0" smtClean="0"/>
              <a:t>LIGO были </a:t>
            </a:r>
            <a:r>
              <a:rPr lang="ru-RU" dirty="0"/>
              <a:t>зарегистрированы гравитационные волны, возникшие, вероятно, в результате слияния двух </a:t>
            </a:r>
            <a:r>
              <a:rPr lang="ru-RU" dirty="0" smtClean="0"/>
              <a:t>черных дыр.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46" y="1504975"/>
            <a:ext cx="3819703" cy="2068041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552" y="764704"/>
            <a:ext cx="8352928" cy="827311"/>
          </a:xfrm>
        </p:spPr>
        <p:txBody>
          <a:bodyPr/>
          <a:lstStyle/>
          <a:p>
            <a:pPr algn="ctr"/>
            <a:r>
              <a:rPr lang="ru-RU" dirty="0" smtClean="0"/>
              <a:t>Гравитационные волны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33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5472608" cy="5040560"/>
          </a:xfrm>
        </p:spPr>
        <p:txBody>
          <a:bodyPr/>
          <a:lstStyle/>
          <a:p>
            <a:r>
              <a:rPr lang="ru-RU" dirty="0" smtClean="0"/>
              <a:t>Скрещивал </a:t>
            </a:r>
            <a:r>
              <a:rPr lang="ru-RU" dirty="0"/>
              <a:t>организмы, отличавшиеся друг от друга одним или несколькими передающимися по наследству </a:t>
            </a:r>
            <a:r>
              <a:rPr lang="ru-RU" dirty="0" smtClean="0"/>
              <a:t>признаками.</a:t>
            </a:r>
          </a:p>
          <a:p>
            <a:r>
              <a:rPr lang="ru-RU" dirty="0" smtClean="0"/>
              <a:t>В 1860 г. </a:t>
            </a:r>
            <a:r>
              <a:rPr lang="ru-RU" dirty="0"/>
              <a:t>о</a:t>
            </a:r>
            <a:r>
              <a:rPr lang="ru-RU" dirty="0" smtClean="0"/>
              <a:t>ткрыл законы наследственности (доминирования и расщепления).</a:t>
            </a:r>
          </a:p>
          <a:p>
            <a:r>
              <a:rPr lang="ru-RU" dirty="0" smtClean="0"/>
              <a:t>Предположил </a:t>
            </a:r>
            <a:r>
              <a:rPr lang="ru-RU" dirty="0"/>
              <a:t>существование наследственного вещества, </a:t>
            </a:r>
            <a:r>
              <a:rPr lang="ru-RU" dirty="0" smtClean="0"/>
              <a:t>которое Людвиг </a:t>
            </a:r>
            <a:r>
              <a:rPr lang="ru-RU" dirty="0" err="1" smtClean="0"/>
              <a:t>Иогансен</a:t>
            </a:r>
            <a:r>
              <a:rPr lang="ru-RU" dirty="0" smtClean="0"/>
              <a:t>  в 1909 г. назвал «геном».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28800"/>
            <a:ext cx="2984082" cy="3779838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err="1" smtClean="0"/>
              <a:t>Грегор</a:t>
            </a:r>
            <a:r>
              <a:rPr lang="ru-RU" dirty="0" smtClean="0"/>
              <a:t> Мендель – «отец генетики»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78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="" xmlns:a16="http://schemas.microsoft.com/office/drawing/2014/main" id="{E95F26CB-4BDB-4F9A-ADA1-A9C06C71D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552" y="1700808"/>
            <a:ext cx="8352928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Кризис </a:t>
            </a:r>
            <a:r>
              <a:rPr lang="ru-RU" sz="2800" dirty="0"/>
              <a:t>«классической науки» в конце XIX в.</a:t>
            </a:r>
          </a:p>
          <a:p>
            <a:r>
              <a:rPr lang="ru-RU" sz="2800" dirty="0" smtClean="0"/>
              <a:t>Революция </a:t>
            </a:r>
            <a:r>
              <a:rPr lang="ru-RU" sz="2800" dirty="0"/>
              <a:t>в физике: радиоактивность и модель атома, квантовая механика и теория относительности.</a:t>
            </a:r>
          </a:p>
          <a:p>
            <a:r>
              <a:rPr lang="ru-RU" sz="2800" dirty="0" smtClean="0"/>
              <a:t>Открытия </a:t>
            </a:r>
            <a:r>
              <a:rPr lang="ru-RU" sz="2800" dirty="0"/>
              <a:t>в генетике и медицина первой половины XX в.</a:t>
            </a:r>
          </a:p>
          <a:p>
            <a:r>
              <a:rPr lang="ru-RU" sz="2800" dirty="0" smtClean="0"/>
              <a:t>Астрономия </a:t>
            </a:r>
            <a:r>
              <a:rPr lang="ru-RU" sz="2800" dirty="0"/>
              <a:t>и астрофизика.</a:t>
            </a:r>
          </a:p>
          <a:p>
            <a:r>
              <a:rPr lang="ru-RU" sz="2800" dirty="0" smtClean="0"/>
              <a:t>Техника </a:t>
            </a:r>
            <a:r>
              <a:rPr lang="ru-RU" sz="2800" dirty="0"/>
              <a:t>конца XIX – первой половины XX </a:t>
            </a:r>
            <a:r>
              <a:rPr lang="ru-RU" sz="2800" dirty="0" smtClean="0"/>
              <a:t>вв.</a:t>
            </a:r>
            <a:endParaRPr lang="ru-RU" sz="28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06762C2D-142C-42EE-9BA5-645FDD89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740" y="822857"/>
            <a:ext cx="6446520" cy="827311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План лекции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73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21370"/>
            <a:ext cx="3107780" cy="3779838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3419872" y="1541074"/>
            <a:ext cx="5616624" cy="5200294"/>
          </a:xfrm>
        </p:spPr>
        <p:txBody>
          <a:bodyPr/>
          <a:lstStyle/>
          <a:p>
            <a:r>
              <a:rPr lang="ru-RU" dirty="0" smtClean="0"/>
              <a:t>Посредством </a:t>
            </a:r>
            <a:r>
              <a:rPr lang="ru-RU" dirty="0"/>
              <a:t>иммунологических методов, разработанных Пастером, некоторые из болезней были поставлены под контроль. </a:t>
            </a:r>
            <a:endParaRPr lang="ru-RU" dirty="0" smtClean="0"/>
          </a:p>
          <a:p>
            <a:r>
              <a:rPr lang="ru-RU" dirty="0" smtClean="0"/>
              <a:t>Пастер </a:t>
            </a:r>
            <a:r>
              <a:rPr lang="ru-RU" dirty="0"/>
              <a:t>разработал метод профилактической вакцинации против куриной холеры, сибирской язвы, бешенства. </a:t>
            </a:r>
            <a:endParaRPr lang="ru-RU" dirty="0" smtClean="0"/>
          </a:p>
          <a:p>
            <a:r>
              <a:rPr lang="ru-RU" dirty="0" smtClean="0"/>
              <a:t>Также </a:t>
            </a:r>
            <a:r>
              <a:rPr lang="ru-RU" dirty="0"/>
              <a:t>он ввел методы </a:t>
            </a:r>
            <a:r>
              <a:rPr lang="ru-RU" dirty="0" smtClean="0"/>
              <a:t>асептики </a:t>
            </a:r>
            <a:r>
              <a:rPr lang="ru-RU" dirty="0"/>
              <a:t>и </a:t>
            </a:r>
            <a:r>
              <a:rPr lang="ru-RU" dirty="0" smtClean="0"/>
              <a:t>антисептики.</a:t>
            </a:r>
          </a:p>
          <a:p>
            <a:r>
              <a:rPr lang="ru-RU" dirty="0" smtClean="0"/>
              <a:t>Бактерии </a:t>
            </a:r>
            <a:r>
              <a:rPr lang="ru-RU" dirty="0"/>
              <a:t>стали пониматься как причины многих болезней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Микробная теория болезней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301208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Альберт </a:t>
            </a:r>
            <a:r>
              <a:rPr lang="ru-RU" dirty="0" err="1" smtClean="0"/>
              <a:t>Эдельфельт</a:t>
            </a:r>
            <a:r>
              <a:rPr lang="ru-RU" dirty="0" smtClean="0"/>
              <a:t>. Луи Пастер в своей лаборатории. 1885. Холст, масло, 154 × 126 см, Париж, Музей </a:t>
            </a:r>
            <a:r>
              <a:rPr lang="ru-RU" dirty="0" err="1" smtClean="0"/>
              <a:t>Орс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28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92488" cy="4968552"/>
          </a:xfrm>
        </p:spPr>
        <p:txBody>
          <a:bodyPr/>
          <a:lstStyle/>
          <a:p>
            <a:r>
              <a:rPr lang="ru-RU" dirty="0"/>
              <a:t>В 1900 году </a:t>
            </a:r>
            <a:r>
              <a:rPr lang="ru-RU" dirty="0" err="1"/>
              <a:t>Ландштейнер</a:t>
            </a:r>
            <a:r>
              <a:rPr lang="ru-RU" dirty="0"/>
              <a:t>, в то время ассистент Венского института патологии, взял кровь у себя и пяти своих сотрудников, отделил сыворотку от эритроцитов c помощью центрифуги и смешал отдельные образцы эритроцитов с сывороткой крови разных лиц и с </a:t>
            </a:r>
            <a:r>
              <a:rPr lang="ru-RU" dirty="0" smtClean="0"/>
              <a:t>собственной, разделив их на 3 группы (позднее была добавлена 4-я).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4358458" cy="2808312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Открытие групп крови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51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824536" cy="5184576"/>
          </a:xfrm>
        </p:spPr>
        <p:txBody>
          <a:bodyPr/>
          <a:lstStyle/>
          <a:p>
            <a:r>
              <a:rPr lang="ru-RU" dirty="0"/>
              <a:t>Пенициллин был выделен в 1928 году Александром Флемингом из штамма гриба вида </a:t>
            </a:r>
            <a:r>
              <a:rPr lang="ru-RU" dirty="0" err="1"/>
              <a:t>Penicillium</a:t>
            </a:r>
            <a:r>
              <a:rPr lang="ru-RU" dirty="0"/>
              <a:t> </a:t>
            </a:r>
            <a:r>
              <a:rPr lang="ru-RU" dirty="0" err="1" smtClean="0"/>
              <a:t>notatum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1943 г. </a:t>
            </a:r>
            <a:r>
              <a:rPr lang="ru-RU" dirty="0" err="1"/>
              <a:t>Зельманом</a:t>
            </a:r>
            <a:r>
              <a:rPr lang="ru-RU" dirty="0"/>
              <a:t> </a:t>
            </a:r>
            <a:r>
              <a:rPr lang="ru-RU" dirty="0" err="1"/>
              <a:t>Ваксманом</a:t>
            </a:r>
            <a:r>
              <a:rPr lang="ru-RU" dirty="0"/>
              <a:t> </a:t>
            </a:r>
            <a:r>
              <a:rPr lang="ru-RU" dirty="0" smtClean="0"/>
              <a:t>был открыт антибиотик стрептомицин, который помог </a:t>
            </a:r>
            <a:r>
              <a:rPr lang="ru-RU" dirty="0" smtClean="0"/>
              <a:t>поборот</a:t>
            </a:r>
            <a:r>
              <a:rPr lang="ru-RU" dirty="0"/>
              <a:t>ь</a:t>
            </a:r>
            <a:r>
              <a:rPr lang="ru-RU" dirty="0" smtClean="0"/>
              <a:t> </a:t>
            </a:r>
            <a:r>
              <a:rPr lang="ru-RU" dirty="0" smtClean="0"/>
              <a:t>туберкулез.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56792"/>
            <a:ext cx="3901440" cy="293370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Пенициллин и появление антибиотиков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421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4968552" cy="4968552"/>
          </a:xfrm>
        </p:spPr>
        <p:txBody>
          <a:bodyPr/>
          <a:lstStyle/>
          <a:p>
            <a:r>
              <a:rPr lang="ru-RU" dirty="0"/>
              <a:t>Еще в 1842 г. австрийский физик </a:t>
            </a:r>
            <a:r>
              <a:rPr lang="ru-RU" b="1" dirty="0" err="1"/>
              <a:t>Кристиан</a:t>
            </a:r>
            <a:r>
              <a:rPr lang="ru-RU" b="1" dirty="0"/>
              <a:t> Доплер </a:t>
            </a:r>
            <a:r>
              <a:rPr lang="ru-RU" dirty="0"/>
              <a:t>описал явление изменения частоты и, соответственно, длины волны излучения, воспринимаемой наблюдателем, вследствие движения источника излучения относительно </a:t>
            </a:r>
            <a:r>
              <a:rPr lang="ru-RU" dirty="0" smtClean="0"/>
              <a:t>наблюдателя.</a:t>
            </a:r>
          </a:p>
          <a:p>
            <a:r>
              <a:rPr lang="ru-RU" dirty="0"/>
              <a:t>По величине изменения длины волны оказалось возможным судить о скорости, с какой удаляется или приближается источник.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Эффект Доплера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634164" cy="3779838"/>
          </a:xfrm>
        </p:spPr>
      </p:pic>
    </p:spTree>
    <p:extLst>
      <p:ext uri="{BB962C8B-B14F-4D97-AF65-F5344CB8AC3E}">
        <p14:creationId xmlns:p14="http://schemas.microsoft.com/office/powerpoint/2010/main" val="3825569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392488" cy="4896544"/>
          </a:xfrm>
        </p:spPr>
        <p:txBody>
          <a:bodyPr/>
          <a:lstStyle/>
          <a:p>
            <a:r>
              <a:rPr lang="ru-RU" dirty="0" err="1" smtClean="0"/>
              <a:t>Виллем</a:t>
            </a:r>
            <a:r>
              <a:rPr lang="ru-RU" dirty="0" smtClean="0"/>
              <a:t> де </a:t>
            </a:r>
            <a:r>
              <a:rPr lang="ru-RU" dirty="0" err="1" smtClean="0"/>
              <a:t>Ситтер</a:t>
            </a:r>
            <a:r>
              <a:rPr lang="ru-RU" dirty="0" smtClean="0"/>
              <a:t> создал </a:t>
            </a:r>
            <a:r>
              <a:rPr lang="ru-RU" dirty="0"/>
              <a:t>одну из первых релятивистских космологических моделей, названную его </a:t>
            </a:r>
            <a:r>
              <a:rPr lang="ru-RU" dirty="0" smtClean="0"/>
              <a:t>именем. </a:t>
            </a:r>
            <a:r>
              <a:rPr lang="ru-RU" dirty="0"/>
              <a:t>Эта модель предсказывает возможность быстрых движений космических объектов и послужила отправной точкой позднейших теорий расширяющейся Вселенной.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1628800"/>
            <a:ext cx="4443821" cy="252028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Модель Вселенной де </a:t>
            </a:r>
            <a:r>
              <a:rPr lang="ru-RU" dirty="0" err="1" smtClean="0"/>
              <a:t>Ситтера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53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08912" cy="518954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Модель Вселенной Александра Фридмана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55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680520" cy="5184576"/>
          </a:xfrm>
        </p:spPr>
        <p:txBody>
          <a:bodyPr/>
          <a:lstStyle/>
          <a:p>
            <a:r>
              <a:rPr lang="ru-RU" dirty="0"/>
              <a:t>7 мая </a:t>
            </a:r>
            <a:r>
              <a:rPr lang="ru-RU" b="1" dirty="0"/>
              <a:t>1895 г. </a:t>
            </a:r>
            <a:r>
              <a:rPr lang="ru-RU" dirty="0"/>
              <a:t>на заседании Русского физико-химического общества Попов демонстрировал сконструированный им радиоприемник. </a:t>
            </a:r>
            <a:endParaRPr lang="ru-RU" dirty="0" smtClean="0"/>
          </a:p>
          <a:p>
            <a:r>
              <a:rPr lang="ru-RU" dirty="0" err="1"/>
              <a:t>Гульельмо</a:t>
            </a:r>
            <a:r>
              <a:rPr lang="ru-RU" dirty="0"/>
              <a:t> Маркони </a:t>
            </a:r>
            <a:r>
              <a:rPr lang="ru-RU" dirty="0" smtClean="0"/>
              <a:t>в </a:t>
            </a:r>
            <a:r>
              <a:rPr lang="ru-RU" dirty="0"/>
              <a:t>июне 1896 г. </a:t>
            </a:r>
            <a:r>
              <a:rPr lang="ru-RU" dirty="0" smtClean="0"/>
              <a:t>запатентовал «усовершенствование </a:t>
            </a:r>
            <a:r>
              <a:rPr lang="ru-RU" dirty="0"/>
              <a:t>в передаче электрических импульсов и сигналов и в аппаратуре для этого</a:t>
            </a:r>
            <a:r>
              <a:rPr lang="ru-RU" dirty="0" smtClean="0"/>
              <a:t>».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1556791"/>
            <a:ext cx="4111683" cy="3240361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Изобретатель радио А. С. Попов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23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4254624" cy="50405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1907 г. Борис Львович </a:t>
            </a:r>
            <a:r>
              <a:rPr lang="ru-RU" dirty="0" err="1" smtClean="0"/>
              <a:t>Розинг</a:t>
            </a:r>
            <a:r>
              <a:rPr lang="ru-RU" dirty="0" smtClean="0"/>
              <a:t> изобрел </a:t>
            </a:r>
            <a:r>
              <a:rPr lang="ru-RU" dirty="0"/>
              <a:t>первый электронный метод записи и воспроизведения изображения, использовав систему электронной </a:t>
            </a:r>
            <a:r>
              <a:rPr lang="ru-RU" dirty="0" smtClean="0"/>
              <a:t>развертки </a:t>
            </a:r>
            <a:r>
              <a:rPr lang="ru-RU" dirty="0"/>
              <a:t>(построчной передачи) в передающем приборе и электронно-лучевую трубку в </a:t>
            </a:r>
            <a:r>
              <a:rPr lang="ru-RU" dirty="0" smtClean="0"/>
              <a:t>приемном </a:t>
            </a:r>
            <a:r>
              <a:rPr lang="ru-RU" dirty="0"/>
              <a:t>аппарате, то есть, впервые «сформулировал» основной принцип устройства и работы современного телевидения.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1556792"/>
            <a:ext cx="4480499" cy="252028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Начало эры телевидения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219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841710" cy="4680520"/>
          </a:xfr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Первые полеты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4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392488" cy="5040560"/>
          </a:xfrm>
        </p:spPr>
        <p:txBody>
          <a:bodyPr/>
          <a:lstStyle/>
          <a:p>
            <a:r>
              <a:rPr lang="ru-RU" dirty="0" err="1"/>
              <a:t>Сантос-Дюмон</a:t>
            </a:r>
            <a:r>
              <a:rPr lang="ru-RU" dirty="0"/>
              <a:t> эффективно установил на воздушный шар двигатель внутреннего сгорания. 19 октября 1901 г. он стал всемирно известен, после того как он на своём дирижабле «Номер 6» пролетел над Парижем из </a:t>
            </a:r>
            <a:r>
              <a:rPr lang="ru-RU" dirty="0" smtClean="0"/>
              <a:t>Сен-</a:t>
            </a:r>
            <a:r>
              <a:rPr lang="ru-RU" dirty="0" err="1" smtClean="0"/>
              <a:t>Клу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Первые жесткие дирижабли сконструировал граф Фердинанд фон Цеппелин.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628800"/>
            <a:ext cx="4499870" cy="1872208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Дирижабли</a:t>
            </a:r>
            <a:endParaRPr lang="ru-RU" dirty="0"/>
          </a:p>
        </p:txBody>
      </p:sp>
      <p:pic>
        <p:nvPicPr>
          <p:cNvPr id="4098" name="Picture 2" descr="C:\Users\Андрей\Desktop\1024px-USS_Macon_F9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30351"/>
            <a:ext cx="3517056" cy="28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41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484784"/>
            <a:ext cx="8856984" cy="518457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Победа </a:t>
            </a:r>
            <a:r>
              <a:rPr lang="ru-RU" sz="2800" dirty="0" err="1"/>
              <a:t>фарадеевско-максвелловской</a:t>
            </a:r>
            <a:r>
              <a:rPr lang="ru-RU" sz="2800" dirty="0"/>
              <a:t> полевой теории электромагнетизма </a:t>
            </a:r>
            <a:r>
              <a:rPr lang="ru-RU" sz="2800" dirty="0" smtClean="0"/>
              <a:t>– введение немеханического объекта (электромагнитного поля).</a:t>
            </a:r>
            <a:endParaRPr lang="ru-RU" sz="2800" dirty="0"/>
          </a:p>
          <a:p>
            <a:r>
              <a:rPr lang="ru-RU" sz="2800" dirty="0" smtClean="0"/>
              <a:t>Формирование </a:t>
            </a:r>
            <a:r>
              <a:rPr lang="ru-RU" sz="2800" dirty="0"/>
              <a:t>статистической физики </a:t>
            </a:r>
            <a:r>
              <a:rPr lang="ru-RU" sz="2800" dirty="0" smtClean="0"/>
              <a:t>Максвелла-Больцмана-Гиббса – конфликт с детерминизмом.</a:t>
            </a:r>
          </a:p>
          <a:p>
            <a:r>
              <a:rPr lang="ru-RU" sz="2800" dirty="0" smtClean="0"/>
              <a:t>Разрушение представлений </a:t>
            </a:r>
            <a:r>
              <a:rPr lang="ru-RU" sz="2800" dirty="0"/>
              <a:t>об атомах как неделимых частицах, лежащих в основе </a:t>
            </a:r>
            <a:r>
              <a:rPr lang="ru-RU" sz="2800" dirty="0" smtClean="0"/>
              <a:t>мира. </a:t>
            </a:r>
          </a:p>
          <a:p>
            <a:r>
              <a:rPr lang="ru-RU" sz="2800" dirty="0" smtClean="0"/>
              <a:t>Утрата пространством и временем абсолютного характера.</a:t>
            </a:r>
          </a:p>
          <a:p>
            <a:r>
              <a:rPr lang="ru-RU" sz="2800" dirty="0" smtClean="0"/>
              <a:t>Сомнение в возможности объективного наблюдения.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r>
              <a:rPr lang="ru-RU" dirty="0" smtClean="0"/>
              <a:t>Симптомы кризиса «классической науки»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555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110608" cy="5040560"/>
          </a:xfrm>
        </p:spPr>
        <p:txBody>
          <a:bodyPr/>
          <a:lstStyle/>
          <a:p>
            <a:r>
              <a:rPr lang="ru-RU" dirty="0" smtClean="0"/>
              <a:t>Братья Райт разработали </a:t>
            </a:r>
            <a:r>
              <a:rPr lang="ru-RU" dirty="0"/>
              <a:t>и построили двигатель, который мог обеспечить необходимую мощность и решили проблему управления с помощью системы, известной как «перекос крыла</a:t>
            </a:r>
            <a:r>
              <a:rPr lang="ru-RU" dirty="0" smtClean="0"/>
              <a:t>».</a:t>
            </a:r>
          </a:p>
          <a:p>
            <a:r>
              <a:rPr lang="ru-RU" dirty="0"/>
              <a:t>23 мая 1910 года был совершен первый в России удачный полёт самолёта российской конструкции </a:t>
            </a:r>
            <a:r>
              <a:rPr lang="ru-RU" dirty="0" smtClean="0"/>
              <a:t>Кудашев-1.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56792"/>
            <a:ext cx="4705026" cy="2808312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Полет братьев Райт – 17 декабря 1903 г.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436510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Первый полет Флайера-1 17 декабря 1903 года, пилотирует </a:t>
            </a:r>
            <a:r>
              <a:rPr lang="ru-RU" dirty="0" err="1" smtClean="0"/>
              <a:t>Орвилл</a:t>
            </a:r>
            <a:r>
              <a:rPr lang="ru-RU" dirty="0" smtClean="0"/>
              <a:t>, </a:t>
            </a:r>
            <a:r>
              <a:rPr lang="ru-RU" dirty="0" err="1" smtClean="0"/>
              <a:t>Уилбер</a:t>
            </a:r>
            <a:r>
              <a:rPr lang="ru-RU" dirty="0" smtClean="0"/>
              <a:t> — на земле. Фотография Джона Т. </a:t>
            </a:r>
            <a:r>
              <a:rPr lang="ru-RU" dirty="0" err="1" smtClean="0"/>
              <a:t>Дэниелса</a:t>
            </a:r>
            <a:r>
              <a:rPr lang="ru-RU" dirty="0" smtClean="0"/>
              <a:t> со спасательной станции </a:t>
            </a:r>
            <a:r>
              <a:rPr lang="ru-RU" dirty="0" err="1" smtClean="0"/>
              <a:t>Килл</a:t>
            </a:r>
            <a:r>
              <a:rPr lang="ru-RU" dirty="0" smtClean="0"/>
              <a:t> </a:t>
            </a:r>
            <a:r>
              <a:rPr lang="ru-RU" dirty="0" err="1" smtClean="0"/>
              <a:t>Дэвил</a:t>
            </a:r>
            <a:r>
              <a:rPr lang="ru-RU" dirty="0" smtClean="0"/>
              <a:t> </a:t>
            </a:r>
            <a:r>
              <a:rPr lang="ru-RU" dirty="0" err="1" smtClean="0"/>
              <a:t>Хиллс</a:t>
            </a:r>
            <a:r>
              <a:rPr lang="ru-RU" dirty="0" smtClean="0"/>
              <a:t>, использован фотоаппарат </a:t>
            </a:r>
            <a:r>
              <a:rPr lang="ru-RU" dirty="0" err="1" smtClean="0"/>
              <a:t>Орвилла</a:t>
            </a:r>
            <a:r>
              <a:rPr lang="ru-RU" dirty="0" smtClean="0"/>
              <a:t> на треножнике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425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4968552" cy="5112568"/>
          </a:xfrm>
        </p:spPr>
        <p:txBody>
          <a:bodyPr/>
          <a:lstStyle/>
          <a:p>
            <a:r>
              <a:rPr lang="ru-RU" dirty="0"/>
              <a:t>В 1870 году для производства фотопленки стали использовать целлулоид – первый массовый синтетический материал</a:t>
            </a:r>
            <a:r>
              <a:rPr lang="ru-RU" dirty="0" smtClean="0"/>
              <a:t>.</a:t>
            </a:r>
          </a:p>
          <a:p>
            <a:r>
              <a:rPr lang="ru-RU" dirty="0"/>
              <a:t>В 1909 году был открыт способ получения синтетических смол из нефти</a:t>
            </a:r>
            <a:r>
              <a:rPr lang="ru-RU" dirty="0" smtClean="0"/>
              <a:t>.</a:t>
            </a:r>
          </a:p>
          <a:p>
            <a:r>
              <a:rPr lang="ru-RU" dirty="0"/>
              <a:t>В 1931 году Уоллес </a:t>
            </a:r>
            <a:r>
              <a:rPr lang="ru-RU" dirty="0" err="1"/>
              <a:t>Хьюм</a:t>
            </a:r>
            <a:r>
              <a:rPr lang="ru-RU" dirty="0"/>
              <a:t> </a:t>
            </a:r>
            <a:r>
              <a:rPr lang="ru-RU" dirty="0" err="1"/>
              <a:t>Карозерс</a:t>
            </a:r>
            <a:r>
              <a:rPr lang="ru-RU" dirty="0"/>
              <a:t> синтезировал первые полиамидные смолы.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0"/>
            <a:ext cx="3779838" cy="3779838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Эра пластмасс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92080" y="5445224"/>
            <a:ext cx="3574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Цепочки молекул полипропилена.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338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752528" cy="5184576"/>
          </a:xfrm>
        </p:spPr>
        <p:txBody>
          <a:bodyPr>
            <a:normAutofit/>
          </a:bodyPr>
          <a:lstStyle/>
          <a:p>
            <a:r>
              <a:rPr lang="ru-RU" dirty="0"/>
              <a:t>Первая мировая война ускорила разработку новых вооружений и средств ведения боя. Впервые были использованы танки, химическое оружие, противогаз, зенитные и противотанковые орудия, </a:t>
            </a:r>
            <a:r>
              <a:rPr lang="ru-RU" dirty="0" smtClean="0"/>
              <a:t>огнемет.</a:t>
            </a:r>
          </a:p>
          <a:p>
            <a:r>
              <a:rPr lang="ru-RU" dirty="0"/>
              <a:t>Во время Второй мировой войны </a:t>
            </a:r>
            <a:r>
              <a:rPr lang="ru-RU" dirty="0" smtClean="0"/>
              <a:t>появились первые реактивные самолеты и крылатые ракеты.</a:t>
            </a:r>
          </a:p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56792"/>
            <a:ext cx="4038600" cy="308906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Мировые войны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069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4608512" cy="437787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1938 </a:t>
            </a:r>
            <a:r>
              <a:rPr lang="ru-RU" dirty="0"/>
              <a:t>году </a:t>
            </a:r>
            <a:r>
              <a:rPr lang="ru-RU" dirty="0" smtClean="0"/>
              <a:t>Отто </a:t>
            </a:r>
            <a:r>
              <a:rPr lang="ru-RU" dirty="0"/>
              <a:t>Хан, Лиз </a:t>
            </a:r>
            <a:r>
              <a:rPr lang="ru-RU" dirty="0" err="1"/>
              <a:t>Мейтнер</a:t>
            </a:r>
            <a:r>
              <a:rPr lang="ru-RU" dirty="0"/>
              <a:t> и Фриц </a:t>
            </a:r>
            <a:r>
              <a:rPr lang="ru-RU" dirty="0" err="1"/>
              <a:t>Страсман</a:t>
            </a:r>
            <a:r>
              <a:rPr lang="ru-RU" dirty="0"/>
              <a:t> обнаружили деление </a:t>
            </a:r>
            <a:r>
              <a:rPr lang="ru-RU" dirty="0" smtClean="0"/>
              <a:t>ядер.</a:t>
            </a:r>
          </a:p>
          <a:p>
            <a:r>
              <a:rPr lang="ru-RU" dirty="0"/>
              <a:t>28 декабря 1942 года президент Франклин Рузвельт санкционировал создание </a:t>
            </a:r>
            <a:r>
              <a:rPr lang="ru-RU" dirty="0" smtClean="0"/>
              <a:t>Манхэттенского проекта под руководством Дж. Оппенгеймера.</a:t>
            </a:r>
          </a:p>
          <a:p>
            <a:r>
              <a:rPr lang="ru-RU" dirty="0" smtClean="0"/>
              <a:t>6 и 9 августа 1945 г. произошло первое и единственное боевое применение ядерного оружия.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712" y="1486877"/>
            <a:ext cx="3878560" cy="4460344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Манхэттенский проект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99992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Испытание «Тринити» — взрыв первой атомной бомбы «Штучка» (англ. </a:t>
            </a:r>
            <a:r>
              <a:rPr lang="ru-RU" dirty="0" err="1" smtClean="0"/>
              <a:t>Gadget</a:t>
            </a:r>
            <a:r>
              <a:rPr lang="ru-RU" dirty="0" smtClean="0"/>
              <a:t>) на полигоне Аламогордо, 16 июля 1945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0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484784"/>
            <a:ext cx="6120680" cy="5184576"/>
          </a:xfrm>
        </p:spPr>
        <p:txBody>
          <a:bodyPr>
            <a:normAutofit/>
          </a:bodyPr>
          <a:lstStyle/>
          <a:p>
            <a:r>
              <a:rPr lang="ru-RU" sz="2800" dirty="0"/>
              <a:t>Немецкий физик </a:t>
            </a:r>
            <a:r>
              <a:rPr lang="ru-RU" sz="2800" b="1" dirty="0"/>
              <a:t>Вильгельм Конрад Рентген</a:t>
            </a:r>
            <a:r>
              <a:rPr lang="ru-RU" sz="2800" dirty="0"/>
              <a:t> (1845-1923) в 1895 г. обнаружил, что из трубки, в которой создаются катодные лучи, испускаются еще и неизвестные лучи, которые он назвал X-лучами, поскольку не смог объяснить их </a:t>
            </a:r>
            <a:r>
              <a:rPr lang="ru-RU" sz="2800" dirty="0" smtClean="0"/>
              <a:t>природу.</a:t>
            </a:r>
          </a:p>
          <a:p>
            <a:r>
              <a:rPr lang="ru-RU" sz="2800" dirty="0"/>
              <a:t>Это открытие неожиданно показало, что атомы обладают сложной структурой.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827311"/>
          </a:xfrm>
        </p:spPr>
        <p:txBody>
          <a:bodyPr/>
          <a:lstStyle/>
          <a:p>
            <a:r>
              <a:rPr lang="ru-RU" dirty="0" smtClean="0"/>
              <a:t>Открытие рентгеновских лучей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556792"/>
            <a:ext cx="2412335" cy="3779838"/>
          </a:xfrm>
        </p:spPr>
      </p:pic>
      <p:sp>
        <p:nvSpPr>
          <p:cNvPr id="9" name="Прямоугольник 8"/>
          <p:cNvSpPr/>
          <p:nvPr/>
        </p:nvSpPr>
        <p:spPr>
          <a:xfrm>
            <a:off x="6228184" y="5373216"/>
            <a:ext cx="2555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Сделанная В. К. Рентгеном фотография (рентгенограмма) руки Альберта фон </a:t>
            </a:r>
            <a:r>
              <a:rPr lang="ru-RU" dirty="0" err="1" smtClean="0"/>
              <a:t>Кёлликера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08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323528" y="1628800"/>
            <a:ext cx="5976664" cy="4968552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В 1896 г. французский физик </a:t>
            </a:r>
            <a:r>
              <a:rPr lang="ru-RU" sz="2800" b="1" dirty="0"/>
              <a:t>Антуан-Анри Беккерель </a:t>
            </a:r>
            <a:r>
              <a:rPr lang="ru-RU" sz="2800" dirty="0"/>
              <a:t>(1852-1908) установил, что одна из урановых солей создает естественное излучение сложного </a:t>
            </a:r>
            <a:r>
              <a:rPr lang="ru-RU" sz="2800" dirty="0" smtClean="0"/>
              <a:t>состава, источников которого являются атомы урана.</a:t>
            </a:r>
          </a:p>
          <a:p>
            <a:r>
              <a:rPr lang="ru-RU" sz="2800" dirty="0"/>
              <a:t>В 1898 г. </a:t>
            </a:r>
            <a:r>
              <a:rPr lang="ru-RU" sz="2800" i="1" dirty="0"/>
              <a:t>Мария Кюри </a:t>
            </a:r>
            <a:r>
              <a:rPr lang="ru-RU" sz="2800" dirty="0"/>
              <a:t>и </a:t>
            </a:r>
            <a:r>
              <a:rPr lang="ru-RU" sz="2800" i="1" dirty="0"/>
              <a:t>Пьер Кюри </a:t>
            </a:r>
            <a:r>
              <a:rPr lang="ru-RU" sz="2800" dirty="0"/>
              <a:t>обнаружили радиоактивность тория, позднее ими были открыты радиоактивные элементы полоний и радий.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624" y="788836"/>
            <a:ext cx="8391847" cy="827311"/>
          </a:xfrm>
        </p:spPr>
        <p:txBody>
          <a:bodyPr/>
          <a:lstStyle/>
          <a:p>
            <a:pPr algn="ctr"/>
            <a:r>
              <a:rPr lang="ru-RU" dirty="0" smtClean="0"/>
              <a:t>Открытие радиоактивности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1" y="1628800"/>
            <a:ext cx="2585215" cy="3816424"/>
          </a:xfrm>
        </p:spPr>
      </p:pic>
      <p:sp>
        <p:nvSpPr>
          <p:cNvPr id="9" name="Прямоугольник 8"/>
          <p:cNvSpPr/>
          <p:nvPr/>
        </p:nvSpPr>
        <p:spPr>
          <a:xfrm>
            <a:off x="6279952" y="5445224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Анри Беккерель в своей лаборатории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2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3923831" cy="3779838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372" y="1681163"/>
            <a:ext cx="2342531" cy="3779837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Опыты Эрнеста Резерфорда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54452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Схема опыта по обнаружению сложного состава радиоактивного излучения. 1 — радиоактивный препарат, 2 — свинцовый цилиндр, 3 — фотопластинка.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99992" y="544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Первый опыт превращения веществ, азота и кислорода, сделанный Эрнестом Резерфордом в 1919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46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824536" cy="5112568"/>
          </a:xfrm>
        </p:spPr>
        <p:txBody>
          <a:bodyPr>
            <a:normAutofit/>
          </a:bodyPr>
          <a:lstStyle/>
          <a:p>
            <a:r>
              <a:rPr lang="ru-RU" dirty="0"/>
              <a:t>В 1895 г. голландский физик </a:t>
            </a:r>
            <a:r>
              <a:rPr lang="ru-RU" b="1" dirty="0" err="1"/>
              <a:t>Хендрик</a:t>
            </a:r>
            <a:r>
              <a:rPr lang="ru-RU" b="1" dirty="0"/>
              <a:t> Антон Лоренц </a:t>
            </a:r>
            <a:r>
              <a:rPr lang="ru-RU" dirty="0" smtClean="0"/>
              <a:t>в </a:t>
            </a:r>
            <a:r>
              <a:rPr lang="ru-RU" dirty="0"/>
              <a:t>работе «Опыт теории электрических и оптических явлений в движущихся телах» разрабатывает теорию </a:t>
            </a:r>
            <a:r>
              <a:rPr lang="ru-RU" dirty="0" smtClean="0"/>
              <a:t>электрона.</a:t>
            </a:r>
          </a:p>
          <a:p>
            <a:r>
              <a:rPr lang="ru-RU" dirty="0"/>
              <a:t>В 1897 г. английским ученым </a:t>
            </a:r>
            <a:r>
              <a:rPr lang="ru-RU" b="1" dirty="0"/>
              <a:t>Джозефом Томсоном </a:t>
            </a:r>
            <a:r>
              <a:rPr lang="ru-RU" dirty="0" smtClean="0"/>
              <a:t>был </a:t>
            </a:r>
            <a:r>
              <a:rPr lang="ru-RU" dirty="0"/>
              <a:t>открыт электрон, являющийся наименьшей частицей, носящей элементарный электрический заряд.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56792"/>
            <a:ext cx="4038600" cy="3287021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dirty="0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Открытие электрона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32040" y="4869160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Джозеф Джон Томсон в своей лаборатории.  Прибл. 1880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31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608512" cy="5112568"/>
          </a:xfrm>
        </p:spPr>
        <p:txBody>
          <a:bodyPr/>
          <a:lstStyle/>
          <a:p>
            <a:r>
              <a:rPr lang="ru-RU" dirty="0" smtClean="0"/>
              <a:t>Отрицательно заряженные электроны вращаются вокруг положительно заряженной сферы по орбитам, находящимся в одной плоскости. </a:t>
            </a:r>
          </a:p>
          <a:p>
            <a:r>
              <a:rPr lang="ru-RU" dirty="0"/>
              <a:t>Опыты Эрнеста </a:t>
            </a:r>
            <a:r>
              <a:rPr lang="ru-RU" dirty="0" err="1"/>
              <a:t>Резефорда</a:t>
            </a:r>
            <a:r>
              <a:rPr lang="ru-RU" dirty="0"/>
              <a:t> показали неприемлемость модели атома Дж. Дж. Томсона.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4176464" cy="4176464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Модель атома Джозефа Томсона – 1904 г.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7984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Схематическое представление модели Томсона.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56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824536" cy="5112568"/>
          </a:xfrm>
        </p:spPr>
        <p:txBody>
          <a:bodyPr/>
          <a:lstStyle/>
          <a:p>
            <a:r>
              <a:rPr lang="ru-RU" dirty="0" smtClean="0"/>
              <a:t>Наличие у атома небольшого атомного ядра, в котором сосредоточена вся масса атома.</a:t>
            </a:r>
            <a:endParaRPr lang="ru-RU" dirty="0"/>
          </a:p>
          <a:p>
            <a:r>
              <a:rPr lang="ru-RU" dirty="0" smtClean="0"/>
              <a:t>Электроны </a:t>
            </a:r>
            <a:r>
              <a:rPr lang="ru-RU" dirty="0"/>
              <a:t>удерживаются на орбите благодаря электростатическим </a:t>
            </a:r>
            <a:r>
              <a:rPr lang="ru-RU" dirty="0" smtClean="0"/>
              <a:t>силам.</a:t>
            </a:r>
          </a:p>
          <a:p>
            <a:r>
              <a:rPr lang="ru-RU" dirty="0" smtClean="0"/>
              <a:t>Планетарная </a:t>
            </a:r>
            <a:r>
              <a:rPr lang="ru-RU" dirty="0"/>
              <a:t>модель атома Резерфорда оказалась несовместимой с электродинамикой Максвелла.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00808"/>
            <a:ext cx="3744416" cy="3744416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 smtClean="0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Планетарная модель атома – 1911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95448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1643</Words>
  <Application>Microsoft Office PowerPoint</Application>
  <PresentationFormat>Экран (4:3)</PresentationFormat>
  <Paragraphs>153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Cover</vt:lpstr>
      <vt:lpstr>1_Cover</vt:lpstr>
      <vt:lpstr>Лекция 7. Научная революция рубежа XIX-XX вв. Становление «неклассической науки».</vt:lpstr>
      <vt:lpstr>План лекции:</vt:lpstr>
      <vt:lpstr>Симптомы кризиса «классической науки»</vt:lpstr>
      <vt:lpstr>Открытие рентгеновских лучей</vt:lpstr>
      <vt:lpstr>Открытие радиоактивности</vt:lpstr>
      <vt:lpstr>Опыты Эрнеста Резерфорда</vt:lpstr>
      <vt:lpstr>Открытие электрона</vt:lpstr>
      <vt:lpstr>Модель атома Джозефа Томсона – 1904 г.</vt:lpstr>
      <vt:lpstr>Планетарная модель атома – 1911 г.</vt:lpstr>
      <vt:lpstr>Модель атома Нильса Бора – 1913 г.</vt:lpstr>
      <vt:lpstr>Рождение квантовой механики</vt:lpstr>
      <vt:lpstr>Корпускулярно-волновой дуализм</vt:lpstr>
      <vt:lpstr>Принципы квантовой механики</vt:lpstr>
      <vt:lpstr>Работы Анри Пуанкаре</vt:lpstr>
      <vt:lpstr>Теория относительности Альберта Эйнштейна</vt:lpstr>
      <vt:lpstr>Теории гравитации</vt:lpstr>
      <vt:lpstr>«Основы общей теории относительности»</vt:lpstr>
      <vt:lpstr>Гравитационные волны</vt:lpstr>
      <vt:lpstr>Грегор Мендель – «отец генетики»</vt:lpstr>
      <vt:lpstr>Микробная теория болезней</vt:lpstr>
      <vt:lpstr>Открытие групп крови</vt:lpstr>
      <vt:lpstr>Пенициллин и появление антибиотиков</vt:lpstr>
      <vt:lpstr>Эффект Доплера</vt:lpstr>
      <vt:lpstr>Модель Вселенной де Ситтера</vt:lpstr>
      <vt:lpstr>Модель Вселенной Александра Фридмана</vt:lpstr>
      <vt:lpstr>Изобретатель радио А. С. Попов</vt:lpstr>
      <vt:lpstr>Начало эры телевидения</vt:lpstr>
      <vt:lpstr>Первые полеты</vt:lpstr>
      <vt:lpstr>Дирижабли</vt:lpstr>
      <vt:lpstr>Полет братьев Райт – 17 декабря 1903 г.</vt:lpstr>
      <vt:lpstr>Эра пластмасс</vt:lpstr>
      <vt:lpstr>Мировые войны</vt:lpstr>
      <vt:lpstr>Манхэттенский проект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7. Научная революция рубежа XIX-XX вв. Становление «неклассической науки».</dc:title>
  <dc:creator>Андрей</dc:creator>
  <cp:lastModifiedBy>Андрей</cp:lastModifiedBy>
  <cp:revision>18</cp:revision>
  <dcterms:created xsi:type="dcterms:W3CDTF">2020-12-03T19:59:55Z</dcterms:created>
  <dcterms:modified xsi:type="dcterms:W3CDTF">2021-04-28T15:07:58Z</dcterms:modified>
</cp:coreProperties>
</file>